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0"/>
  </p:notesMasterIdLst>
  <p:handoutMasterIdLst>
    <p:handoutMasterId r:id="rId21"/>
  </p:handoutMasterIdLst>
  <p:sldIdLst>
    <p:sldId id="256" r:id="rId2"/>
    <p:sldId id="297" r:id="rId3"/>
    <p:sldId id="313" r:id="rId4"/>
    <p:sldId id="298" r:id="rId5"/>
    <p:sldId id="305" r:id="rId6"/>
    <p:sldId id="314" r:id="rId7"/>
    <p:sldId id="311" r:id="rId8"/>
    <p:sldId id="316" r:id="rId9"/>
    <p:sldId id="320" r:id="rId10"/>
    <p:sldId id="308" r:id="rId11"/>
    <p:sldId id="310" r:id="rId12"/>
    <p:sldId id="312" r:id="rId13"/>
    <p:sldId id="266" r:id="rId14"/>
    <p:sldId id="319" r:id="rId15"/>
    <p:sldId id="322" r:id="rId16"/>
    <p:sldId id="303" r:id="rId17"/>
    <p:sldId id="274" r:id="rId18"/>
    <p:sldId id="278" r:id="rId19"/>
  </p:sldIdLst>
  <p:sldSz cx="9144000" cy="6858000" type="screen4x3"/>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0" autoAdjust="0"/>
    <p:restoredTop sz="94624" autoAdjust="0"/>
  </p:normalViewPr>
  <p:slideViewPr>
    <p:cSldViewPr>
      <p:cViewPr varScale="1">
        <p:scale>
          <a:sx n="109" d="100"/>
          <a:sy n="109" d="100"/>
        </p:scale>
        <p:origin x="2064" y="78"/>
      </p:cViewPr>
      <p:guideLst>
        <p:guide orient="horz" pos="2160"/>
        <p:guide pos="2880"/>
      </p:guideLst>
    </p:cSldViewPr>
  </p:slideViewPr>
  <p:outlineViewPr>
    <p:cViewPr>
      <p:scale>
        <a:sx n="33" d="100"/>
        <a:sy n="33" d="100"/>
      </p:scale>
      <p:origin x="36" y="60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ABE063C-DE3F-443D-8C1E-E2A0C7F213C8}" type="datetimeFigureOut">
              <a:rPr lang="hu-HU" smtClean="0"/>
              <a:pPr/>
              <a:t>2020. 01. 28.</a:t>
            </a:fld>
            <a:endParaRPr lang="hu-HU" dirty="0"/>
          </a:p>
        </p:txBody>
      </p:sp>
      <p:sp>
        <p:nvSpPr>
          <p:cNvPr id="4" name="Élőláb hely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dirty="0"/>
          </a:p>
        </p:txBody>
      </p:sp>
      <p:sp>
        <p:nvSpPr>
          <p:cNvPr id="5" name="Dia számának hely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AF22ECE-7B19-4781-AECF-8220A972CD15}" type="slidenum">
              <a:rPr lang="hu-HU" smtClean="0"/>
              <a:pPr/>
              <a:t>‹#›</a:t>
            </a:fld>
            <a:endParaRPr lang="hu-HU" dirty="0"/>
          </a:p>
        </p:txBody>
      </p:sp>
    </p:spTree>
    <p:extLst>
      <p:ext uri="{BB962C8B-B14F-4D97-AF65-F5344CB8AC3E}">
        <p14:creationId xmlns:p14="http://schemas.microsoft.com/office/powerpoint/2010/main" val="11434079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hu-HU" dirty="0"/>
          </a:p>
        </p:txBody>
      </p:sp>
      <p:sp>
        <p:nvSpPr>
          <p:cNvPr id="3" name="Dátum hely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688A1A6-F958-45AD-857C-B89CF6816462}" type="datetimeFigureOut">
              <a:rPr lang="hu-HU" smtClean="0"/>
              <a:pPr/>
              <a:t>2020. 01. 28.</a:t>
            </a:fld>
            <a:endParaRPr lang="hu-HU" dirty="0"/>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dirty="0"/>
          </a:p>
        </p:txBody>
      </p:sp>
      <p:sp>
        <p:nvSpPr>
          <p:cNvPr id="5" name="Jegyzetek hely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hu-HU" dirty="0"/>
          </a:p>
        </p:txBody>
      </p:sp>
      <p:sp>
        <p:nvSpPr>
          <p:cNvPr id="7" name="Dia számának hely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145F94B-9EF4-480F-8438-ADF62F8D85DA}" type="slidenum">
              <a:rPr lang="hu-HU" smtClean="0"/>
              <a:pPr/>
              <a:t>‹#›</a:t>
            </a:fld>
            <a:endParaRPr lang="hu-HU" dirty="0"/>
          </a:p>
        </p:txBody>
      </p:sp>
    </p:spTree>
    <p:extLst>
      <p:ext uri="{BB962C8B-B14F-4D97-AF65-F5344CB8AC3E}">
        <p14:creationId xmlns:p14="http://schemas.microsoft.com/office/powerpoint/2010/main" val="40300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B325550-AFF5-4D8F-B72B-9EFD560BE0A7}" type="datetime1">
              <a:rPr lang="hu-HU" smtClean="0"/>
              <a:pPr/>
              <a:t>2020. 01. 28.</a:t>
            </a:fld>
            <a:endParaRPr lang="hu-HU" dirty="0"/>
          </a:p>
        </p:txBody>
      </p:sp>
      <p:sp>
        <p:nvSpPr>
          <p:cNvPr id="5" name="Élőláb helye 4"/>
          <p:cNvSpPr>
            <a:spLocks noGrp="1"/>
          </p:cNvSpPr>
          <p:nvPr>
            <p:ph type="ftr" sz="quarter" idx="11"/>
          </p:nvPr>
        </p:nvSpPr>
        <p:spPr/>
        <p:txBody>
          <a:bodyPr/>
          <a:lstStyle/>
          <a:p>
            <a:r>
              <a:rPr lang="hu-HU" dirty="0" smtClean="0"/>
              <a:t>Károli Gáspár Református Egyetem</a:t>
            </a:r>
            <a:endParaRPr lang="hu-HU" dirty="0"/>
          </a:p>
        </p:txBody>
      </p:sp>
      <p:sp>
        <p:nvSpPr>
          <p:cNvPr id="6" name="Dia számának helye 5"/>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F99F328-7C41-49CD-9677-47B46E9B945E}" type="datetime1">
              <a:rPr lang="hu-HU" smtClean="0"/>
              <a:pPr/>
              <a:t>2020. 01. 28.</a:t>
            </a:fld>
            <a:endParaRPr lang="hu-HU" dirty="0"/>
          </a:p>
        </p:txBody>
      </p:sp>
      <p:sp>
        <p:nvSpPr>
          <p:cNvPr id="5" name="Élőláb helye 4"/>
          <p:cNvSpPr>
            <a:spLocks noGrp="1"/>
          </p:cNvSpPr>
          <p:nvPr>
            <p:ph type="ftr" sz="quarter" idx="11"/>
          </p:nvPr>
        </p:nvSpPr>
        <p:spPr/>
        <p:txBody>
          <a:bodyPr/>
          <a:lstStyle/>
          <a:p>
            <a:r>
              <a:rPr lang="hu-HU" dirty="0" smtClean="0"/>
              <a:t>Károli Gáspár Református Egyetem</a:t>
            </a:r>
            <a:endParaRPr lang="hu-HU" dirty="0"/>
          </a:p>
        </p:txBody>
      </p:sp>
      <p:sp>
        <p:nvSpPr>
          <p:cNvPr id="6" name="Dia számának helye 5"/>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70506509-6727-49D4-A6CB-798C7D9D1611}" type="datetime1">
              <a:rPr lang="hu-HU" smtClean="0"/>
              <a:pPr/>
              <a:t>2020. 01. 28.</a:t>
            </a:fld>
            <a:endParaRPr lang="hu-HU" dirty="0"/>
          </a:p>
        </p:txBody>
      </p:sp>
      <p:sp>
        <p:nvSpPr>
          <p:cNvPr id="5" name="Élőláb helye 4"/>
          <p:cNvSpPr>
            <a:spLocks noGrp="1"/>
          </p:cNvSpPr>
          <p:nvPr>
            <p:ph type="ftr" sz="quarter" idx="11"/>
          </p:nvPr>
        </p:nvSpPr>
        <p:spPr/>
        <p:txBody>
          <a:bodyPr/>
          <a:lstStyle/>
          <a:p>
            <a:r>
              <a:rPr lang="hu-HU" dirty="0" smtClean="0"/>
              <a:t>Károli Gáspár Református Egyetem</a:t>
            </a:r>
            <a:endParaRPr lang="hu-HU" dirty="0"/>
          </a:p>
        </p:txBody>
      </p:sp>
      <p:sp>
        <p:nvSpPr>
          <p:cNvPr id="6" name="Dia számának helye 5"/>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0D8B192-C6F2-473E-BB44-3B5E99DDEEB5}" type="datetime1">
              <a:rPr lang="hu-HU" smtClean="0"/>
              <a:pPr/>
              <a:t>2020. 01. 28.</a:t>
            </a:fld>
            <a:endParaRPr lang="hu-HU" dirty="0"/>
          </a:p>
        </p:txBody>
      </p:sp>
      <p:sp>
        <p:nvSpPr>
          <p:cNvPr id="5" name="Élőláb helye 4"/>
          <p:cNvSpPr>
            <a:spLocks noGrp="1"/>
          </p:cNvSpPr>
          <p:nvPr>
            <p:ph type="ftr" sz="quarter" idx="11"/>
          </p:nvPr>
        </p:nvSpPr>
        <p:spPr/>
        <p:txBody>
          <a:bodyPr/>
          <a:lstStyle/>
          <a:p>
            <a:r>
              <a:rPr lang="hu-HU" dirty="0" smtClean="0"/>
              <a:t>Károli Gáspár Református Egyetem</a:t>
            </a:r>
            <a:endParaRPr lang="hu-HU" dirty="0"/>
          </a:p>
        </p:txBody>
      </p:sp>
      <p:sp>
        <p:nvSpPr>
          <p:cNvPr id="6" name="Dia számának helye 5"/>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8FA5653-8F50-4F03-B0A8-DE115AAE1D4F}" type="datetime1">
              <a:rPr lang="hu-HU" smtClean="0"/>
              <a:pPr/>
              <a:t>2020. 01. 28.</a:t>
            </a:fld>
            <a:endParaRPr lang="hu-HU" dirty="0"/>
          </a:p>
        </p:txBody>
      </p:sp>
      <p:sp>
        <p:nvSpPr>
          <p:cNvPr id="5" name="Élőláb helye 4"/>
          <p:cNvSpPr>
            <a:spLocks noGrp="1"/>
          </p:cNvSpPr>
          <p:nvPr>
            <p:ph type="ftr" sz="quarter" idx="11"/>
          </p:nvPr>
        </p:nvSpPr>
        <p:spPr/>
        <p:txBody>
          <a:bodyPr/>
          <a:lstStyle/>
          <a:p>
            <a:r>
              <a:rPr lang="hu-HU" dirty="0" smtClean="0"/>
              <a:t>Károli Gáspár Református Egyetem</a:t>
            </a:r>
            <a:endParaRPr lang="hu-HU" dirty="0"/>
          </a:p>
        </p:txBody>
      </p:sp>
      <p:sp>
        <p:nvSpPr>
          <p:cNvPr id="6" name="Dia számának helye 5"/>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1456E19-F666-4B30-BE88-3F068D7C4A2F}" type="datetime1">
              <a:rPr lang="hu-HU" smtClean="0"/>
              <a:pPr/>
              <a:t>2020. 01. 28.</a:t>
            </a:fld>
            <a:endParaRPr lang="hu-HU" dirty="0"/>
          </a:p>
        </p:txBody>
      </p:sp>
      <p:sp>
        <p:nvSpPr>
          <p:cNvPr id="6" name="Élőláb helye 5"/>
          <p:cNvSpPr>
            <a:spLocks noGrp="1"/>
          </p:cNvSpPr>
          <p:nvPr>
            <p:ph type="ftr" sz="quarter" idx="11"/>
          </p:nvPr>
        </p:nvSpPr>
        <p:spPr/>
        <p:txBody>
          <a:bodyPr/>
          <a:lstStyle/>
          <a:p>
            <a:r>
              <a:rPr lang="hu-HU" dirty="0" smtClean="0"/>
              <a:t>Károli Gáspár Református Egyetem</a:t>
            </a:r>
            <a:endParaRPr lang="hu-HU" dirty="0"/>
          </a:p>
        </p:txBody>
      </p:sp>
      <p:sp>
        <p:nvSpPr>
          <p:cNvPr id="7" name="Dia számának helye 6"/>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F1371F7F-432D-4EC3-925A-03185D92D2A6}" type="datetime1">
              <a:rPr lang="hu-HU" smtClean="0"/>
              <a:pPr/>
              <a:t>2020. 01. 28.</a:t>
            </a:fld>
            <a:endParaRPr lang="hu-HU" dirty="0"/>
          </a:p>
        </p:txBody>
      </p:sp>
      <p:sp>
        <p:nvSpPr>
          <p:cNvPr id="8" name="Élőláb helye 7"/>
          <p:cNvSpPr>
            <a:spLocks noGrp="1"/>
          </p:cNvSpPr>
          <p:nvPr>
            <p:ph type="ftr" sz="quarter" idx="11"/>
          </p:nvPr>
        </p:nvSpPr>
        <p:spPr/>
        <p:txBody>
          <a:bodyPr/>
          <a:lstStyle/>
          <a:p>
            <a:r>
              <a:rPr lang="hu-HU" dirty="0" smtClean="0"/>
              <a:t>Károli Gáspár Református Egyetem</a:t>
            </a:r>
            <a:endParaRPr lang="hu-HU" dirty="0"/>
          </a:p>
        </p:txBody>
      </p:sp>
      <p:sp>
        <p:nvSpPr>
          <p:cNvPr id="9" name="Dia számának helye 8"/>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BD52E4D-B9E4-4DD4-BD8E-96089702BCD3}" type="datetime1">
              <a:rPr lang="hu-HU" smtClean="0"/>
              <a:pPr/>
              <a:t>2020. 01. 28.</a:t>
            </a:fld>
            <a:endParaRPr lang="hu-HU" dirty="0"/>
          </a:p>
        </p:txBody>
      </p:sp>
      <p:sp>
        <p:nvSpPr>
          <p:cNvPr id="4" name="Élőláb helye 3"/>
          <p:cNvSpPr>
            <a:spLocks noGrp="1"/>
          </p:cNvSpPr>
          <p:nvPr>
            <p:ph type="ftr" sz="quarter" idx="11"/>
          </p:nvPr>
        </p:nvSpPr>
        <p:spPr/>
        <p:txBody>
          <a:bodyPr/>
          <a:lstStyle/>
          <a:p>
            <a:r>
              <a:rPr lang="hu-HU" dirty="0" smtClean="0"/>
              <a:t>Károli Gáspár Református Egyetem</a:t>
            </a:r>
            <a:endParaRPr lang="hu-HU" dirty="0"/>
          </a:p>
        </p:txBody>
      </p:sp>
      <p:sp>
        <p:nvSpPr>
          <p:cNvPr id="5" name="Dia számának helye 4"/>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D28D62A-1880-49F8-84DB-F412FAB30CB7}" type="datetime1">
              <a:rPr lang="hu-HU" smtClean="0"/>
              <a:pPr/>
              <a:t>2020. 01. 28.</a:t>
            </a:fld>
            <a:endParaRPr lang="hu-HU" dirty="0"/>
          </a:p>
        </p:txBody>
      </p:sp>
      <p:sp>
        <p:nvSpPr>
          <p:cNvPr id="3" name="Élőláb helye 2"/>
          <p:cNvSpPr>
            <a:spLocks noGrp="1"/>
          </p:cNvSpPr>
          <p:nvPr>
            <p:ph type="ftr" sz="quarter" idx="11"/>
          </p:nvPr>
        </p:nvSpPr>
        <p:spPr/>
        <p:txBody>
          <a:bodyPr/>
          <a:lstStyle/>
          <a:p>
            <a:r>
              <a:rPr lang="hu-HU" dirty="0" smtClean="0"/>
              <a:t>Károli Gáspár Református Egyetem</a:t>
            </a:r>
            <a:endParaRPr lang="hu-HU" dirty="0"/>
          </a:p>
        </p:txBody>
      </p:sp>
      <p:sp>
        <p:nvSpPr>
          <p:cNvPr id="4" name="Dia számának helye 3"/>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F7C090D6-A221-40A1-9A8D-F2F67BA0996C}" type="datetime1">
              <a:rPr lang="hu-HU" smtClean="0"/>
              <a:pPr/>
              <a:t>2020. 01. 28.</a:t>
            </a:fld>
            <a:endParaRPr lang="hu-HU" dirty="0"/>
          </a:p>
        </p:txBody>
      </p:sp>
      <p:sp>
        <p:nvSpPr>
          <p:cNvPr id="6" name="Élőláb helye 5"/>
          <p:cNvSpPr>
            <a:spLocks noGrp="1"/>
          </p:cNvSpPr>
          <p:nvPr>
            <p:ph type="ftr" sz="quarter" idx="11"/>
          </p:nvPr>
        </p:nvSpPr>
        <p:spPr/>
        <p:txBody>
          <a:bodyPr/>
          <a:lstStyle/>
          <a:p>
            <a:r>
              <a:rPr lang="hu-HU" dirty="0" smtClean="0"/>
              <a:t>Károli Gáspár Református Egyetem</a:t>
            </a:r>
            <a:endParaRPr lang="hu-HU" dirty="0"/>
          </a:p>
        </p:txBody>
      </p:sp>
      <p:sp>
        <p:nvSpPr>
          <p:cNvPr id="7" name="Dia számának helye 6"/>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BDE4A84-8968-4586-8694-E5BA95FFDE3B}" type="datetime1">
              <a:rPr lang="hu-HU" smtClean="0"/>
              <a:pPr/>
              <a:t>2020. 01. 28.</a:t>
            </a:fld>
            <a:endParaRPr lang="hu-HU" dirty="0"/>
          </a:p>
        </p:txBody>
      </p:sp>
      <p:sp>
        <p:nvSpPr>
          <p:cNvPr id="6" name="Élőláb helye 5"/>
          <p:cNvSpPr>
            <a:spLocks noGrp="1"/>
          </p:cNvSpPr>
          <p:nvPr>
            <p:ph type="ftr" sz="quarter" idx="11"/>
          </p:nvPr>
        </p:nvSpPr>
        <p:spPr/>
        <p:txBody>
          <a:bodyPr/>
          <a:lstStyle/>
          <a:p>
            <a:r>
              <a:rPr lang="hu-HU" dirty="0" smtClean="0"/>
              <a:t>Károli Gáspár Református Egyetem</a:t>
            </a:r>
            <a:endParaRPr lang="hu-HU" dirty="0"/>
          </a:p>
        </p:txBody>
      </p:sp>
      <p:sp>
        <p:nvSpPr>
          <p:cNvPr id="7" name="Dia számának helye 6"/>
          <p:cNvSpPr>
            <a:spLocks noGrp="1"/>
          </p:cNvSpPr>
          <p:nvPr>
            <p:ph type="sldNum" sz="quarter" idx="12"/>
          </p:nvPr>
        </p:nvSpPr>
        <p:spPr/>
        <p:txBody>
          <a:bodyPr/>
          <a:lstStyle/>
          <a:p>
            <a:fld id="{A7E56EF6-3A89-418D-9A1F-1EFE544F5C7D}" type="slidenum">
              <a:rPr lang="hu-HU" smtClean="0"/>
              <a:pPr/>
              <a:t>‹#›</a:t>
            </a:fld>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AACD5-89E1-48D4-A8CD-7E5083026D78}" type="datetime1">
              <a:rPr lang="hu-HU" smtClean="0"/>
              <a:pPr/>
              <a:t>2020. 01. 28.</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u-HU" dirty="0" smtClean="0"/>
              <a:t>Károli Gáspár Református Egyetem</a:t>
            </a:r>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56EF6-3A89-418D-9A1F-1EFE544F5C7D}" type="slidenum">
              <a:rPr lang="hu-HU" smtClean="0"/>
              <a:pPr/>
              <a:t>‹#›</a:t>
            </a:fld>
            <a:endParaRPr lang="hu-H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kre.hu/ajk/index.php/felvetelizoknek/kar-specifikus-informaciok.html" TargetMode="External"/><Relationship Id="rId7" Type="http://schemas.openxmlformats.org/officeDocument/2006/relationships/image" Target="../media/image4.jpeg"/><Relationship Id="rId2" Type="http://schemas.openxmlformats.org/officeDocument/2006/relationships/hyperlink" Target="http://www.kre.hu/nyiltnap/"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hyperlink" Target="mailto:felveteli@kre.hu"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felvi.hu/"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www.felvi.hu/regisztracio" TargetMode="External"/><Relationship Id="rId7" Type="http://schemas.openxmlformats.org/officeDocument/2006/relationships/image" Target="../media/image6.jpeg"/><Relationship Id="rId2" Type="http://schemas.openxmlformats.org/officeDocument/2006/relationships/hyperlink" Target="http://www.felvi.hu/"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www.felvi.hu/felveteli/efelvetel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elvi.h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elvi.hu/felveteli/jelentkezes/felveteli_tajekoztato/FFT_2017A/1_teendok_hataridok/13_efelveteli/136_hitelesites" TargetMode="External"/><Relationship Id="rId2" Type="http://schemas.openxmlformats.org/officeDocument/2006/relationships/hyperlink" Target="http://www.felvi.hu/"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ia számának helye 4"/>
          <p:cNvSpPr txBox="1">
            <a:spLocks/>
          </p:cNvSpPr>
          <p:nvPr/>
        </p:nvSpPr>
        <p:spPr>
          <a:xfrm>
            <a:off x="7452320" y="5445225"/>
            <a:ext cx="1691680" cy="1412776"/>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u-HU" sz="1200" b="0" i="0" u="none" strike="noStrike" kern="1200" cap="none" spc="0" normalizeH="0" baseline="0" noProof="0" dirty="0" smtClean="0">
              <a:ln>
                <a:noFill/>
              </a:ln>
              <a:solidFill>
                <a:schemeClr val="tx1">
                  <a:tint val="75000"/>
                </a:schemeClr>
              </a:solidFill>
              <a:effectLst/>
              <a:uLnTx/>
              <a:uFillTx/>
              <a:latin typeface="Cambria" pitchFamily="18" charset="0"/>
              <a:ea typeface="+mn-ea"/>
              <a:cs typeface="+mn-cs"/>
            </a:endParaRPr>
          </a:p>
        </p:txBody>
      </p:sp>
      <p:sp>
        <p:nvSpPr>
          <p:cNvPr id="2" name="Cím 1"/>
          <p:cNvSpPr>
            <a:spLocks noGrp="1"/>
          </p:cNvSpPr>
          <p:nvPr>
            <p:ph type="ctrTitle"/>
          </p:nvPr>
        </p:nvSpPr>
        <p:spPr>
          <a:xfrm>
            <a:off x="539552" y="1110574"/>
            <a:ext cx="8424936" cy="720080"/>
          </a:xfrm>
        </p:spPr>
        <p:txBody>
          <a:bodyPr>
            <a:normAutofit fontScale="90000"/>
          </a:bodyPr>
          <a:lstStyle/>
          <a:p>
            <a:pPr algn="r"/>
            <a:r>
              <a:rPr lang="hu-HU" b="1" dirty="0" smtClean="0">
                <a:solidFill>
                  <a:schemeClr val="accent6">
                    <a:lumMod val="75000"/>
                  </a:schemeClr>
                </a:solidFill>
                <a:latin typeface="Century Gothic" panose="020B0502020202020204" pitchFamily="34" charset="0"/>
              </a:rPr>
              <a:t>Odafigyelés</a:t>
            </a:r>
            <a:r>
              <a:rPr lang="hu-HU" b="1" dirty="0">
                <a:solidFill>
                  <a:schemeClr val="accent6">
                    <a:lumMod val="75000"/>
                  </a:schemeClr>
                </a:solidFill>
                <a:latin typeface="Century Gothic" panose="020B0502020202020204" pitchFamily="34" charset="0"/>
              </a:rPr>
              <a:t>, emberarcú képzés</a:t>
            </a:r>
            <a:r>
              <a:rPr lang="hu-HU" b="1" dirty="0" smtClean="0">
                <a:solidFill>
                  <a:schemeClr val="accent6">
                    <a:lumMod val="75000"/>
                  </a:schemeClr>
                </a:solidFill>
                <a:latin typeface="Century Gothic" panose="020B0502020202020204" pitchFamily="34" charset="0"/>
              </a:rPr>
              <a:t>!</a:t>
            </a:r>
            <a:r>
              <a:rPr lang="hu-HU" sz="4900" b="1" dirty="0" smtClean="0">
                <a:solidFill>
                  <a:schemeClr val="accent6">
                    <a:lumMod val="75000"/>
                  </a:schemeClr>
                </a:solidFill>
                <a:latin typeface="Century Gothic" panose="020B0502020202020204" pitchFamily="34" charset="0"/>
              </a:rPr>
              <a:t>	</a:t>
            </a:r>
            <a:endParaRPr lang="hu-HU" b="1" dirty="0">
              <a:latin typeface="Century Gothic" panose="020B0502020202020204" pitchFamily="34" charset="0"/>
            </a:endParaRPr>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152640"/>
            <a:ext cx="2880320" cy="43366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Szövegdoboz 6"/>
          <p:cNvSpPr txBox="1"/>
          <p:nvPr/>
        </p:nvSpPr>
        <p:spPr>
          <a:xfrm>
            <a:off x="3851920" y="3212976"/>
            <a:ext cx="4608512" cy="1107996"/>
          </a:xfrm>
          <a:prstGeom prst="rect">
            <a:avLst/>
          </a:prstGeom>
          <a:noFill/>
        </p:spPr>
        <p:txBody>
          <a:bodyPr wrap="square" rtlCol="0">
            <a:spAutoFit/>
          </a:bodyPr>
          <a:lstStyle/>
          <a:p>
            <a:pPr algn="ctr"/>
            <a:r>
              <a:rPr lang="hu-HU" sz="2400" b="1" dirty="0">
                <a:solidFill>
                  <a:schemeClr val="tx1">
                    <a:lumMod val="75000"/>
                    <a:lumOff val="25000"/>
                  </a:schemeClr>
                </a:solidFill>
                <a:latin typeface="Century Gothic" panose="020B0502020202020204" pitchFamily="34" charset="0"/>
              </a:rPr>
              <a:t>Nekünk is az a fontos, hogy Neked sikerüljön!</a:t>
            </a:r>
            <a:r>
              <a:rPr lang="hu-HU" b="1" dirty="0">
                <a:solidFill>
                  <a:schemeClr val="tx1">
                    <a:lumMod val="75000"/>
                    <a:lumOff val="25000"/>
                  </a:schemeClr>
                </a:solidFill>
                <a:latin typeface="Century Gothic" panose="020B0502020202020204" pitchFamily="34" charset="0"/>
              </a:rPr>
              <a:t/>
            </a:r>
            <a:br>
              <a:rPr lang="hu-HU" b="1" dirty="0">
                <a:solidFill>
                  <a:schemeClr val="tx1">
                    <a:lumMod val="75000"/>
                    <a:lumOff val="25000"/>
                  </a:schemeClr>
                </a:solidFill>
                <a:latin typeface="Century Gothic" panose="020B0502020202020204" pitchFamily="34" charset="0"/>
              </a:rPr>
            </a:br>
            <a:endParaRPr lang="hu-HU" dirty="0">
              <a:solidFill>
                <a:schemeClr val="tx1">
                  <a:lumMod val="75000"/>
                  <a:lumOff val="25000"/>
                </a:schemeClr>
              </a:solidFill>
            </a:endParaRPr>
          </a:p>
        </p:txBody>
      </p:sp>
      <p:pic>
        <p:nvPicPr>
          <p:cNvPr id="11" name="Kép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08488"/>
          </a:xfrm>
          <a:prstGeom prst="rect">
            <a:avLst/>
          </a:prstGeom>
        </p:spPr>
      </p:pic>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587" y="4550578"/>
            <a:ext cx="4545136" cy="14039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73968" y="916476"/>
            <a:ext cx="8229600" cy="432048"/>
          </a:xfrm>
        </p:spPr>
        <p:txBody>
          <a:bodyPr>
            <a:noAutofit/>
          </a:bodyPr>
          <a:lstStyle/>
          <a:p>
            <a:r>
              <a:rPr lang="hu-HU" altLang="hu-HU" sz="2600" b="1" dirty="0" smtClean="0">
                <a:solidFill>
                  <a:schemeClr val="tx1">
                    <a:lumMod val="75000"/>
                    <a:lumOff val="25000"/>
                  </a:schemeClr>
                </a:solidFill>
                <a:latin typeface="Century Gothic" panose="020B0502020202020204" pitchFamily="34" charset="0"/>
              </a:rPr>
              <a:t>Többletpontok I. – Kötelező többletpontok</a:t>
            </a:r>
          </a:p>
        </p:txBody>
      </p:sp>
      <p:sp>
        <p:nvSpPr>
          <p:cNvPr id="6147" name="Rectangle 3"/>
          <p:cNvSpPr>
            <a:spLocks noGrp="1" noChangeArrowheads="1"/>
          </p:cNvSpPr>
          <p:nvPr>
            <p:ph type="body" idx="1"/>
          </p:nvPr>
        </p:nvSpPr>
        <p:spPr>
          <a:xfrm>
            <a:off x="179512" y="1663777"/>
            <a:ext cx="8784976" cy="4377319"/>
          </a:xfrm>
        </p:spPr>
        <p:txBody>
          <a:bodyPr>
            <a:normAutofit fontScale="47500" lnSpcReduction="20000"/>
          </a:bodyPr>
          <a:lstStyle/>
          <a:p>
            <a:pPr marL="0" indent="0" algn="just" eaLnBrk="1" hangingPunct="1">
              <a:buNone/>
            </a:pPr>
            <a:r>
              <a:rPr lang="hu-HU" altLang="hu-HU" sz="2500" b="1" dirty="0" smtClean="0">
                <a:solidFill>
                  <a:srgbClr val="FF0000"/>
                </a:solidFill>
                <a:latin typeface="Century Gothic" panose="020B0502020202020204" pitchFamily="34" charset="0"/>
              </a:rPr>
              <a:t>Maximum 100 többletpont szerezhető. </a:t>
            </a:r>
          </a:p>
          <a:p>
            <a:pPr marL="0" indent="0" algn="just" eaLnBrk="1" hangingPunct="1">
              <a:buNone/>
            </a:pPr>
            <a:endParaRPr lang="hu-HU" altLang="hu-HU" sz="2500" b="1" dirty="0" smtClean="0">
              <a:solidFill>
                <a:srgbClr val="FF0000"/>
              </a:solidFill>
              <a:latin typeface="Century Gothic" panose="020B0502020202020204" pitchFamily="34" charset="0"/>
            </a:endParaRPr>
          </a:p>
          <a:p>
            <a:pPr marL="360000" lvl="1">
              <a:buFont typeface="Arial" panose="020B0604020202020204" pitchFamily="34" charset="0"/>
              <a:buChar char="•"/>
            </a:pPr>
            <a:r>
              <a:rPr lang="hu-HU" altLang="hu-HU" sz="2000" dirty="0" smtClean="0">
                <a:solidFill>
                  <a:srgbClr val="FF0000"/>
                </a:solidFill>
                <a:latin typeface="Century Gothic" panose="020B0502020202020204" pitchFamily="34" charset="0"/>
              </a:rPr>
              <a:t>Kötelező</a:t>
            </a:r>
            <a:r>
              <a:rPr lang="hu-HU" altLang="hu-HU" sz="2000" dirty="0" smtClean="0">
                <a:latin typeface="Century Gothic" panose="020B0502020202020204" pitchFamily="34" charset="0"/>
              </a:rPr>
              <a:t> megadni az emelt szintű érettségiért és a nyelvvizsgákért, valamint az esélyegyenlőség biztosítása érdekében járó többletpontokat. </a:t>
            </a:r>
          </a:p>
          <a:p>
            <a:pPr marL="360000" lvl="1">
              <a:buFont typeface="Arial" panose="020B0604020202020204" pitchFamily="34" charset="0"/>
              <a:buChar char="•"/>
            </a:pPr>
            <a:r>
              <a:rPr lang="hu-HU" altLang="hu-HU" sz="2000" dirty="0" smtClean="0">
                <a:latin typeface="Century Gothic" panose="020B0502020202020204" pitchFamily="34" charset="0"/>
              </a:rPr>
              <a:t>Az adott szakon képzést folytató felsőoktatási intézmények közösen </a:t>
            </a:r>
            <a:r>
              <a:rPr lang="hu-HU" altLang="hu-HU" sz="2000" dirty="0" smtClean="0">
                <a:solidFill>
                  <a:srgbClr val="FF0000"/>
                </a:solidFill>
                <a:latin typeface="Century Gothic" panose="020B0502020202020204" pitchFamily="34" charset="0"/>
              </a:rPr>
              <a:t>döntenek </a:t>
            </a:r>
            <a:r>
              <a:rPr lang="hu-HU" altLang="hu-HU" sz="2000" dirty="0" smtClean="0">
                <a:latin typeface="Century Gothic" panose="020B0502020202020204" pitchFamily="34" charset="0"/>
              </a:rPr>
              <a:t>az egyéb többletpontok megadásáról.</a:t>
            </a:r>
          </a:p>
          <a:p>
            <a:pPr marL="0" indent="0" algn="just">
              <a:lnSpc>
                <a:spcPct val="90000"/>
              </a:lnSpc>
              <a:buNone/>
            </a:pPr>
            <a:endParaRPr lang="hu-HU" altLang="hu-HU" sz="2200" dirty="0" smtClean="0">
              <a:latin typeface="Century Gothic" panose="020B0502020202020204" pitchFamily="34" charset="0"/>
            </a:endParaRPr>
          </a:p>
          <a:p>
            <a:pPr marL="0" indent="0" algn="just">
              <a:lnSpc>
                <a:spcPct val="90000"/>
              </a:lnSpc>
              <a:buNone/>
            </a:pPr>
            <a:endParaRPr lang="hu-HU" altLang="hu-HU" sz="2200" dirty="0" smtClean="0">
              <a:latin typeface="Century Gothic" panose="020B0502020202020204" pitchFamily="34" charset="0"/>
            </a:endParaRPr>
          </a:p>
          <a:p>
            <a:pPr marL="0" indent="0" algn="just">
              <a:lnSpc>
                <a:spcPct val="80000"/>
              </a:lnSpc>
              <a:spcBef>
                <a:spcPts val="600"/>
              </a:spcBef>
              <a:buNone/>
            </a:pPr>
            <a:r>
              <a:rPr lang="hu-HU" altLang="hu-HU" sz="2900" b="1" dirty="0">
                <a:latin typeface="Century Gothic" panose="020B0502020202020204" pitchFamily="34" charset="0"/>
              </a:rPr>
              <a:t>Kötelező többletpontok</a:t>
            </a:r>
          </a:p>
          <a:p>
            <a:pPr algn="just">
              <a:lnSpc>
                <a:spcPct val="170000"/>
              </a:lnSpc>
              <a:spcBef>
                <a:spcPts val="0"/>
              </a:spcBef>
            </a:pPr>
            <a:r>
              <a:rPr lang="hu-HU" altLang="hu-HU" sz="2200" dirty="0" smtClean="0">
                <a:latin typeface="Century Gothic" panose="020B0502020202020204" pitchFamily="34" charset="0"/>
              </a:rPr>
              <a:t>Azért </a:t>
            </a:r>
            <a:r>
              <a:rPr lang="hu-HU" altLang="hu-HU" sz="2200" dirty="0">
                <a:latin typeface="Century Gothic" panose="020B0502020202020204" pitchFamily="34" charset="0"/>
              </a:rPr>
              <a:t>az emelt szinten tett érettségi vizsgáért jár többletpont, amelyből a jelentkező érettségi pontját számolják. </a:t>
            </a:r>
            <a:r>
              <a:rPr lang="hu-HU" altLang="hu-HU" sz="2200" dirty="0">
                <a:solidFill>
                  <a:srgbClr val="FF0000"/>
                </a:solidFill>
                <a:latin typeface="Century Gothic" panose="020B0502020202020204" pitchFamily="34" charset="0"/>
              </a:rPr>
              <a:t>Vizsgánként 50-50 pont jár a legalább 45 százalékos vizsgáért. </a:t>
            </a:r>
            <a:r>
              <a:rPr lang="hu-HU" altLang="hu-HU" sz="2400" dirty="0">
                <a:solidFill>
                  <a:schemeClr val="tx1">
                    <a:lumMod val="75000"/>
                    <a:lumOff val="25000"/>
                  </a:schemeClr>
                </a:solidFill>
                <a:latin typeface="Century Gothic" panose="020B0502020202020204" pitchFamily="34" charset="0"/>
              </a:rPr>
              <a:t>A felvételi követelményként választott emelt szintű érettségiért akkor adható többletpont, ha a választott tárgyból lehet érettségi pontot számítani, és legalább 45%-</a:t>
            </a:r>
            <a:r>
              <a:rPr lang="hu-HU" altLang="hu-HU" sz="2400" dirty="0" err="1">
                <a:solidFill>
                  <a:schemeClr val="tx1">
                    <a:lumMod val="75000"/>
                    <a:lumOff val="25000"/>
                  </a:schemeClr>
                </a:solidFill>
                <a:latin typeface="Century Gothic" panose="020B0502020202020204" pitchFamily="34" charset="0"/>
              </a:rPr>
              <a:t>os</a:t>
            </a:r>
            <a:r>
              <a:rPr lang="hu-HU" altLang="hu-HU" sz="2400" dirty="0">
                <a:solidFill>
                  <a:schemeClr val="tx1">
                    <a:lumMod val="75000"/>
                    <a:lumOff val="25000"/>
                  </a:schemeClr>
                </a:solidFill>
                <a:latin typeface="Century Gothic" panose="020B0502020202020204" pitchFamily="34" charset="0"/>
              </a:rPr>
              <a:t> eredményű.</a:t>
            </a:r>
          </a:p>
          <a:p>
            <a:pPr algn="just">
              <a:lnSpc>
                <a:spcPct val="170000"/>
              </a:lnSpc>
              <a:spcBef>
                <a:spcPts val="0"/>
              </a:spcBef>
            </a:pPr>
            <a:r>
              <a:rPr lang="hu-HU" altLang="hu-HU" sz="2200" dirty="0" smtClean="0">
                <a:latin typeface="Century Gothic" panose="020B0502020202020204" pitchFamily="34" charset="0"/>
              </a:rPr>
              <a:t>Legfeljebb </a:t>
            </a:r>
            <a:r>
              <a:rPr lang="hu-HU" altLang="hu-HU" sz="2200" dirty="0">
                <a:latin typeface="Century Gothic" panose="020B0502020202020204" pitchFamily="34" charset="0"/>
              </a:rPr>
              <a:t>két nyelvvizsga alapján, </a:t>
            </a:r>
            <a:r>
              <a:rPr lang="hu-HU" altLang="hu-HU" sz="2200" dirty="0">
                <a:solidFill>
                  <a:srgbClr val="FF0000"/>
                </a:solidFill>
                <a:latin typeface="Century Gothic" panose="020B0502020202020204" pitchFamily="34" charset="0"/>
              </a:rPr>
              <a:t>legfeljebb 40 pont kapható. B2 komplex nyelvvizsga esetén 28 pont, C1 komplex nyelvvizsga esetén 40 pont jár.</a:t>
            </a:r>
            <a:r>
              <a:rPr lang="hu-HU" altLang="hu-HU" sz="2200" dirty="0">
                <a:latin typeface="Century Gothic" panose="020B0502020202020204" pitchFamily="34" charset="0"/>
              </a:rPr>
              <a:t> Egy nyelvért csak egyszer és egy jogcímen lehet többletpontot kapni</a:t>
            </a:r>
            <a:r>
              <a:rPr lang="hu-HU" altLang="hu-HU" sz="2200" dirty="0" smtClean="0">
                <a:latin typeface="Century Gothic" panose="020B0502020202020204" pitchFamily="34" charset="0"/>
              </a:rPr>
              <a:t>.</a:t>
            </a:r>
          </a:p>
          <a:p>
            <a:pPr algn="just">
              <a:lnSpc>
                <a:spcPct val="170000"/>
              </a:lnSpc>
              <a:spcBef>
                <a:spcPts val="0"/>
              </a:spcBef>
            </a:pPr>
            <a:r>
              <a:rPr lang="hu-HU" altLang="hu-HU" sz="2200" dirty="0" smtClean="0">
                <a:latin typeface="Century Gothic" panose="020B0502020202020204" pitchFamily="34" charset="0"/>
              </a:rPr>
              <a:t>Nyelvvizsga  emelt szintű érettségi alapján legalább 60%-os eredmény = B2 C típusúnak felel meg (emelt szintű érettséginek számolva 50 plussz pont)</a:t>
            </a:r>
            <a:endParaRPr lang="hu-HU" altLang="hu-HU" sz="2200" dirty="0">
              <a:latin typeface="Century Gothic" panose="020B0502020202020204" pitchFamily="34" charset="0"/>
            </a:endParaRPr>
          </a:p>
          <a:p>
            <a:pPr algn="just">
              <a:lnSpc>
                <a:spcPct val="170000"/>
              </a:lnSpc>
              <a:spcBef>
                <a:spcPts val="0"/>
              </a:spcBef>
            </a:pPr>
            <a:r>
              <a:rPr lang="hu-HU" altLang="hu-HU" sz="2200" dirty="0" smtClean="0">
                <a:latin typeface="Century Gothic" panose="020B0502020202020204" pitchFamily="34" charset="0"/>
              </a:rPr>
              <a:t>Szakirány </a:t>
            </a:r>
            <a:r>
              <a:rPr lang="hu-HU" altLang="hu-HU" sz="2200" dirty="0">
                <a:latin typeface="Century Gothic" panose="020B0502020202020204" pitchFamily="34" charset="0"/>
              </a:rPr>
              <a:t>szerinti jelentkezés esetén többletpont jár annak, aki az OKTV-n és a szakmai előkészítő tárgyak versenyén </a:t>
            </a:r>
            <a:r>
              <a:rPr lang="hu-HU" altLang="hu-HU" sz="2200" dirty="0" smtClean="0">
                <a:latin typeface="Century Gothic" panose="020B0502020202020204" pitchFamily="34" charset="0"/>
              </a:rPr>
              <a:t>(SZÉTV) helyezést </a:t>
            </a:r>
            <a:r>
              <a:rPr lang="hu-HU" altLang="hu-HU" sz="2200" dirty="0">
                <a:latin typeface="Century Gothic" panose="020B0502020202020204" pitchFamily="34" charset="0"/>
              </a:rPr>
              <a:t>ér el. </a:t>
            </a:r>
          </a:p>
          <a:p>
            <a:pPr lvl="1" algn="just">
              <a:lnSpc>
                <a:spcPct val="170000"/>
              </a:lnSpc>
              <a:spcBef>
                <a:spcPts val="0"/>
              </a:spcBef>
            </a:pPr>
            <a:r>
              <a:rPr lang="hu-HU" altLang="hu-HU" sz="1800" dirty="0">
                <a:solidFill>
                  <a:srgbClr val="FF0000"/>
                </a:solidFill>
                <a:latin typeface="Century Gothic" panose="020B0502020202020204" pitchFamily="34" charset="0"/>
              </a:rPr>
              <a:t>1-10. helyezettnek 100 pont,</a:t>
            </a:r>
          </a:p>
          <a:p>
            <a:pPr lvl="1" algn="just">
              <a:lnSpc>
                <a:spcPct val="170000"/>
              </a:lnSpc>
              <a:spcBef>
                <a:spcPts val="0"/>
              </a:spcBef>
            </a:pPr>
            <a:r>
              <a:rPr lang="hu-HU" altLang="hu-HU" sz="1800" dirty="0">
                <a:solidFill>
                  <a:srgbClr val="FF0000"/>
                </a:solidFill>
                <a:latin typeface="Century Gothic" panose="020B0502020202020204" pitchFamily="34" charset="0"/>
              </a:rPr>
              <a:t>11-20. helyezettnek 50 pont,</a:t>
            </a:r>
          </a:p>
          <a:p>
            <a:pPr lvl="1" algn="just">
              <a:lnSpc>
                <a:spcPct val="170000"/>
              </a:lnSpc>
              <a:spcBef>
                <a:spcPts val="0"/>
              </a:spcBef>
            </a:pPr>
            <a:r>
              <a:rPr lang="hu-HU" altLang="hu-HU" sz="1800" dirty="0">
                <a:solidFill>
                  <a:srgbClr val="FF0000"/>
                </a:solidFill>
                <a:latin typeface="Century Gothic" panose="020B0502020202020204" pitchFamily="34" charset="0"/>
              </a:rPr>
              <a:t>21-30. </a:t>
            </a:r>
            <a:r>
              <a:rPr lang="hu-HU" altLang="hu-HU" sz="1800" dirty="0" smtClean="0">
                <a:solidFill>
                  <a:srgbClr val="FF0000"/>
                </a:solidFill>
                <a:latin typeface="Century Gothic" panose="020B0502020202020204" pitchFamily="34" charset="0"/>
              </a:rPr>
              <a:t>helyezettnek </a:t>
            </a:r>
            <a:r>
              <a:rPr lang="hu-HU" altLang="hu-HU" sz="1800" dirty="0">
                <a:solidFill>
                  <a:srgbClr val="FF0000"/>
                </a:solidFill>
                <a:latin typeface="Century Gothic" panose="020B0502020202020204" pitchFamily="34" charset="0"/>
              </a:rPr>
              <a:t>25 </a:t>
            </a:r>
            <a:r>
              <a:rPr lang="hu-HU" altLang="hu-HU" sz="1800" dirty="0" smtClean="0">
                <a:solidFill>
                  <a:srgbClr val="FF0000"/>
                </a:solidFill>
                <a:latin typeface="Century Gothic" panose="020B0502020202020204" pitchFamily="34" charset="0"/>
              </a:rPr>
              <a:t>pont</a:t>
            </a:r>
            <a:endParaRPr lang="hu-HU" altLang="hu-HU" sz="1800" dirty="0">
              <a:latin typeface="Century Gothic" panose="020B0502020202020204" pitchFamily="34" charset="0"/>
            </a:endParaRPr>
          </a:p>
        </p:txBody>
      </p:sp>
      <p:sp>
        <p:nvSpPr>
          <p:cNvPr id="5" name="Dia számának helye 5"/>
          <p:cNvSpPr>
            <a:spLocks noGrp="1"/>
          </p:cNvSpPr>
          <p:nvPr>
            <p:ph type="sldNum" sz="quarter" idx="12"/>
          </p:nvPr>
        </p:nvSpPr>
        <p:spPr>
          <a:xfrm>
            <a:off x="6553200" y="6356350"/>
            <a:ext cx="2133600" cy="365125"/>
          </a:xfrm>
        </p:spPr>
        <p:txBody>
          <a:bodyPr/>
          <a:lstStyle/>
          <a:p>
            <a:fld id="{A7E56EF6-3A89-418D-9A1F-1EFE544F5C7D}" type="slidenum">
              <a:rPr lang="hu-HU" smtClean="0"/>
              <a:pPr/>
              <a:t>10</a:t>
            </a:fld>
            <a:endParaRPr lang="hu-HU" dirty="0"/>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56564"/>
            <a:ext cx="2304256" cy="599571"/>
          </a:xfrm>
          <a:prstGeom prst="rect">
            <a:avLst/>
          </a:prstGeom>
        </p:spPr>
      </p:pic>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spTree>
    <p:extLst>
      <p:ext uri="{BB962C8B-B14F-4D97-AF65-F5344CB8AC3E}">
        <p14:creationId xmlns:p14="http://schemas.microsoft.com/office/powerpoint/2010/main" val="3167867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855151"/>
            <a:ext cx="8229600" cy="601775"/>
          </a:xfrm>
        </p:spPr>
        <p:txBody>
          <a:bodyPr>
            <a:normAutofit fontScale="90000"/>
          </a:bodyPr>
          <a:lstStyle/>
          <a:p>
            <a:r>
              <a:rPr lang="hu-HU" altLang="hu-HU" sz="3200" b="1" dirty="0">
                <a:solidFill>
                  <a:schemeClr val="tx1">
                    <a:lumMod val="75000"/>
                    <a:lumOff val="25000"/>
                  </a:schemeClr>
                </a:solidFill>
                <a:latin typeface="Century Gothic" panose="020B0502020202020204" pitchFamily="34" charset="0"/>
              </a:rPr>
              <a:t>Többletpontok </a:t>
            </a:r>
            <a:r>
              <a:rPr lang="hu-HU" altLang="hu-HU" sz="3200" b="1" dirty="0" smtClean="0">
                <a:solidFill>
                  <a:schemeClr val="tx1">
                    <a:lumMod val="75000"/>
                    <a:lumOff val="25000"/>
                  </a:schemeClr>
                </a:solidFill>
                <a:latin typeface="Century Gothic" panose="020B0502020202020204" pitchFamily="34" charset="0"/>
              </a:rPr>
              <a:t>II. </a:t>
            </a:r>
            <a:r>
              <a:rPr lang="hu-HU" altLang="hu-HU" sz="3200" b="1" dirty="0">
                <a:solidFill>
                  <a:schemeClr val="tx1">
                    <a:lumMod val="75000"/>
                    <a:lumOff val="25000"/>
                  </a:schemeClr>
                </a:solidFill>
                <a:latin typeface="Century Gothic" panose="020B0502020202020204" pitchFamily="34" charset="0"/>
              </a:rPr>
              <a:t>– </a:t>
            </a:r>
            <a:r>
              <a:rPr lang="hu-HU" altLang="hu-HU" sz="3200" b="1" dirty="0" smtClean="0">
                <a:solidFill>
                  <a:schemeClr val="tx1">
                    <a:lumMod val="75000"/>
                    <a:lumOff val="25000"/>
                  </a:schemeClr>
                </a:solidFill>
                <a:latin typeface="Century Gothic" panose="020B0502020202020204" pitchFamily="34" charset="0"/>
              </a:rPr>
              <a:t>Adható </a:t>
            </a:r>
            <a:r>
              <a:rPr lang="hu-HU" altLang="hu-HU" sz="3200" b="1" dirty="0">
                <a:solidFill>
                  <a:schemeClr val="tx1">
                    <a:lumMod val="75000"/>
                    <a:lumOff val="25000"/>
                  </a:schemeClr>
                </a:solidFill>
                <a:latin typeface="Century Gothic" panose="020B0502020202020204" pitchFamily="34" charset="0"/>
              </a:rPr>
              <a:t>többletpontok</a:t>
            </a:r>
            <a:endParaRPr lang="hu-HU" altLang="hu-HU" sz="3200" dirty="0" smtClean="0">
              <a:solidFill>
                <a:schemeClr val="tx1">
                  <a:lumMod val="75000"/>
                  <a:lumOff val="25000"/>
                </a:schemeClr>
              </a:solidFill>
              <a:latin typeface="Century Gothic" panose="020B0502020202020204" pitchFamily="34" charset="0"/>
            </a:endParaRPr>
          </a:p>
        </p:txBody>
      </p:sp>
      <p:sp>
        <p:nvSpPr>
          <p:cNvPr id="8195" name="Rectangle 3"/>
          <p:cNvSpPr>
            <a:spLocks noGrp="1" noChangeArrowheads="1"/>
          </p:cNvSpPr>
          <p:nvPr>
            <p:ph type="body" idx="1"/>
          </p:nvPr>
        </p:nvSpPr>
        <p:spPr>
          <a:xfrm>
            <a:off x="251520" y="1514432"/>
            <a:ext cx="8640960" cy="4563370"/>
          </a:xfrm>
        </p:spPr>
        <p:txBody>
          <a:bodyPr>
            <a:normAutofit fontScale="77500" lnSpcReduction="20000"/>
          </a:bodyPr>
          <a:lstStyle/>
          <a:p>
            <a:pPr algn="just">
              <a:lnSpc>
                <a:spcPct val="120000"/>
              </a:lnSpc>
              <a:spcBef>
                <a:spcPts val="0"/>
              </a:spcBef>
            </a:pPr>
            <a:r>
              <a:rPr lang="hu-HU" altLang="hu-HU" sz="2000" dirty="0" smtClean="0">
                <a:latin typeface="Century Gothic" panose="020B0502020202020204" pitchFamily="34" charset="0"/>
              </a:rPr>
              <a:t>Az</a:t>
            </a:r>
            <a:r>
              <a:rPr lang="hu-HU" altLang="hu-HU" sz="2000" dirty="0" smtClean="0">
                <a:solidFill>
                  <a:srgbClr val="FF0000"/>
                </a:solidFill>
                <a:latin typeface="Century Gothic" panose="020B0502020202020204" pitchFamily="34" charset="0"/>
              </a:rPr>
              <a:t> </a:t>
            </a:r>
            <a:r>
              <a:rPr lang="hu-HU" altLang="hu-HU" sz="2000" dirty="0">
                <a:solidFill>
                  <a:srgbClr val="FF0000"/>
                </a:solidFill>
                <a:latin typeface="Century Gothic" panose="020B0502020202020204" pitchFamily="34" charset="0"/>
              </a:rPr>
              <a:t>adható többletpontokról</a:t>
            </a:r>
            <a:r>
              <a:rPr lang="hu-HU" altLang="hu-HU" sz="2000" dirty="0" smtClean="0">
                <a:latin typeface="Century Gothic" panose="020B0502020202020204" pitchFamily="34" charset="0"/>
              </a:rPr>
              <a:t> a felsőoktatási intézmények közösen, az adott képzési területen, szakon </a:t>
            </a:r>
            <a:r>
              <a:rPr lang="hu-HU" altLang="hu-HU" sz="2000" dirty="0" smtClean="0">
                <a:solidFill>
                  <a:srgbClr val="FF0000"/>
                </a:solidFill>
                <a:latin typeface="Century Gothic" panose="020B0502020202020204" pitchFamily="34" charset="0"/>
              </a:rPr>
              <a:t>egységesen döntenek</a:t>
            </a:r>
            <a:r>
              <a:rPr lang="hu-HU" altLang="hu-HU" sz="2000" dirty="0" smtClean="0">
                <a:latin typeface="Century Gothic" panose="020B0502020202020204" pitchFamily="34" charset="0"/>
              </a:rPr>
              <a:t>.</a:t>
            </a:r>
          </a:p>
          <a:p>
            <a:pPr algn="just">
              <a:lnSpc>
                <a:spcPct val="120000"/>
              </a:lnSpc>
              <a:spcBef>
                <a:spcPts val="0"/>
              </a:spcBef>
            </a:pPr>
            <a:endParaRPr lang="hu-HU" altLang="hu-HU" sz="2000" dirty="0" smtClean="0">
              <a:latin typeface="Century Gothic" panose="020B0502020202020204" pitchFamily="34" charset="0"/>
            </a:endParaRPr>
          </a:p>
          <a:p>
            <a:pPr algn="just" eaLnBrk="1" hangingPunct="1">
              <a:lnSpc>
                <a:spcPct val="120000"/>
              </a:lnSpc>
              <a:spcBef>
                <a:spcPts val="0"/>
              </a:spcBef>
            </a:pPr>
            <a:r>
              <a:rPr lang="hu-HU" altLang="hu-HU" sz="2000" dirty="0" smtClean="0">
                <a:solidFill>
                  <a:srgbClr val="FF3300"/>
                </a:solidFill>
                <a:latin typeface="Century Gothic" panose="020B0502020202020204" pitchFamily="34" charset="0"/>
              </a:rPr>
              <a:t>A jogcímek:</a:t>
            </a:r>
            <a:r>
              <a:rPr lang="hu-HU" altLang="hu-HU" sz="2000" dirty="0" smtClean="0">
                <a:latin typeface="Century Gothic" panose="020B0502020202020204" pitchFamily="34" charset="0"/>
              </a:rPr>
              <a:t> </a:t>
            </a:r>
          </a:p>
          <a:p>
            <a:pPr lvl="1" algn="just">
              <a:lnSpc>
                <a:spcPct val="120000"/>
              </a:lnSpc>
              <a:spcBef>
                <a:spcPts val="0"/>
              </a:spcBef>
              <a:buFont typeface="Wingdings" panose="05000000000000000000" pitchFamily="2" charset="2"/>
              <a:buChar char="Ø"/>
            </a:pPr>
            <a:r>
              <a:rPr lang="hu-HU" altLang="hu-HU" sz="2000" dirty="0">
                <a:latin typeface="Century Gothic" panose="020B0502020202020204" pitchFamily="34" charset="0"/>
              </a:rPr>
              <a:t>f</a:t>
            </a:r>
            <a:r>
              <a:rPr lang="hu-HU" altLang="hu-HU" sz="2000" dirty="0" smtClean="0">
                <a:latin typeface="Century Gothic" panose="020B0502020202020204" pitchFamily="34" charset="0"/>
              </a:rPr>
              <a:t>elsőoktatási szakképzésben szerzett oklevél </a:t>
            </a:r>
            <a:r>
              <a:rPr lang="hu-HU" altLang="hu-HU" sz="2000" dirty="0">
                <a:latin typeface="Century Gothic" panose="020B0502020202020204" pitchFamily="34" charset="0"/>
              </a:rPr>
              <a:t>alapján </a:t>
            </a:r>
            <a:r>
              <a:rPr lang="hu-HU" altLang="hu-HU" sz="2000" dirty="0" smtClean="0">
                <a:latin typeface="Century Gothic" panose="020B0502020202020204" pitchFamily="34" charset="0"/>
              </a:rPr>
              <a:t>az </a:t>
            </a:r>
            <a:r>
              <a:rPr lang="hu-HU" altLang="hu-HU" sz="2000" dirty="0">
                <a:latin typeface="Century Gothic" panose="020B0502020202020204" pitchFamily="34" charset="0"/>
              </a:rPr>
              <a:t>azonos képzési terület alapképzési </a:t>
            </a:r>
            <a:r>
              <a:rPr lang="hu-HU" altLang="hu-HU" sz="2000" dirty="0" smtClean="0">
                <a:latin typeface="Century Gothic" panose="020B0502020202020204" pitchFamily="34" charset="0"/>
              </a:rPr>
              <a:t>szakján, </a:t>
            </a:r>
            <a:r>
              <a:rPr lang="hu-HU" altLang="hu-HU" sz="2000" dirty="0">
                <a:latin typeface="Century Gothic" panose="020B0502020202020204" pitchFamily="34" charset="0"/>
              </a:rPr>
              <a:t>osztatlan </a:t>
            </a:r>
            <a:r>
              <a:rPr lang="hu-HU" altLang="hu-HU" sz="2000" dirty="0" smtClean="0">
                <a:latin typeface="Century Gothic" panose="020B0502020202020204" pitchFamily="34" charset="0"/>
              </a:rPr>
              <a:t>mesterképzési szakon</a:t>
            </a:r>
          </a:p>
          <a:p>
            <a:pPr lvl="2" algn="just">
              <a:lnSpc>
                <a:spcPct val="120000"/>
              </a:lnSpc>
              <a:spcBef>
                <a:spcPts val="0"/>
              </a:spcBef>
              <a:buFont typeface="Wingdings" panose="05000000000000000000" pitchFamily="2" charset="2"/>
              <a:buChar char="ü"/>
            </a:pPr>
            <a:r>
              <a:rPr lang="hu-HU" altLang="hu-HU" sz="1800" dirty="0" smtClean="0">
                <a:latin typeface="Century Gothic" panose="020B0502020202020204" pitchFamily="34" charset="0"/>
              </a:rPr>
              <a:t>jeles </a:t>
            </a:r>
            <a:r>
              <a:rPr lang="hu-HU" altLang="hu-HU" sz="1800" dirty="0">
                <a:latin typeface="Century Gothic" panose="020B0502020202020204" pitchFamily="34" charset="0"/>
              </a:rPr>
              <a:t>záróvizsga eredmény </a:t>
            </a:r>
            <a:r>
              <a:rPr lang="hu-HU" altLang="hu-HU" sz="1800" dirty="0">
                <a:solidFill>
                  <a:srgbClr val="FF0000"/>
                </a:solidFill>
                <a:latin typeface="Century Gothic" panose="020B0502020202020204" pitchFamily="34" charset="0"/>
              </a:rPr>
              <a:t>30 </a:t>
            </a:r>
            <a:r>
              <a:rPr lang="hu-HU" altLang="hu-HU" sz="1800" dirty="0" smtClean="0">
                <a:solidFill>
                  <a:srgbClr val="FF0000"/>
                </a:solidFill>
                <a:latin typeface="Century Gothic" panose="020B0502020202020204" pitchFamily="34" charset="0"/>
              </a:rPr>
              <a:t>pont</a:t>
            </a:r>
          </a:p>
          <a:p>
            <a:pPr lvl="2" algn="just">
              <a:lnSpc>
                <a:spcPct val="120000"/>
              </a:lnSpc>
              <a:spcBef>
                <a:spcPts val="0"/>
              </a:spcBef>
              <a:buFont typeface="Wingdings" panose="05000000000000000000" pitchFamily="2" charset="2"/>
              <a:buChar char="ü"/>
            </a:pPr>
            <a:r>
              <a:rPr lang="hu-HU" altLang="hu-HU" sz="1800" dirty="0" smtClean="0">
                <a:latin typeface="Century Gothic" panose="020B0502020202020204" pitchFamily="34" charset="0"/>
              </a:rPr>
              <a:t>jó </a:t>
            </a:r>
            <a:r>
              <a:rPr lang="hu-HU" altLang="hu-HU" sz="1800" dirty="0">
                <a:latin typeface="Century Gothic" panose="020B0502020202020204" pitchFamily="34" charset="0"/>
              </a:rPr>
              <a:t>záróvizsga eredmény </a:t>
            </a:r>
            <a:r>
              <a:rPr lang="hu-HU" altLang="hu-HU" sz="1800" dirty="0" smtClean="0">
                <a:solidFill>
                  <a:srgbClr val="FF0000"/>
                </a:solidFill>
                <a:latin typeface="Century Gothic" panose="020B0502020202020204" pitchFamily="34" charset="0"/>
              </a:rPr>
              <a:t>20 pont</a:t>
            </a:r>
          </a:p>
          <a:p>
            <a:pPr lvl="2" algn="just">
              <a:lnSpc>
                <a:spcPct val="120000"/>
              </a:lnSpc>
              <a:spcBef>
                <a:spcPts val="0"/>
              </a:spcBef>
              <a:buFont typeface="Wingdings" panose="05000000000000000000" pitchFamily="2" charset="2"/>
              <a:buChar char="ü"/>
            </a:pPr>
            <a:r>
              <a:rPr lang="hu-HU" altLang="hu-HU" sz="1800" dirty="0" smtClean="0">
                <a:latin typeface="Century Gothic" panose="020B0502020202020204" pitchFamily="34" charset="0"/>
              </a:rPr>
              <a:t>közepes </a:t>
            </a:r>
            <a:r>
              <a:rPr lang="hu-HU" altLang="hu-HU" sz="1800" dirty="0">
                <a:latin typeface="Century Gothic" panose="020B0502020202020204" pitchFamily="34" charset="0"/>
              </a:rPr>
              <a:t>záróvizsga eredmény </a:t>
            </a:r>
            <a:r>
              <a:rPr lang="hu-HU" altLang="hu-HU" sz="1800" dirty="0" smtClean="0">
                <a:solidFill>
                  <a:srgbClr val="FF0000"/>
                </a:solidFill>
                <a:latin typeface="Century Gothic" panose="020B0502020202020204" pitchFamily="34" charset="0"/>
              </a:rPr>
              <a:t>10 </a:t>
            </a:r>
            <a:r>
              <a:rPr lang="hu-HU" altLang="hu-HU" sz="1800" dirty="0">
                <a:solidFill>
                  <a:srgbClr val="FF0000"/>
                </a:solidFill>
                <a:latin typeface="Century Gothic" panose="020B0502020202020204" pitchFamily="34" charset="0"/>
              </a:rPr>
              <a:t>pont</a:t>
            </a:r>
          </a:p>
          <a:p>
            <a:pPr lvl="1" algn="just" eaLnBrk="1" hangingPunct="1">
              <a:lnSpc>
                <a:spcPct val="120000"/>
              </a:lnSpc>
              <a:spcBef>
                <a:spcPts val="0"/>
              </a:spcBef>
              <a:buFont typeface="Wingdings" panose="05000000000000000000" pitchFamily="2" charset="2"/>
              <a:buChar char="Ø"/>
            </a:pPr>
            <a:r>
              <a:rPr lang="hu-HU" altLang="hu-HU" sz="2000" dirty="0" smtClean="0">
                <a:latin typeface="Century Gothic" panose="020B0502020202020204" pitchFamily="34" charset="0"/>
              </a:rPr>
              <a:t>OKJ-s bizonyítványért, illetve technikusi oklevélért </a:t>
            </a:r>
            <a:r>
              <a:rPr lang="hu-HU" altLang="hu-HU" sz="2000" dirty="0" smtClean="0">
                <a:solidFill>
                  <a:srgbClr val="FF0000"/>
                </a:solidFill>
                <a:latin typeface="Century Gothic" panose="020B0502020202020204" pitchFamily="34" charset="0"/>
              </a:rPr>
              <a:t>24 pont</a:t>
            </a:r>
            <a:r>
              <a:rPr lang="hu-HU" altLang="hu-HU" sz="2000" dirty="0" smtClean="0">
                <a:latin typeface="Century Gothic" panose="020B0502020202020204" pitchFamily="34" charset="0"/>
              </a:rPr>
              <a:t>, </a:t>
            </a:r>
          </a:p>
          <a:p>
            <a:pPr lvl="1" algn="just" eaLnBrk="1" hangingPunct="1">
              <a:lnSpc>
                <a:spcPct val="120000"/>
              </a:lnSpc>
              <a:spcBef>
                <a:spcPts val="0"/>
              </a:spcBef>
              <a:buFont typeface="Wingdings" panose="05000000000000000000" pitchFamily="2" charset="2"/>
              <a:buChar char="Ø"/>
            </a:pPr>
            <a:r>
              <a:rPr lang="hu-HU" altLang="hu-HU" sz="2000" dirty="0" smtClean="0">
                <a:latin typeface="Century Gothic" panose="020B0502020202020204" pitchFamily="34" charset="0"/>
              </a:rPr>
              <a:t>a pontosan definiált olimpiai sportágak különböző szintű versenyein elért eredményért </a:t>
            </a:r>
            <a:r>
              <a:rPr lang="hu-HU" altLang="hu-HU" sz="2000" dirty="0" smtClean="0">
                <a:solidFill>
                  <a:srgbClr val="FF0000"/>
                </a:solidFill>
                <a:latin typeface="Century Gothic" panose="020B0502020202020204" pitchFamily="34" charset="0"/>
              </a:rPr>
              <a:t>10-50 pont</a:t>
            </a:r>
            <a:r>
              <a:rPr lang="hu-HU" altLang="hu-HU" sz="2000" dirty="0" smtClean="0">
                <a:latin typeface="Century Gothic" panose="020B0502020202020204" pitchFamily="34" charset="0"/>
              </a:rPr>
              <a:t>,</a:t>
            </a:r>
          </a:p>
          <a:p>
            <a:pPr lvl="1" algn="just" eaLnBrk="1" hangingPunct="1">
              <a:lnSpc>
                <a:spcPct val="120000"/>
              </a:lnSpc>
              <a:spcBef>
                <a:spcPts val="0"/>
              </a:spcBef>
              <a:buFont typeface="Wingdings" panose="05000000000000000000" pitchFamily="2" charset="2"/>
              <a:buChar char="Ø"/>
            </a:pPr>
            <a:r>
              <a:rPr lang="hu-HU" altLang="hu-HU" sz="2000" dirty="0" smtClean="0">
                <a:latin typeface="Century Gothic" panose="020B0502020202020204" pitchFamily="34" charset="0"/>
              </a:rPr>
              <a:t>az Ifjúsági Tudományos és Innovációs Tehetségkutató Versenyen elért helyezésért  </a:t>
            </a:r>
            <a:r>
              <a:rPr lang="hu-HU" altLang="hu-HU" sz="2000" dirty="0" smtClean="0">
                <a:solidFill>
                  <a:srgbClr val="FF0000"/>
                </a:solidFill>
                <a:latin typeface="Century Gothic" panose="020B0502020202020204" pitchFamily="34" charset="0"/>
              </a:rPr>
              <a:t>30 pont</a:t>
            </a:r>
            <a:r>
              <a:rPr lang="hu-HU" altLang="hu-HU" sz="2000" dirty="0" smtClean="0">
                <a:latin typeface="Century Gothic" panose="020B0502020202020204" pitchFamily="34" charset="0"/>
              </a:rPr>
              <a:t>,</a:t>
            </a:r>
          </a:p>
          <a:p>
            <a:pPr lvl="1" algn="just" eaLnBrk="1" hangingPunct="1">
              <a:lnSpc>
                <a:spcPct val="120000"/>
              </a:lnSpc>
              <a:spcBef>
                <a:spcPts val="0"/>
              </a:spcBef>
              <a:buFont typeface="Wingdings" panose="05000000000000000000" pitchFamily="2" charset="2"/>
              <a:buChar char="Ø"/>
            </a:pPr>
            <a:r>
              <a:rPr lang="hu-HU" altLang="hu-HU" sz="2000" dirty="0" smtClean="0">
                <a:latin typeface="Century Gothic" panose="020B0502020202020204" pitchFamily="34" charset="0"/>
              </a:rPr>
              <a:t>a Középiskolai Tudományos Diákkörök Országos Konferenciája versenyein elért helyezés alapján </a:t>
            </a:r>
            <a:r>
              <a:rPr lang="hu-HU" altLang="hu-HU" sz="2000" dirty="0" smtClean="0">
                <a:solidFill>
                  <a:srgbClr val="FF0000"/>
                </a:solidFill>
                <a:latin typeface="Century Gothic" panose="020B0502020202020204" pitchFamily="34" charset="0"/>
              </a:rPr>
              <a:t>30, illetve 20 pont</a:t>
            </a:r>
            <a:r>
              <a:rPr lang="hu-HU" altLang="hu-HU" sz="2000" dirty="0" smtClean="0">
                <a:latin typeface="Century Gothic" panose="020B0502020202020204" pitchFamily="34" charset="0"/>
              </a:rPr>
              <a:t>,</a:t>
            </a:r>
          </a:p>
          <a:p>
            <a:pPr lvl="1" algn="just" eaLnBrk="1" hangingPunct="1">
              <a:lnSpc>
                <a:spcPct val="120000"/>
              </a:lnSpc>
              <a:spcBef>
                <a:spcPts val="0"/>
              </a:spcBef>
              <a:buFont typeface="Wingdings" panose="05000000000000000000" pitchFamily="2" charset="2"/>
              <a:buChar char="Ø"/>
            </a:pPr>
            <a:r>
              <a:rPr lang="hu-HU" altLang="hu-HU" sz="2000" dirty="0" smtClean="0">
                <a:latin typeface="Century Gothic" panose="020B0502020202020204" pitchFamily="34" charset="0"/>
              </a:rPr>
              <a:t>az Országos Művészeti Tanulmányi Versenyeken elért helyezésért </a:t>
            </a:r>
            <a:r>
              <a:rPr lang="hu-HU" altLang="hu-HU" sz="2000" dirty="0" smtClean="0">
                <a:solidFill>
                  <a:srgbClr val="FF0000"/>
                </a:solidFill>
                <a:latin typeface="Century Gothic" panose="020B0502020202020204" pitchFamily="34" charset="0"/>
              </a:rPr>
              <a:t>20 pont,</a:t>
            </a:r>
          </a:p>
          <a:p>
            <a:pPr lvl="1" algn="just" eaLnBrk="1" hangingPunct="1">
              <a:lnSpc>
                <a:spcPct val="120000"/>
              </a:lnSpc>
              <a:spcBef>
                <a:spcPts val="0"/>
              </a:spcBef>
              <a:buFont typeface="Wingdings" panose="05000000000000000000" pitchFamily="2" charset="2"/>
              <a:buChar char="Ø"/>
            </a:pPr>
            <a:r>
              <a:rPr lang="hu-HU" altLang="hu-HU" sz="2000" dirty="0" smtClean="0">
                <a:latin typeface="Century Gothic" panose="020B0502020202020204" pitchFamily="34" charset="0"/>
              </a:rPr>
              <a:t>bizonyos szakmai versenyek alapján</a:t>
            </a:r>
            <a:r>
              <a:rPr lang="hu-HU" altLang="hu-HU" sz="2000" dirty="0" smtClean="0">
                <a:solidFill>
                  <a:srgbClr val="FF0000"/>
                </a:solidFill>
                <a:latin typeface="Century Gothic" panose="020B0502020202020204" pitchFamily="34" charset="0"/>
              </a:rPr>
              <a:t> 30 pont. </a:t>
            </a:r>
          </a:p>
        </p:txBody>
      </p:sp>
      <p:sp>
        <p:nvSpPr>
          <p:cNvPr id="5" name="Dia számának helye 5"/>
          <p:cNvSpPr>
            <a:spLocks noGrp="1"/>
          </p:cNvSpPr>
          <p:nvPr>
            <p:ph type="sldNum" sz="quarter" idx="12"/>
          </p:nvPr>
        </p:nvSpPr>
        <p:spPr>
          <a:xfrm>
            <a:off x="6553200" y="6356350"/>
            <a:ext cx="2133600" cy="365125"/>
          </a:xfrm>
        </p:spPr>
        <p:txBody>
          <a:bodyPr/>
          <a:lstStyle/>
          <a:p>
            <a:fld id="{A7E56EF6-3A89-418D-9A1F-1EFE544F5C7D}" type="slidenum">
              <a:rPr lang="hu-HU" smtClean="0"/>
              <a:pPr/>
              <a:t>11</a:t>
            </a:fld>
            <a:endParaRPr lang="hu-HU" dirty="0"/>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997958"/>
            <a:ext cx="2664296" cy="693254"/>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spTree>
    <p:extLst>
      <p:ext uri="{BB962C8B-B14F-4D97-AF65-F5344CB8AC3E}">
        <p14:creationId xmlns:p14="http://schemas.microsoft.com/office/powerpoint/2010/main" val="2809896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4704"/>
            <a:ext cx="8229600" cy="652934"/>
          </a:xfrm>
        </p:spPr>
        <p:txBody>
          <a:bodyPr>
            <a:normAutofit/>
          </a:bodyPr>
          <a:lstStyle/>
          <a:p>
            <a:pPr eaLnBrk="1" hangingPunct="1"/>
            <a:r>
              <a:rPr lang="hu-HU" altLang="hu-HU" sz="2800" b="1" dirty="0" smtClean="0">
                <a:solidFill>
                  <a:schemeClr val="tx1">
                    <a:lumMod val="75000"/>
                    <a:lumOff val="25000"/>
                  </a:schemeClr>
                </a:solidFill>
                <a:latin typeface="Century Gothic" panose="020B0502020202020204" pitchFamily="34" charset="0"/>
              </a:rPr>
              <a:t>Esélyegyenlőség biztosítása</a:t>
            </a:r>
          </a:p>
        </p:txBody>
      </p:sp>
      <p:sp>
        <p:nvSpPr>
          <p:cNvPr id="10243" name="Rectangle 3"/>
          <p:cNvSpPr>
            <a:spLocks noGrp="1" noChangeArrowheads="1"/>
          </p:cNvSpPr>
          <p:nvPr>
            <p:ph type="body" idx="1"/>
          </p:nvPr>
        </p:nvSpPr>
        <p:spPr>
          <a:xfrm>
            <a:off x="107504" y="1316500"/>
            <a:ext cx="8928992" cy="5280851"/>
          </a:xfrm>
        </p:spPr>
        <p:txBody>
          <a:bodyPr>
            <a:noAutofit/>
          </a:bodyPr>
          <a:lstStyle/>
          <a:p>
            <a:pPr marL="0" indent="0" algn="ctr">
              <a:spcBef>
                <a:spcPts val="0"/>
              </a:spcBef>
              <a:buNone/>
            </a:pPr>
            <a:r>
              <a:rPr lang="hu-HU" altLang="hu-HU" sz="1400" b="1" dirty="0">
                <a:solidFill>
                  <a:srgbClr val="FF0000"/>
                </a:solidFill>
                <a:latin typeface="Century Gothic" panose="020B0502020202020204" pitchFamily="34" charset="0"/>
              </a:rPr>
              <a:t>Maximum 4</a:t>
            </a:r>
            <a:r>
              <a:rPr lang="hu-HU" altLang="hu-HU" sz="1400" b="1" dirty="0" smtClean="0">
                <a:solidFill>
                  <a:srgbClr val="FF0000"/>
                </a:solidFill>
                <a:latin typeface="Century Gothic" panose="020B0502020202020204" pitchFamily="34" charset="0"/>
              </a:rPr>
              <a:t>0 </a:t>
            </a:r>
            <a:r>
              <a:rPr lang="hu-HU" altLang="hu-HU" sz="1400" b="1" dirty="0">
                <a:solidFill>
                  <a:srgbClr val="FF0000"/>
                </a:solidFill>
                <a:latin typeface="Century Gothic" panose="020B0502020202020204" pitchFamily="34" charset="0"/>
              </a:rPr>
              <a:t>többletpont </a:t>
            </a:r>
            <a:r>
              <a:rPr lang="hu-HU" altLang="hu-HU" sz="1400" b="1" dirty="0" smtClean="0">
                <a:solidFill>
                  <a:srgbClr val="FF0000"/>
                </a:solidFill>
                <a:latin typeface="Century Gothic" panose="020B0502020202020204" pitchFamily="34" charset="0"/>
              </a:rPr>
              <a:t>szerezhető esélyegyenlőség jogcímen: </a:t>
            </a:r>
            <a:endParaRPr lang="hu-HU" altLang="hu-HU" sz="1400" b="1" dirty="0">
              <a:solidFill>
                <a:srgbClr val="FF0000"/>
              </a:solidFill>
              <a:latin typeface="Century Gothic" panose="020B0502020202020204" pitchFamily="34" charset="0"/>
            </a:endParaRPr>
          </a:p>
          <a:p>
            <a:pPr marL="0" indent="0" algn="just" eaLnBrk="1" hangingPunct="1">
              <a:spcBef>
                <a:spcPts val="0"/>
              </a:spcBef>
              <a:buNone/>
            </a:pPr>
            <a:r>
              <a:rPr lang="hu-HU" altLang="hu-HU" sz="1400" dirty="0" smtClean="0">
                <a:solidFill>
                  <a:schemeClr val="tx1">
                    <a:lumMod val="75000"/>
                    <a:lumOff val="25000"/>
                  </a:schemeClr>
                </a:solidFill>
                <a:latin typeface="Century Gothic" panose="020B0502020202020204" pitchFamily="34" charset="0"/>
              </a:rPr>
              <a:t>A hátrányos helyzetű jelentkező minden jelentkezési helyén </a:t>
            </a:r>
            <a:r>
              <a:rPr lang="hu-HU" altLang="hu-HU" sz="1400" dirty="0" smtClean="0">
                <a:solidFill>
                  <a:srgbClr val="FF0000"/>
                </a:solidFill>
                <a:latin typeface="Century Gothic" panose="020B0502020202020204" pitchFamily="34" charset="0"/>
              </a:rPr>
              <a:t>40 többletpontot </a:t>
            </a:r>
            <a:r>
              <a:rPr lang="hu-HU" altLang="hu-HU" sz="1400" dirty="0" smtClean="0">
                <a:solidFill>
                  <a:schemeClr val="tx1">
                    <a:lumMod val="75000"/>
                    <a:lumOff val="25000"/>
                  </a:schemeClr>
                </a:solidFill>
                <a:latin typeface="Century Gothic" panose="020B0502020202020204" pitchFamily="34" charset="0"/>
              </a:rPr>
              <a:t>kap.</a:t>
            </a:r>
          </a:p>
          <a:p>
            <a:pPr algn="just" eaLnBrk="1" hangingPunct="1">
              <a:spcBef>
                <a:spcPts val="0"/>
              </a:spcBef>
            </a:pPr>
            <a:endParaRPr lang="hu-HU" altLang="hu-HU" sz="1400" dirty="0" smtClean="0">
              <a:solidFill>
                <a:schemeClr val="tx1">
                  <a:lumMod val="75000"/>
                  <a:lumOff val="25000"/>
                </a:schemeClr>
              </a:solidFill>
              <a:latin typeface="Century Gothic" panose="020B0502020202020204" pitchFamily="34" charset="0"/>
            </a:endParaRPr>
          </a:p>
          <a:p>
            <a:pPr marL="342900" lvl="1" indent="-342900" algn="just">
              <a:spcBef>
                <a:spcPts val="0"/>
              </a:spcBef>
              <a:buFont typeface="Arial" pitchFamily="34" charset="0"/>
              <a:buChar char="•"/>
            </a:pPr>
            <a:r>
              <a:rPr lang="hu-HU" altLang="hu-HU" sz="1400" dirty="0" smtClean="0">
                <a:solidFill>
                  <a:schemeClr val="tx1">
                    <a:lumMod val="75000"/>
                    <a:lumOff val="25000"/>
                  </a:schemeClr>
                </a:solidFill>
                <a:latin typeface="Century Gothic" panose="020B0502020202020204" pitchFamily="34" charset="0"/>
              </a:rPr>
              <a:t>A fogyatékkal élő </a:t>
            </a:r>
            <a:r>
              <a:rPr lang="hu-HU" altLang="hu-HU" sz="1400" dirty="0">
                <a:solidFill>
                  <a:schemeClr val="tx1">
                    <a:lumMod val="75000"/>
                    <a:lumOff val="25000"/>
                  </a:schemeClr>
                </a:solidFill>
                <a:latin typeface="Century Gothic" panose="020B0502020202020204" pitchFamily="34" charset="0"/>
              </a:rPr>
              <a:t>minden jelentkezési helyén </a:t>
            </a:r>
            <a:r>
              <a:rPr lang="hu-HU" altLang="hu-HU" sz="1400" dirty="0">
                <a:solidFill>
                  <a:srgbClr val="FF0000"/>
                </a:solidFill>
                <a:latin typeface="Century Gothic" panose="020B0502020202020204" pitchFamily="34" charset="0"/>
              </a:rPr>
              <a:t>40 többletpontot </a:t>
            </a:r>
            <a:r>
              <a:rPr lang="hu-HU" altLang="hu-HU" sz="1400" dirty="0">
                <a:solidFill>
                  <a:schemeClr val="tx1">
                    <a:lumMod val="75000"/>
                    <a:lumOff val="25000"/>
                  </a:schemeClr>
                </a:solidFill>
                <a:latin typeface="Century Gothic" panose="020B0502020202020204" pitchFamily="34" charset="0"/>
              </a:rPr>
              <a:t>kap.</a:t>
            </a:r>
          </a:p>
          <a:p>
            <a:pPr marL="756000" indent="-180000" algn="just">
              <a:lnSpc>
                <a:spcPct val="150000"/>
              </a:lnSpc>
              <a:spcBef>
                <a:spcPts val="0"/>
              </a:spcBef>
              <a:buFont typeface="Wingdings" panose="05000000000000000000" pitchFamily="2" charset="2"/>
              <a:buChar char="Ø"/>
            </a:pPr>
            <a:r>
              <a:rPr lang="hu-HU" altLang="hu-HU" sz="1400" dirty="0" smtClean="0">
                <a:solidFill>
                  <a:schemeClr val="tx1">
                    <a:lumMod val="75000"/>
                    <a:lumOff val="25000"/>
                  </a:schemeClr>
                </a:solidFill>
                <a:latin typeface="Century Gothic" panose="020B0502020202020204" pitchFamily="34" charset="0"/>
              </a:rPr>
              <a:t>Mozgásszervi/érzékszervi/beszédfogyatékos </a:t>
            </a:r>
            <a:r>
              <a:rPr lang="hu-HU" altLang="hu-HU" sz="1400" dirty="0">
                <a:solidFill>
                  <a:schemeClr val="tx1">
                    <a:lumMod val="75000"/>
                    <a:lumOff val="25000"/>
                  </a:schemeClr>
                </a:solidFill>
                <a:latin typeface="Century Gothic" panose="020B0502020202020204" pitchFamily="34" charset="0"/>
              </a:rPr>
              <a:t>(</a:t>
            </a:r>
            <a:r>
              <a:rPr lang="hu-HU" altLang="hu-HU" sz="1200" dirty="0">
                <a:solidFill>
                  <a:schemeClr val="tx1">
                    <a:lumMod val="75000"/>
                    <a:lumOff val="25000"/>
                  </a:schemeClr>
                </a:solidFill>
                <a:latin typeface="Century Gothic" panose="020B0502020202020204" pitchFamily="34" charset="0"/>
              </a:rPr>
              <a:t>diszfázia, diszlália, diszfónia, dadogás, hadarás, afázia, orrhangzós beszéd, dizartria, mutizmus, súlyos beszédészlelési és beszédmegértési zavar, centrális pöszeség, megkésett beszédfejlődés stb.),</a:t>
            </a:r>
            <a:endParaRPr lang="hu-HU" altLang="hu-HU" sz="1400" dirty="0">
              <a:solidFill>
                <a:schemeClr val="tx1">
                  <a:lumMod val="75000"/>
                  <a:lumOff val="25000"/>
                </a:schemeClr>
              </a:solidFill>
              <a:latin typeface="Century Gothic" panose="020B0502020202020204" pitchFamily="34" charset="0"/>
            </a:endParaRPr>
          </a:p>
          <a:p>
            <a:pPr marL="756000" indent="-180000" algn="just">
              <a:lnSpc>
                <a:spcPct val="150000"/>
              </a:lnSpc>
              <a:spcBef>
                <a:spcPts val="0"/>
              </a:spcBef>
              <a:buFont typeface="Wingdings" panose="05000000000000000000" pitchFamily="2" charset="2"/>
              <a:buChar char="Ø"/>
            </a:pPr>
            <a:r>
              <a:rPr lang="hu-HU" altLang="hu-HU" sz="1400" dirty="0" smtClean="0">
                <a:solidFill>
                  <a:schemeClr val="tx1">
                    <a:lumMod val="75000"/>
                    <a:lumOff val="25000"/>
                  </a:schemeClr>
                </a:solidFill>
                <a:latin typeface="Century Gothic" panose="020B0502020202020204" pitchFamily="34" charset="0"/>
              </a:rPr>
              <a:t>pszichés </a:t>
            </a:r>
            <a:r>
              <a:rPr lang="hu-HU" altLang="hu-HU" sz="1400" dirty="0">
                <a:solidFill>
                  <a:schemeClr val="tx1">
                    <a:lumMod val="75000"/>
                    <a:lumOff val="25000"/>
                  </a:schemeClr>
                </a:solidFill>
                <a:latin typeface="Century Gothic" panose="020B0502020202020204" pitchFamily="34" charset="0"/>
              </a:rPr>
              <a:t>fejlődési zavarral küzd </a:t>
            </a:r>
            <a:r>
              <a:rPr lang="hu-HU" altLang="hu-HU" sz="1200" dirty="0">
                <a:solidFill>
                  <a:schemeClr val="tx1">
                    <a:lumMod val="75000"/>
                    <a:lumOff val="25000"/>
                  </a:schemeClr>
                </a:solidFill>
                <a:latin typeface="Century Gothic" panose="020B0502020202020204" pitchFamily="34" charset="0"/>
              </a:rPr>
              <a:t>(diszlexia, diszgráfia, diszkalkulia, diszortográfia, hiperaktivitás és figyelemzavar, magatartásszabályozási zavar stb.),</a:t>
            </a:r>
            <a:endParaRPr lang="hu-HU" altLang="hu-HU" sz="1400" dirty="0">
              <a:solidFill>
                <a:schemeClr val="tx1">
                  <a:lumMod val="75000"/>
                  <a:lumOff val="25000"/>
                </a:schemeClr>
              </a:solidFill>
              <a:latin typeface="Century Gothic" panose="020B0502020202020204" pitchFamily="34" charset="0"/>
            </a:endParaRPr>
          </a:p>
          <a:p>
            <a:pPr marL="756000" indent="-180000" algn="just">
              <a:lnSpc>
                <a:spcPct val="150000"/>
              </a:lnSpc>
              <a:spcBef>
                <a:spcPts val="0"/>
              </a:spcBef>
              <a:buFont typeface="Wingdings" panose="05000000000000000000" pitchFamily="2" charset="2"/>
              <a:buChar char="Ø"/>
            </a:pPr>
            <a:r>
              <a:rPr lang="hu-HU" altLang="hu-HU" sz="1400" dirty="0" smtClean="0">
                <a:solidFill>
                  <a:schemeClr val="tx1">
                    <a:lumMod val="75000"/>
                    <a:lumOff val="25000"/>
                  </a:schemeClr>
                </a:solidFill>
                <a:latin typeface="Century Gothic" panose="020B0502020202020204" pitchFamily="34" charset="0"/>
              </a:rPr>
              <a:t>autizmus </a:t>
            </a:r>
            <a:r>
              <a:rPr lang="hu-HU" altLang="hu-HU" sz="1400" dirty="0">
                <a:solidFill>
                  <a:schemeClr val="tx1">
                    <a:lumMod val="75000"/>
                    <a:lumOff val="25000"/>
                  </a:schemeClr>
                </a:solidFill>
                <a:latin typeface="Century Gothic" panose="020B0502020202020204" pitchFamily="34" charset="0"/>
              </a:rPr>
              <a:t>spektrum zavarral küzd,</a:t>
            </a:r>
          </a:p>
          <a:p>
            <a:pPr marL="756000" indent="-180000" algn="just">
              <a:lnSpc>
                <a:spcPct val="150000"/>
              </a:lnSpc>
              <a:spcBef>
                <a:spcPts val="0"/>
              </a:spcBef>
              <a:buFont typeface="Wingdings" panose="05000000000000000000" pitchFamily="2" charset="2"/>
              <a:buChar char="Ø"/>
            </a:pPr>
            <a:r>
              <a:rPr lang="hu-HU" altLang="hu-HU" sz="1400" dirty="0" smtClean="0">
                <a:solidFill>
                  <a:schemeClr val="tx1">
                    <a:lumMod val="75000"/>
                    <a:lumOff val="25000"/>
                  </a:schemeClr>
                </a:solidFill>
                <a:latin typeface="Century Gothic" panose="020B0502020202020204" pitchFamily="34" charset="0"/>
              </a:rPr>
              <a:t>több </a:t>
            </a:r>
            <a:r>
              <a:rPr lang="hu-HU" altLang="hu-HU" sz="1400" dirty="0">
                <a:solidFill>
                  <a:schemeClr val="tx1">
                    <a:lumMod val="75000"/>
                    <a:lumOff val="25000"/>
                  </a:schemeClr>
                </a:solidFill>
                <a:latin typeface="Century Gothic" panose="020B0502020202020204" pitchFamily="34" charset="0"/>
              </a:rPr>
              <a:t>fogyatékosság együttes előfordulása esetén halmozottan fogyatékos.</a:t>
            </a:r>
          </a:p>
          <a:p>
            <a:pPr algn="just">
              <a:spcBef>
                <a:spcPts val="0"/>
              </a:spcBef>
            </a:pPr>
            <a:endParaRPr lang="hu-HU" altLang="hu-HU" sz="1400" dirty="0" smtClean="0">
              <a:solidFill>
                <a:schemeClr val="tx1">
                  <a:lumMod val="75000"/>
                  <a:lumOff val="25000"/>
                </a:schemeClr>
              </a:solidFill>
              <a:latin typeface="Century Gothic" panose="020B0502020202020204" pitchFamily="34" charset="0"/>
            </a:endParaRPr>
          </a:p>
          <a:p>
            <a:pPr algn="just">
              <a:spcBef>
                <a:spcPts val="0"/>
              </a:spcBef>
            </a:pPr>
            <a:r>
              <a:rPr lang="hu-HU" altLang="hu-HU" sz="1400" dirty="0" smtClean="0">
                <a:solidFill>
                  <a:schemeClr val="tx1">
                    <a:lumMod val="75000"/>
                    <a:lumOff val="25000"/>
                  </a:schemeClr>
                </a:solidFill>
                <a:latin typeface="Century Gothic" panose="020B0502020202020204" pitchFamily="34" charset="0"/>
              </a:rPr>
              <a:t>A gyermekét gondozó jelentkező minden </a:t>
            </a:r>
            <a:r>
              <a:rPr lang="hu-HU" altLang="hu-HU" sz="1400" dirty="0">
                <a:solidFill>
                  <a:schemeClr val="tx1">
                    <a:lumMod val="75000"/>
                    <a:lumOff val="25000"/>
                  </a:schemeClr>
                </a:solidFill>
                <a:latin typeface="Century Gothic" panose="020B0502020202020204" pitchFamily="34" charset="0"/>
              </a:rPr>
              <a:t>jelentkezési helyén </a:t>
            </a:r>
            <a:r>
              <a:rPr lang="hu-HU" altLang="hu-HU" sz="1400" dirty="0">
                <a:solidFill>
                  <a:srgbClr val="FF0000"/>
                </a:solidFill>
                <a:latin typeface="Century Gothic" panose="020B0502020202020204" pitchFamily="34" charset="0"/>
              </a:rPr>
              <a:t>40 többletpontot</a:t>
            </a:r>
            <a:r>
              <a:rPr lang="hu-HU" altLang="hu-HU" sz="1400" dirty="0">
                <a:latin typeface="Century Gothic" panose="020B0502020202020204" pitchFamily="34" charset="0"/>
              </a:rPr>
              <a:t> </a:t>
            </a:r>
            <a:r>
              <a:rPr lang="hu-HU" altLang="hu-HU" sz="1400" dirty="0">
                <a:solidFill>
                  <a:schemeClr val="tx1">
                    <a:lumMod val="75000"/>
                    <a:lumOff val="25000"/>
                  </a:schemeClr>
                </a:solidFill>
                <a:latin typeface="Century Gothic" panose="020B0502020202020204" pitchFamily="34" charset="0"/>
              </a:rPr>
              <a:t>kap</a:t>
            </a:r>
            <a:r>
              <a:rPr lang="hu-HU" altLang="hu-HU" sz="1400" dirty="0" smtClean="0">
                <a:solidFill>
                  <a:schemeClr val="tx1">
                    <a:lumMod val="75000"/>
                    <a:lumOff val="25000"/>
                  </a:schemeClr>
                </a:solidFill>
                <a:latin typeface="Century Gothic" panose="020B0502020202020204" pitchFamily="34" charset="0"/>
              </a:rPr>
              <a:t> </a:t>
            </a:r>
          </a:p>
          <a:p>
            <a:pPr marL="756000" indent="-180000" algn="just">
              <a:lnSpc>
                <a:spcPct val="150000"/>
              </a:lnSpc>
              <a:spcBef>
                <a:spcPts val="0"/>
              </a:spcBef>
              <a:buFont typeface="Wingdings" panose="05000000000000000000" pitchFamily="2" charset="2"/>
              <a:buChar char="Ø"/>
            </a:pPr>
            <a:r>
              <a:rPr lang="hu-HU" altLang="hu-HU" sz="1400" dirty="0">
                <a:solidFill>
                  <a:schemeClr val="tx1">
                    <a:lumMod val="75000"/>
                    <a:lumOff val="25000"/>
                  </a:schemeClr>
                </a:solidFill>
                <a:latin typeface="Century Gothic" panose="020B0502020202020204" pitchFamily="34" charset="0"/>
              </a:rPr>
              <a:t>fizetés nélküli szabadságon lévő, </a:t>
            </a:r>
            <a:endParaRPr lang="hu-HU" altLang="hu-HU" sz="1400" dirty="0" smtClean="0">
              <a:solidFill>
                <a:schemeClr val="tx1">
                  <a:lumMod val="75000"/>
                  <a:lumOff val="25000"/>
                </a:schemeClr>
              </a:solidFill>
              <a:latin typeface="Century Gothic" panose="020B0502020202020204" pitchFamily="34" charset="0"/>
            </a:endParaRPr>
          </a:p>
          <a:p>
            <a:pPr marL="756000" indent="-180000" algn="just">
              <a:lnSpc>
                <a:spcPct val="150000"/>
              </a:lnSpc>
              <a:spcBef>
                <a:spcPts val="0"/>
              </a:spcBef>
              <a:buFont typeface="Wingdings" panose="05000000000000000000" pitchFamily="2" charset="2"/>
              <a:buChar char="Ø"/>
            </a:pPr>
            <a:r>
              <a:rPr lang="hu-HU" altLang="hu-HU" sz="1400" dirty="0" smtClean="0">
                <a:solidFill>
                  <a:schemeClr val="tx1">
                    <a:lumMod val="75000"/>
                    <a:lumOff val="25000"/>
                  </a:schemeClr>
                </a:solidFill>
                <a:latin typeface="Century Gothic" panose="020B0502020202020204" pitchFamily="34" charset="0"/>
              </a:rPr>
              <a:t>csecsemőgondozási </a:t>
            </a:r>
            <a:r>
              <a:rPr lang="hu-HU" altLang="hu-HU" sz="1400" dirty="0">
                <a:solidFill>
                  <a:schemeClr val="tx1">
                    <a:lumMod val="75000"/>
                    <a:lumOff val="25000"/>
                  </a:schemeClr>
                </a:solidFill>
                <a:latin typeface="Century Gothic" panose="020B0502020202020204" pitchFamily="34" charset="0"/>
              </a:rPr>
              <a:t>díjban, </a:t>
            </a:r>
            <a:endParaRPr lang="hu-HU" altLang="hu-HU" sz="1400" dirty="0" smtClean="0">
              <a:solidFill>
                <a:schemeClr val="tx1">
                  <a:lumMod val="75000"/>
                  <a:lumOff val="25000"/>
                </a:schemeClr>
              </a:solidFill>
              <a:latin typeface="Century Gothic" panose="020B0502020202020204" pitchFamily="34" charset="0"/>
            </a:endParaRPr>
          </a:p>
          <a:p>
            <a:pPr marL="756000" indent="-180000" algn="just">
              <a:lnSpc>
                <a:spcPct val="150000"/>
              </a:lnSpc>
              <a:spcBef>
                <a:spcPts val="0"/>
              </a:spcBef>
              <a:buFont typeface="Wingdings" panose="05000000000000000000" pitchFamily="2" charset="2"/>
              <a:buChar char="Ø"/>
            </a:pPr>
            <a:r>
              <a:rPr lang="hu-HU" altLang="hu-HU" sz="1400" dirty="0" smtClean="0">
                <a:solidFill>
                  <a:schemeClr val="tx1">
                    <a:lumMod val="75000"/>
                    <a:lumOff val="25000"/>
                  </a:schemeClr>
                </a:solidFill>
                <a:latin typeface="Century Gothic" panose="020B0502020202020204" pitchFamily="34" charset="0"/>
              </a:rPr>
              <a:t>gyermekgondozási </a:t>
            </a:r>
            <a:r>
              <a:rPr lang="hu-HU" altLang="hu-HU" sz="1400" dirty="0">
                <a:solidFill>
                  <a:schemeClr val="tx1">
                    <a:lumMod val="75000"/>
                    <a:lumOff val="25000"/>
                  </a:schemeClr>
                </a:solidFill>
                <a:latin typeface="Century Gothic" panose="020B0502020202020204" pitchFamily="34" charset="0"/>
              </a:rPr>
              <a:t>segélyben, </a:t>
            </a:r>
            <a:endParaRPr lang="hu-HU" altLang="hu-HU" sz="1400" dirty="0" smtClean="0">
              <a:solidFill>
                <a:schemeClr val="tx1">
                  <a:lumMod val="75000"/>
                  <a:lumOff val="25000"/>
                </a:schemeClr>
              </a:solidFill>
              <a:latin typeface="Century Gothic" panose="020B0502020202020204" pitchFamily="34" charset="0"/>
            </a:endParaRPr>
          </a:p>
          <a:p>
            <a:pPr marL="756000" indent="-180000" algn="just">
              <a:lnSpc>
                <a:spcPct val="150000"/>
              </a:lnSpc>
              <a:spcBef>
                <a:spcPts val="0"/>
              </a:spcBef>
              <a:buFont typeface="Wingdings" panose="05000000000000000000" pitchFamily="2" charset="2"/>
              <a:buChar char="Ø"/>
            </a:pPr>
            <a:r>
              <a:rPr lang="hu-HU" altLang="hu-HU" sz="1400" dirty="0" smtClean="0">
                <a:solidFill>
                  <a:schemeClr val="tx1">
                    <a:lumMod val="75000"/>
                    <a:lumOff val="25000"/>
                  </a:schemeClr>
                </a:solidFill>
                <a:latin typeface="Century Gothic" panose="020B0502020202020204" pitchFamily="34" charset="0"/>
              </a:rPr>
              <a:t>gyermeknevelési </a:t>
            </a:r>
            <a:r>
              <a:rPr lang="hu-HU" altLang="hu-HU" sz="1400" dirty="0">
                <a:solidFill>
                  <a:schemeClr val="tx1">
                    <a:lumMod val="75000"/>
                    <a:lumOff val="25000"/>
                  </a:schemeClr>
                </a:solidFill>
                <a:latin typeface="Century Gothic" panose="020B0502020202020204" pitchFamily="34" charset="0"/>
              </a:rPr>
              <a:t>támogatásban vagy </a:t>
            </a:r>
            <a:endParaRPr lang="hu-HU" altLang="hu-HU" sz="1400" dirty="0" smtClean="0">
              <a:solidFill>
                <a:schemeClr val="tx1">
                  <a:lumMod val="75000"/>
                  <a:lumOff val="25000"/>
                </a:schemeClr>
              </a:solidFill>
              <a:latin typeface="Century Gothic" panose="020B0502020202020204" pitchFamily="34" charset="0"/>
            </a:endParaRPr>
          </a:p>
          <a:p>
            <a:pPr marL="756000" indent="-180000" algn="just">
              <a:lnSpc>
                <a:spcPct val="150000"/>
              </a:lnSpc>
              <a:spcBef>
                <a:spcPts val="0"/>
              </a:spcBef>
              <a:buFont typeface="Wingdings" panose="05000000000000000000" pitchFamily="2" charset="2"/>
              <a:buChar char="Ø"/>
            </a:pPr>
            <a:r>
              <a:rPr lang="hu-HU" altLang="hu-HU" sz="1400" dirty="0" smtClean="0">
                <a:solidFill>
                  <a:schemeClr val="tx1">
                    <a:lumMod val="75000"/>
                    <a:lumOff val="25000"/>
                  </a:schemeClr>
                </a:solidFill>
                <a:latin typeface="Century Gothic" panose="020B0502020202020204" pitchFamily="34" charset="0"/>
              </a:rPr>
              <a:t>gyermekgondozási </a:t>
            </a:r>
            <a:r>
              <a:rPr lang="hu-HU" altLang="hu-HU" sz="1400" dirty="0">
                <a:solidFill>
                  <a:schemeClr val="tx1">
                    <a:lumMod val="75000"/>
                    <a:lumOff val="25000"/>
                  </a:schemeClr>
                </a:solidFill>
                <a:latin typeface="Century Gothic" panose="020B0502020202020204" pitchFamily="34" charset="0"/>
              </a:rPr>
              <a:t>díjban </a:t>
            </a:r>
            <a:r>
              <a:rPr lang="hu-HU" altLang="hu-HU" sz="1400" dirty="0" smtClean="0">
                <a:solidFill>
                  <a:schemeClr val="tx1">
                    <a:lumMod val="75000"/>
                    <a:lumOff val="25000"/>
                  </a:schemeClr>
                </a:solidFill>
                <a:latin typeface="Century Gothic" panose="020B0502020202020204" pitchFamily="34" charset="0"/>
              </a:rPr>
              <a:t>részesül. </a:t>
            </a:r>
            <a:endParaRPr lang="hu-HU" altLang="hu-HU" sz="1400" dirty="0">
              <a:solidFill>
                <a:schemeClr val="tx1">
                  <a:lumMod val="75000"/>
                  <a:lumOff val="25000"/>
                </a:schemeClr>
              </a:solidFill>
              <a:latin typeface="Century Gothic" panose="020B0502020202020204" pitchFamily="34" charset="0"/>
            </a:endParaRPr>
          </a:p>
          <a:p>
            <a:pPr algn="ctr" eaLnBrk="1" hangingPunct="1">
              <a:spcBef>
                <a:spcPts val="0"/>
              </a:spcBef>
              <a:buFont typeface="Arial" charset="0"/>
              <a:buNone/>
            </a:pPr>
            <a:r>
              <a:rPr lang="hu-HU" altLang="hu-HU" sz="1400" dirty="0" smtClean="0">
                <a:solidFill>
                  <a:schemeClr val="tx1">
                    <a:lumMod val="75000"/>
                    <a:lumOff val="25000"/>
                  </a:schemeClr>
                </a:solidFill>
                <a:latin typeface="Century Gothic" panose="020B0502020202020204" pitchFamily="34" charset="0"/>
              </a:rPr>
              <a:t>A jogosultságot (a kedvezményre jogosító feltételek meglétét) minden esetben igazolni kell.</a:t>
            </a:r>
          </a:p>
        </p:txBody>
      </p:sp>
      <p:sp>
        <p:nvSpPr>
          <p:cNvPr id="5" name="Dia számának helye 5"/>
          <p:cNvSpPr>
            <a:spLocks noGrp="1"/>
          </p:cNvSpPr>
          <p:nvPr>
            <p:ph type="sldNum" sz="quarter" idx="12"/>
          </p:nvPr>
        </p:nvSpPr>
        <p:spPr>
          <a:xfrm>
            <a:off x="6553200" y="6356350"/>
            <a:ext cx="2133600" cy="365125"/>
          </a:xfrm>
        </p:spPr>
        <p:txBody>
          <a:bodyPr/>
          <a:lstStyle/>
          <a:p>
            <a:fld id="{A7E56EF6-3A89-418D-9A1F-1EFE544F5C7D}" type="slidenum">
              <a:rPr lang="hu-HU" smtClean="0"/>
              <a:pPr/>
              <a:t>12</a:t>
            </a:fld>
            <a:endParaRPr lang="hu-HU" dirty="0"/>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spTree>
    <p:extLst>
      <p:ext uri="{BB962C8B-B14F-4D97-AF65-F5344CB8AC3E}">
        <p14:creationId xmlns:p14="http://schemas.microsoft.com/office/powerpoint/2010/main" val="1744608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1832" y="1255700"/>
            <a:ext cx="8880648" cy="620205"/>
          </a:xfrm>
        </p:spPr>
        <p:txBody>
          <a:bodyPr>
            <a:noAutofit/>
          </a:bodyPr>
          <a:lstStyle/>
          <a:p>
            <a:r>
              <a:rPr lang="hu-HU" sz="2800" b="1" dirty="0" smtClean="0">
                <a:solidFill>
                  <a:schemeClr val="tx1">
                    <a:lumMod val="75000"/>
                    <a:lumOff val="25000"/>
                  </a:schemeClr>
                </a:solidFill>
                <a:latin typeface="Century Gothic" panose="020B0502020202020204" pitchFamily="34" charset="0"/>
                <a:cs typeface="Times New Roman" pitchFamily="18" charset="0"/>
              </a:rPr>
              <a:t>Állam- és jogtudományi Kar (KRE-ÁJK) képzései</a:t>
            </a:r>
            <a:endParaRPr lang="hu-HU" sz="2800" dirty="0">
              <a:solidFill>
                <a:schemeClr val="tx1">
                  <a:lumMod val="75000"/>
                  <a:lumOff val="25000"/>
                </a:schemeClr>
              </a:solidFill>
              <a:latin typeface="Century Gothic" panose="020B0502020202020204" pitchFamily="34" charset="0"/>
              <a:cs typeface="Times New Roman" pitchFamily="18" charset="0"/>
            </a:endParaRPr>
          </a:p>
        </p:txBody>
      </p:sp>
      <p:sp>
        <p:nvSpPr>
          <p:cNvPr id="3" name="Tartalom helye 2"/>
          <p:cNvSpPr>
            <a:spLocks noGrp="1"/>
          </p:cNvSpPr>
          <p:nvPr>
            <p:ph idx="1"/>
          </p:nvPr>
        </p:nvSpPr>
        <p:spPr>
          <a:xfrm>
            <a:off x="179512" y="2303518"/>
            <a:ext cx="8784975" cy="3600400"/>
          </a:xfrm>
        </p:spPr>
        <p:txBody>
          <a:bodyPr>
            <a:normAutofit/>
          </a:bodyPr>
          <a:lstStyle/>
          <a:p>
            <a:pPr marL="0" indent="0">
              <a:buNone/>
            </a:pPr>
            <a:r>
              <a:rPr lang="hu-HU" sz="2000" b="1" dirty="0" smtClean="0">
                <a:solidFill>
                  <a:schemeClr val="tx1">
                    <a:lumMod val="75000"/>
                    <a:lumOff val="25000"/>
                  </a:schemeClr>
                </a:solidFill>
                <a:latin typeface="Century Gothic" panose="020B0502020202020204" pitchFamily="34" charset="0"/>
                <a:cs typeface="Times New Roman" pitchFamily="18" charset="0"/>
              </a:rPr>
              <a:t>Alapképzési szakok (A)</a:t>
            </a:r>
            <a:endParaRPr lang="hu-HU" sz="2000" b="1" dirty="0">
              <a:solidFill>
                <a:schemeClr val="tx1">
                  <a:lumMod val="75000"/>
                  <a:lumOff val="25000"/>
                </a:schemeClr>
              </a:solidFill>
              <a:latin typeface="Century Gothic" panose="020B0502020202020204" pitchFamily="34" charset="0"/>
              <a:cs typeface="Times New Roman" pitchFamily="18" charset="0"/>
            </a:endParaRPr>
          </a:p>
          <a:p>
            <a:pPr lvl="1"/>
            <a:r>
              <a:rPr lang="hu-HU" sz="2000" dirty="0" smtClean="0">
                <a:solidFill>
                  <a:schemeClr val="tx1">
                    <a:lumMod val="75000"/>
                    <a:lumOff val="25000"/>
                  </a:schemeClr>
                </a:solidFill>
                <a:latin typeface="Century Gothic" panose="020B0502020202020204" pitchFamily="34" charset="0"/>
                <a:cs typeface="Times New Roman" pitchFamily="18" charset="0"/>
              </a:rPr>
              <a:t>emberi erőforrások</a:t>
            </a:r>
          </a:p>
          <a:p>
            <a:pPr lvl="1"/>
            <a:r>
              <a:rPr lang="hu-HU" sz="2000" dirty="0" smtClean="0">
                <a:solidFill>
                  <a:schemeClr val="tx1">
                    <a:lumMod val="75000"/>
                    <a:lumOff val="25000"/>
                  </a:schemeClr>
                </a:solidFill>
                <a:latin typeface="Century Gothic" panose="020B0502020202020204" pitchFamily="34" charset="0"/>
                <a:cs typeface="Times New Roman" pitchFamily="18" charset="0"/>
              </a:rPr>
              <a:t>gazdálkodási és menedzsment</a:t>
            </a:r>
          </a:p>
          <a:p>
            <a:pPr lvl="1"/>
            <a:r>
              <a:rPr lang="hu-HU" sz="2000" dirty="0" smtClean="0">
                <a:solidFill>
                  <a:schemeClr val="tx1">
                    <a:lumMod val="75000"/>
                    <a:lumOff val="25000"/>
                  </a:schemeClr>
                </a:solidFill>
                <a:latin typeface="Century Gothic" panose="020B0502020202020204" pitchFamily="34" charset="0"/>
                <a:cs typeface="Times New Roman" pitchFamily="18" charset="0"/>
              </a:rPr>
              <a:t>nemzetközi tanulmányok</a:t>
            </a:r>
          </a:p>
          <a:p>
            <a:pPr marL="0" indent="0">
              <a:buNone/>
            </a:pPr>
            <a:r>
              <a:rPr lang="hu-HU" sz="2000" b="1" dirty="0" smtClean="0">
                <a:solidFill>
                  <a:schemeClr val="tx1">
                    <a:lumMod val="75000"/>
                    <a:lumOff val="25000"/>
                  </a:schemeClr>
                </a:solidFill>
                <a:latin typeface="Century Gothic" panose="020B0502020202020204" pitchFamily="34" charset="0"/>
                <a:cs typeface="Times New Roman" pitchFamily="18" charset="0"/>
              </a:rPr>
              <a:t>Osztatlan képzés (O)</a:t>
            </a:r>
          </a:p>
          <a:p>
            <a:pPr lvl="1"/>
            <a:r>
              <a:rPr lang="hu-HU" sz="2000" dirty="0" smtClean="0">
                <a:solidFill>
                  <a:schemeClr val="tx1">
                    <a:lumMod val="75000"/>
                    <a:lumOff val="25000"/>
                  </a:schemeClr>
                </a:solidFill>
                <a:latin typeface="Century Gothic" panose="020B0502020202020204" pitchFamily="34" charset="0"/>
                <a:cs typeface="Times New Roman" pitchFamily="18" charset="0"/>
              </a:rPr>
              <a:t>jogász</a:t>
            </a:r>
          </a:p>
          <a:p>
            <a:pPr marL="0" indent="0">
              <a:buNone/>
            </a:pPr>
            <a:r>
              <a:rPr lang="hu-HU" sz="2000" b="1" dirty="0" smtClean="0">
                <a:solidFill>
                  <a:schemeClr val="tx1">
                    <a:lumMod val="75000"/>
                    <a:lumOff val="25000"/>
                  </a:schemeClr>
                </a:solidFill>
                <a:latin typeface="Century Gothic" panose="020B0502020202020204" pitchFamily="34" charset="0"/>
                <a:cs typeface="Times New Roman" pitchFamily="18" charset="0"/>
              </a:rPr>
              <a:t>Felsőoktatási szakképzések (F)</a:t>
            </a:r>
          </a:p>
          <a:p>
            <a:pPr lvl="1"/>
            <a:r>
              <a:rPr lang="hu-HU" sz="2000" dirty="0" smtClean="0">
                <a:solidFill>
                  <a:schemeClr val="tx1">
                    <a:lumMod val="75000"/>
                    <a:lumOff val="25000"/>
                  </a:schemeClr>
                </a:solidFill>
                <a:latin typeface="Century Gothic" panose="020B0502020202020204" pitchFamily="34" charset="0"/>
                <a:cs typeface="Times New Roman" pitchFamily="18" charset="0"/>
              </a:rPr>
              <a:t>jogi</a:t>
            </a:r>
          </a:p>
          <a:p>
            <a:pPr lvl="1"/>
            <a:r>
              <a:rPr lang="hu-HU" sz="2000" dirty="0" smtClean="0">
                <a:solidFill>
                  <a:schemeClr val="tx1">
                    <a:lumMod val="75000"/>
                    <a:lumOff val="25000"/>
                  </a:schemeClr>
                </a:solidFill>
                <a:latin typeface="Century Gothic" panose="020B0502020202020204" pitchFamily="34" charset="0"/>
                <a:cs typeface="Times New Roman" pitchFamily="18" charset="0"/>
              </a:rPr>
              <a:t>kereskedelem és marketing (marketingkommunikáció szakirány)</a:t>
            </a:r>
          </a:p>
        </p:txBody>
      </p:sp>
      <p:sp>
        <p:nvSpPr>
          <p:cNvPr id="9" name="Dia számának helye 8"/>
          <p:cNvSpPr>
            <a:spLocks noGrp="1"/>
          </p:cNvSpPr>
          <p:nvPr>
            <p:ph type="sldNum" sz="quarter" idx="12"/>
          </p:nvPr>
        </p:nvSpPr>
        <p:spPr/>
        <p:txBody>
          <a:bodyPr/>
          <a:lstStyle/>
          <a:p>
            <a:fld id="{A7E56EF6-3A89-418D-9A1F-1EFE544F5C7D}" type="slidenum">
              <a:rPr lang="hu-HU" smtClean="0"/>
              <a:pPr/>
              <a:t>13</a:t>
            </a:fld>
            <a:endParaRPr lang="hu-HU"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622" y="2060848"/>
            <a:ext cx="3413178" cy="2262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791" y="5895467"/>
            <a:ext cx="3174492" cy="826008"/>
          </a:xfrm>
          <a:prstGeom prst="rect">
            <a:avLst/>
          </a:prstGeom>
        </p:spPr>
      </p:pic>
      <p:pic>
        <p:nvPicPr>
          <p:cNvPr id="10" name="Kép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Group 2"/>
          <p:cNvGraphicFramePr>
            <a:graphicFrameLocks noGrp="1"/>
          </p:cNvGraphicFramePr>
          <p:nvPr>
            <p:ph idx="4294967295"/>
            <p:extLst>
              <p:ext uri="{D42A27DB-BD31-4B8C-83A1-F6EECF244321}">
                <p14:modId xmlns:p14="http://schemas.microsoft.com/office/powerpoint/2010/main" val="490020074"/>
              </p:ext>
            </p:extLst>
          </p:nvPr>
        </p:nvGraphicFramePr>
        <p:xfrm>
          <a:off x="503400" y="1901265"/>
          <a:ext cx="8568952" cy="4930088"/>
        </p:xfrm>
        <a:graphic>
          <a:graphicData uri="http://schemas.openxmlformats.org/drawingml/2006/table">
            <a:tbl>
              <a:tblPr/>
              <a:tblGrid>
                <a:gridCol w="2656167">
                  <a:extLst>
                    <a:ext uri="{9D8B030D-6E8A-4147-A177-3AD203B41FA5}">
                      <a16:colId xmlns:a16="http://schemas.microsoft.com/office/drawing/2014/main" val="20000"/>
                    </a:ext>
                  </a:extLst>
                </a:gridCol>
                <a:gridCol w="939731">
                  <a:extLst>
                    <a:ext uri="{9D8B030D-6E8A-4147-A177-3AD203B41FA5}">
                      <a16:colId xmlns:a16="http://schemas.microsoft.com/office/drawing/2014/main" val="20001"/>
                    </a:ext>
                  </a:extLst>
                </a:gridCol>
                <a:gridCol w="4973054">
                  <a:extLst>
                    <a:ext uri="{9D8B030D-6E8A-4147-A177-3AD203B41FA5}">
                      <a16:colId xmlns:a16="http://schemas.microsoft.com/office/drawing/2014/main" val="20002"/>
                    </a:ext>
                  </a:extLst>
                </a:gridCol>
              </a:tblGrid>
              <a:tr h="651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FFFF"/>
                          </a:solidFill>
                          <a:effectLst/>
                          <a:latin typeface="Century Gothic" panose="020B0502020202020204" pitchFamily="34" charset="0"/>
                        </a:rPr>
                        <a:t>Képzési terület/ </a:t>
                      </a:r>
                      <a:r>
                        <a:rPr kumimoji="0" lang="hu-HU" sz="1400" b="1" i="0" u="none" strike="noStrike" cap="none" normalizeH="0" baseline="0" dirty="0" smtClean="0">
                          <a:ln>
                            <a:noFill/>
                          </a:ln>
                          <a:solidFill>
                            <a:srgbClr val="FFFFFF"/>
                          </a:solidFill>
                          <a:effectLst/>
                          <a:latin typeface="Century Gothic" panose="020B0502020202020204" pitchFamily="34" charset="0"/>
                        </a:rPr>
                        <a:t>Munkarend / </a:t>
                      </a:r>
                      <a:r>
                        <a:rPr kumimoji="0" lang="hu-HU" sz="1400" b="1" i="0" u="none" strike="noStrike" cap="none" normalizeH="0" baseline="0" dirty="0" err="1" smtClean="0">
                          <a:ln>
                            <a:noFill/>
                          </a:ln>
                          <a:solidFill>
                            <a:srgbClr val="FFFFFF"/>
                          </a:solidFill>
                          <a:effectLst/>
                          <a:latin typeface="Century Gothic" panose="020B0502020202020204" pitchFamily="34" charset="0"/>
                        </a:rPr>
                        <a:t>Finansz</a:t>
                      </a:r>
                      <a:r>
                        <a:rPr kumimoji="0" lang="hu-HU" sz="1400" b="1" i="0" u="none" strike="noStrike" cap="none" normalizeH="0" baseline="0" dirty="0" smtClean="0">
                          <a:ln>
                            <a:noFill/>
                          </a:ln>
                          <a:solidFill>
                            <a:srgbClr val="FFFFFF"/>
                          </a:solidFill>
                          <a:effectLst/>
                          <a:latin typeface="Century Gothic" panose="020B0502020202020204" pitchFamily="34" charset="0"/>
                        </a:rPr>
                        <a:t>.</a:t>
                      </a:r>
                    </a:p>
                  </a:txBody>
                  <a:tcPr marL="91435" marR="91435" marT="45707" marB="457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FFFF"/>
                          </a:solidFill>
                          <a:effectLst/>
                          <a:latin typeface="Century Gothic" panose="020B0502020202020204" pitchFamily="34" charset="0"/>
                        </a:rPr>
                        <a:t>Kar / </a:t>
                      </a:r>
                      <a:r>
                        <a:rPr kumimoji="0" lang="hu-HU" sz="1600" b="1" i="0" u="none" strike="noStrike" cap="none" normalizeH="0" baseline="0" dirty="0" smtClean="0">
                          <a:ln>
                            <a:noFill/>
                          </a:ln>
                          <a:solidFill>
                            <a:srgbClr val="FFFFFF"/>
                          </a:solidFill>
                          <a:effectLst/>
                          <a:latin typeface="Century Gothic" panose="020B0502020202020204" pitchFamily="34" charset="0"/>
                        </a:rPr>
                        <a:t>Kap.     </a:t>
                      </a:r>
                      <a:r>
                        <a:rPr kumimoji="0" lang="hu-HU" sz="1050" b="1" i="0" u="none" strike="noStrike" cap="none" normalizeH="0" baseline="0" dirty="0" smtClean="0">
                          <a:ln>
                            <a:noFill/>
                          </a:ln>
                          <a:solidFill>
                            <a:srgbClr val="FFFFFF"/>
                          </a:solidFill>
                          <a:effectLst/>
                          <a:latin typeface="Century Gothic" panose="020B0502020202020204" pitchFamily="34" charset="0"/>
                        </a:rPr>
                        <a:t>min. &lt; </a:t>
                      </a:r>
                      <a:r>
                        <a:rPr kumimoji="0" lang="hu-HU" sz="1050" b="1" i="0" u="none" strike="noStrike" cap="none" normalizeH="0" baseline="0" dirty="0" err="1" smtClean="0">
                          <a:ln>
                            <a:noFill/>
                          </a:ln>
                          <a:solidFill>
                            <a:srgbClr val="FFFFFF"/>
                          </a:solidFill>
                          <a:effectLst/>
                          <a:latin typeface="Century Gothic" panose="020B0502020202020204" pitchFamily="34" charset="0"/>
                        </a:rPr>
                        <a:t>max</a:t>
                      </a:r>
                      <a:r>
                        <a:rPr kumimoji="0" lang="hu-HU" sz="1050" b="1" i="0" u="none" strike="noStrike" cap="none" normalizeH="0" baseline="0" dirty="0" smtClean="0">
                          <a:ln>
                            <a:noFill/>
                          </a:ln>
                          <a:solidFill>
                            <a:srgbClr val="FFFFFF"/>
                          </a:solidFill>
                          <a:effectLst/>
                          <a:latin typeface="Century Gothic" panose="020B0502020202020204" pitchFamily="34" charset="0"/>
                        </a:rPr>
                        <a:t>.</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FFFF"/>
                          </a:solidFill>
                          <a:effectLst/>
                          <a:latin typeface="Century Gothic" panose="020B0502020202020204" pitchFamily="34" charset="0"/>
                        </a:rPr>
                        <a:t>Szak</a:t>
                      </a:r>
                    </a:p>
                  </a:txBody>
                  <a:tcPr marL="91435" marR="91435" marT="45707" marB="4570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524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Century Gothic" panose="020B0502020202020204" pitchFamily="34" charset="0"/>
                        </a:rPr>
                        <a:t>Jogi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Century Gothic" panose="020B0502020202020204" pitchFamily="34" charset="0"/>
                        </a:rPr>
                        <a:t>Nappali / állami ösztöndíjas</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Century Gothic" panose="020B0502020202020204" pitchFamily="34" charset="0"/>
                        </a:rPr>
                        <a:t>Nappali / önköltséges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Century Gothic" panose="020B0502020202020204" pitchFamily="34" charset="0"/>
                        </a:rPr>
                        <a:t>Levelező / állami ösztöndíjas</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Century Gothic" panose="020B0502020202020204" pitchFamily="34" charset="0"/>
                        </a:rPr>
                        <a:t>Levelező / önköltséges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chemeClr val="tx1"/>
                          </a:solidFill>
                          <a:effectLst/>
                          <a:latin typeface="Century Gothic" panose="020B0502020202020204" pitchFamily="34" charset="0"/>
                        </a:rPr>
                        <a:t>KRE-ÁJK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Century Gothic" panose="020B0502020202020204" pitchFamily="34" charset="0"/>
                        </a:rPr>
                        <a:t> 10 &lt; 70</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Century Gothic" panose="020B0502020202020204" pitchFamily="34" charset="0"/>
                        </a:rPr>
                        <a:t> 10 &lt; 80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400" b="1"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Century Gothic" panose="020B0502020202020204" pitchFamily="34" charset="0"/>
                        </a:rPr>
                        <a:t>   5 &lt;   10</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Century Gothic" panose="020B0502020202020204" pitchFamily="34" charset="0"/>
                        </a:rPr>
                        <a:t> 10 &lt; 160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cap="none" normalizeH="0" baseline="0" dirty="0" smtClean="0">
                        <a:ln>
                          <a:noFill/>
                        </a:ln>
                        <a:solidFill>
                          <a:schemeClr val="tx1"/>
                        </a:solidFill>
                        <a:effectLst/>
                        <a:latin typeface="Century Gothic" panose="020B0502020202020204" pitchFamily="34" charset="0"/>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chemeClr val="tx1"/>
                          </a:solidFill>
                          <a:effectLst/>
                          <a:latin typeface="Century Gothic" panose="020B0502020202020204" pitchFamily="34" charset="0"/>
                        </a:rPr>
                        <a:t>jogász osztatlan képzésen  </a:t>
                      </a:r>
                      <a:r>
                        <a:rPr kumimoji="0" lang="hu-HU" sz="1800" b="0" i="0" u="none" strike="noStrike" cap="none" normalizeH="0" baseline="0" dirty="0" smtClean="0">
                          <a:ln>
                            <a:noFill/>
                          </a:ln>
                          <a:solidFill>
                            <a:schemeClr val="tx1"/>
                          </a:solidFill>
                          <a:effectLst/>
                          <a:latin typeface="Century Gothic" panose="020B0502020202020204" pitchFamily="34" charset="0"/>
                        </a:rPr>
                        <a:t>– 1 emelt szintű érettségi vizsga  kötelező (történelem és latin v. angol v. francia v. német v. olasz v. orosz v. spanyol v. magyar nyelv és irodalom) </a:t>
                      </a:r>
                      <a:r>
                        <a:rPr kumimoji="0" lang="hu-HU" sz="2000" b="1" i="0" u="none" strike="noStrike" cap="none" normalizeH="0" baseline="0" dirty="0" smtClean="0">
                          <a:ln>
                            <a:noFill/>
                          </a:ln>
                          <a:solidFill>
                            <a:schemeClr val="tx1"/>
                          </a:solidFill>
                          <a:effectLst/>
                          <a:latin typeface="Century Gothic" panose="020B0502020202020204" pitchFamily="34" charset="0"/>
                        </a:rPr>
                        <a:t>350</a:t>
                      </a:r>
                      <a:r>
                        <a:rPr kumimoji="0" lang="hu-HU" sz="1800" b="0" i="0" u="none" strike="noStrike" cap="none" normalizeH="0" baseline="0" dirty="0" smtClean="0">
                          <a:ln>
                            <a:noFill/>
                          </a:ln>
                          <a:solidFill>
                            <a:schemeClr val="tx1"/>
                          </a:solidFill>
                          <a:effectLst/>
                          <a:latin typeface="Century Gothic" panose="020B0502020202020204" pitchFamily="34" charset="0"/>
                        </a:rPr>
                        <a:t> pont, 255e, 235e</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
        <p:nvSpPr>
          <p:cNvPr id="38943" name="Rectangle 2"/>
          <p:cNvSpPr>
            <a:spLocks noGrp="1" noChangeArrowheads="1"/>
          </p:cNvSpPr>
          <p:nvPr>
            <p:ph type="title" idx="4294967295"/>
          </p:nvPr>
        </p:nvSpPr>
        <p:spPr>
          <a:xfrm>
            <a:off x="539552" y="1021078"/>
            <a:ext cx="8280660" cy="1096158"/>
          </a:xfrm>
        </p:spPr>
        <p:txBody>
          <a:bodyPr>
            <a:noAutofit/>
          </a:bodyPr>
          <a:lstStyle/>
          <a:p>
            <a:r>
              <a:rPr lang="hu-HU" altLang="hu-HU" sz="2400" dirty="0" smtClean="0">
                <a:solidFill>
                  <a:schemeClr val="tx1">
                    <a:lumMod val="75000"/>
                    <a:lumOff val="25000"/>
                  </a:schemeClr>
                </a:solidFill>
                <a:latin typeface="Century Gothic" panose="020B0502020202020204" pitchFamily="34" charset="0"/>
              </a:rPr>
              <a:t/>
            </a:r>
            <a:br>
              <a:rPr lang="hu-HU" altLang="hu-HU" sz="2400" dirty="0" smtClean="0">
                <a:solidFill>
                  <a:schemeClr val="tx1">
                    <a:lumMod val="75000"/>
                    <a:lumOff val="25000"/>
                  </a:schemeClr>
                </a:solidFill>
                <a:latin typeface="Century Gothic" panose="020B0502020202020204" pitchFamily="34" charset="0"/>
              </a:rPr>
            </a:br>
            <a:r>
              <a:rPr lang="hu-HU" altLang="hu-HU" sz="2400" b="1" dirty="0">
                <a:solidFill>
                  <a:schemeClr val="tx1">
                    <a:lumMod val="75000"/>
                    <a:lumOff val="25000"/>
                  </a:schemeClr>
                </a:solidFill>
                <a:latin typeface="Century Gothic" panose="020B0502020202020204" pitchFamily="34" charset="0"/>
              </a:rPr>
              <a:t>É</a:t>
            </a:r>
            <a:r>
              <a:rPr lang="hu-HU" altLang="hu-HU" sz="2400" b="1" dirty="0" smtClean="0">
                <a:solidFill>
                  <a:schemeClr val="tx1">
                    <a:lumMod val="75000"/>
                    <a:lumOff val="25000"/>
                  </a:schemeClr>
                </a:solidFill>
                <a:latin typeface="Century Gothic" panose="020B0502020202020204" pitchFamily="34" charset="0"/>
              </a:rPr>
              <a:t>rettségi vizsgakövetelmények a KRE ÁJK által meghirdetett Osztatlan képzésen (O)</a:t>
            </a:r>
            <a:r>
              <a:rPr lang="hu-HU" altLang="hu-HU" sz="2400" b="1" dirty="0">
                <a:solidFill>
                  <a:schemeClr val="tx1">
                    <a:lumMod val="75000"/>
                    <a:lumOff val="25000"/>
                  </a:schemeClr>
                </a:solidFill>
                <a:latin typeface="Century Gothic" panose="020B0502020202020204" pitchFamily="34" charset="0"/>
              </a:rPr>
              <a:t/>
            </a:r>
            <a:br>
              <a:rPr lang="hu-HU" altLang="hu-HU" sz="2400" b="1" dirty="0">
                <a:solidFill>
                  <a:schemeClr val="tx1">
                    <a:lumMod val="75000"/>
                    <a:lumOff val="25000"/>
                  </a:schemeClr>
                </a:solidFill>
                <a:latin typeface="Century Gothic" panose="020B0502020202020204" pitchFamily="34" charset="0"/>
              </a:rPr>
            </a:br>
            <a:r>
              <a:rPr lang="en-US" altLang="hu-HU" sz="1400" b="1" dirty="0" smtClean="0">
                <a:solidFill>
                  <a:schemeClr val="tx1">
                    <a:lumMod val="75000"/>
                    <a:lumOff val="25000"/>
                  </a:schemeClr>
                </a:solidFill>
                <a:latin typeface="Century Gothic" panose="020B0502020202020204" pitchFamily="34" charset="0"/>
              </a:rPr>
              <a:t/>
            </a:r>
            <a:br>
              <a:rPr lang="en-US" altLang="hu-HU" sz="1400" b="1" dirty="0" smtClean="0">
                <a:solidFill>
                  <a:schemeClr val="tx1">
                    <a:lumMod val="75000"/>
                    <a:lumOff val="25000"/>
                  </a:schemeClr>
                </a:solidFill>
                <a:latin typeface="Century Gothic" panose="020B0502020202020204" pitchFamily="34" charset="0"/>
              </a:rPr>
            </a:br>
            <a:endParaRPr lang="hu-HU" altLang="hu-HU" sz="2400" b="1" dirty="0" smtClean="0">
              <a:solidFill>
                <a:schemeClr val="tx1">
                  <a:lumMod val="75000"/>
                  <a:lumOff val="25000"/>
                </a:schemeClr>
              </a:solidFill>
              <a:latin typeface="Century Gothic" panose="020B0502020202020204" pitchFamily="34" charset="0"/>
            </a:endParaRPr>
          </a:p>
        </p:txBody>
      </p:sp>
      <p:sp>
        <p:nvSpPr>
          <p:cNvPr id="5" name="Dia számának helye 5"/>
          <p:cNvSpPr>
            <a:spLocks noGrp="1"/>
          </p:cNvSpPr>
          <p:nvPr>
            <p:ph type="sldNum" sz="quarter" idx="12"/>
          </p:nvPr>
        </p:nvSpPr>
        <p:spPr>
          <a:xfrm>
            <a:off x="6553200" y="6356350"/>
            <a:ext cx="2133600" cy="365125"/>
          </a:xfrm>
        </p:spPr>
        <p:txBody>
          <a:bodyPr/>
          <a:lstStyle/>
          <a:p>
            <a:r>
              <a:rPr lang="hu-HU" dirty="0" smtClean="0"/>
              <a:t>5</a:t>
            </a:r>
            <a:endParaRPr lang="hu-HU" dirty="0"/>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44758"/>
            <a:ext cx="2395000" cy="623183"/>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04875"/>
          </a:xfrm>
          <a:prstGeom prst="rect">
            <a:avLst/>
          </a:prstGeom>
        </p:spPr>
      </p:pic>
    </p:spTree>
    <p:extLst>
      <p:ext uri="{BB962C8B-B14F-4D97-AF65-F5344CB8AC3E}">
        <p14:creationId xmlns:p14="http://schemas.microsoft.com/office/powerpoint/2010/main" val="4269081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Group 2"/>
          <p:cNvGraphicFramePr>
            <a:graphicFrameLocks noGrp="1"/>
          </p:cNvGraphicFramePr>
          <p:nvPr>
            <p:ph idx="4294967295"/>
            <p:extLst>
              <p:ext uri="{D42A27DB-BD31-4B8C-83A1-F6EECF244321}">
                <p14:modId xmlns:p14="http://schemas.microsoft.com/office/powerpoint/2010/main" val="2689500605"/>
              </p:ext>
            </p:extLst>
          </p:nvPr>
        </p:nvGraphicFramePr>
        <p:xfrm>
          <a:off x="251520" y="1628801"/>
          <a:ext cx="8712968" cy="2808312"/>
        </p:xfrm>
        <a:graphic>
          <a:graphicData uri="http://schemas.openxmlformats.org/drawingml/2006/table">
            <a:tbl>
              <a:tblPr/>
              <a:tblGrid>
                <a:gridCol w="2932045">
                  <a:extLst>
                    <a:ext uri="{9D8B030D-6E8A-4147-A177-3AD203B41FA5}">
                      <a16:colId xmlns:a16="http://schemas.microsoft.com/office/drawing/2014/main" val="20000"/>
                    </a:ext>
                  </a:extLst>
                </a:gridCol>
                <a:gridCol w="724288">
                  <a:extLst>
                    <a:ext uri="{9D8B030D-6E8A-4147-A177-3AD203B41FA5}">
                      <a16:colId xmlns:a16="http://schemas.microsoft.com/office/drawing/2014/main" val="20001"/>
                    </a:ext>
                  </a:extLst>
                </a:gridCol>
                <a:gridCol w="5056635">
                  <a:extLst>
                    <a:ext uri="{9D8B030D-6E8A-4147-A177-3AD203B41FA5}">
                      <a16:colId xmlns:a16="http://schemas.microsoft.com/office/drawing/2014/main" val="20002"/>
                    </a:ext>
                  </a:extLst>
                </a:gridCol>
              </a:tblGrid>
              <a:tr h="4574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FFFF"/>
                          </a:solidFill>
                          <a:effectLst/>
                          <a:latin typeface="Century Gothic" panose="020B0502020202020204" pitchFamily="34" charset="0"/>
                        </a:rPr>
                        <a:t>Képzési terület</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FFFF"/>
                          </a:solidFill>
                          <a:effectLst/>
                          <a:latin typeface="Century Gothic" panose="020B0502020202020204" pitchFamily="34" charset="0"/>
                        </a:rPr>
                        <a:t>Kar</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FFFF"/>
                          </a:solidFill>
                          <a:effectLst/>
                          <a:latin typeface="Century Gothic" panose="020B0502020202020204" pitchFamily="34" charset="0"/>
                        </a:rPr>
                        <a:t>Szak</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508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rgbClr val="000000"/>
                          </a:solidFill>
                          <a:effectLst/>
                          <a:latin typeface="Century Gothic" panose="020B0502020202020204" pitchFamily="34" charset="0"/>
                        </a:rPr>
                        <a:t>Gazdaságtudományok  </a:t>
                      </a:r>
                      <a:r>
                        <a:rPr kumimoji="0" lang="hu-HU" sz="1100" b="0" i="0" u="none" strike="noStrike" cap="none" normalizeH="0" baseline="0" dirty="0" smtClean="0">
                          <a:ln>
                            <a:noFill/>
                          </a:ln>
                          <a:solidFill>
                            <a:srgbClr val="000000"/>
                          </a:solidFill>
                          <a:effectLst/>
                          <a:latin typeface="Century Gothic" panose="020B0502020202020204" pitchFamily="34" charset="0"/>
                        </a:rPr>
                        <a:t>Az emelt szintű érettségi követelmény BÁRMELY emelt szintű  érettségi vizsgával teljesíthető.</a:t>
                      </a: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0" i="0" u="none" strike="noStrike" cap="none" normalizeH="0" baseline="0" dirty="0" smtClean="0">
                          <a:ln>
                            <a:noFill/>
                          </a:ln>
                          <a:solidFill>
                            <a:srgbClr val="000000"/>
                          </a:solidFill>
                          <a:effectLst/>
                          <a:latin typeface="Century Gothic" panose="020B0502020202020204" pitchFamily="34" charset="0"/>
                        </a:rPr>
                        <a:t>A felvételi követelményként választott emelt szintű érettségiért </a:t>
                      </a:r>
                      <a:r>
                        <a:rPr kumimoji="0" lang="hu-HU" sz="1100" b="1" i="0" u="none" strike="noStrike" cap="none" normalizeH="0" baseline="0" dirty="0" smtClean="0">
                          <a:ln>
                            <a:noFill/>
                          </a:ln>
                          <a:solidFill>
                            <a:srgbClr val="000000"/>
                          </a:solidFill>
                          <a:effectLst/>
                          <a:latin typeface="Century Gothic" panose="020B0502020202020204" pitchFamily="34" charset="0"/>
                        </a:rPr>
                        <a:t>akkor adható többletpont</a:t>
                      </a:r>
                      <a:r>
                        <a:rPr kumimoji="0" lang="hu-HU" sz="1100" b="0" i="0" u="none" strike="noStrike" cap="none" normalizeH="0" baseline="0" dirty="0" smtClean="0">
                          <a:ln>
                            <a:noFill/>
                          </a:ln>
                          <a:solidFill>
                            <a:srgbClr val="000000"/>
                          </a:solidFill>
                          <a:effectLst/>
                          <a:latin typeface="Century Gothic" panose="020B0502020202020204" pitchFamily="34" charset="0"/>
                        </a:rPr>
                        <a:t>, ha a választott tárgyból lehet érettségi pontot számítani (</a:t>
                      </a:r>
                      <a:r>
                        <a:rPr kumimoji="0" lang="hu-HU" sz="1100" b="1" i="0" u="none" strike="noStrike" cap="none" normalizeH="0" baseline="0" dirty="0" smtClean="0">
                          <a:ln>
                            <a:noFill/>
                          </a:ln>
                          <a:solidFill>
                            <a:srgbClr val="000000"/>
                          </a:solidFill>
                          <a:effectLst/>
                          <a:latin typeface="Century Gothic" panose="020B0502020202020204" pitchFamily="34" charset="0"/>
                        </a:rPr>
                        <a:t>bemeneti feltételként meghatározott </a:t>
                      </a:r>
                      <a:r>
                        <a:rPr kumimoji="0" lang="hu-HU" sz="1100" b="0" i="0" u="none" strike="noStrike" cap="none" normalizeH="0" baseline="0" dirty="0" smtClean="0">
                          <a:ln>
                            <a:noFill/>
                          </a:ln>
                          <a:solidFill>
                            <a:srgbClr val="000000"/>
                          </a:solidFill>
                          <a:effectLst/>
                          <a:latin typeface="Century Gothic" panose="020B0502020202020204" pitchFamily="34" charset="0"/>
                        </a:rPr>
                        <a:t>emelt szintű érettségi </a:t>
                      </a:r>
                      <a:r>
                        <a:rPr kumimoji="0" lang="hu-HU" sz="1100" b="1" i="0" u="none" strike="noStrike" cap="none" normalizeH="0" baseline="0" dirty="0" smtClean="0">
                          <a:ln>
                            <a:noFill/>
                          </a:ln>
                          <a:solidFill>
                            <a:srgbClr val="000000"/>
                          </a:solidFill>
                          <a:effectLst/>
                          <a:latin typeface="Century Gothic" panose="020B0502020202020204" pitchFamily="34" charset="0"/>
                        </a:rPr>
                        <a:t>tárgyak közül választ</a:t>
                      </a:r>
                      <a:r>
                        <a:rPr kumimoji="0" lang="hu-HU" sz="1100" b="0" i="0" u="none" strike="noStrike" cap="none" normalizeH="0" baseline="0" dirty="0" smtClean="0">
                          <a:ln>
                            <a:noFill/>
                          </a:ln>
                          <a:solidFill>
                            <a:srgbClr val="000000"/>
                          </a:solidFill>
                          <a:effectLst/>
                          <a:latin typeface="Century Gothic" panose="020B0502020202020204" pitchFamily="34" charset="0"/>
                        </a:rPr>
                        <a:t>), </a:t>
                      </a:r>
                      <a:r>
                        <a:rPr kumimoji="0" lang="hu-HU" sz="1100" b="1" i="0" u="none" strike="noStrike" cap="none" normalizeH="0" baseline="0" dirty="0" smtClean="0">
                          <a:ln>
                            <a:noFill/>
                          </a:ln>
                          <a:solidFill>
                            <a:srgbClr val="000000"/>
                          </a:solidFill>
                          <a:effectLst/>
                          <a:latin typeface="Century Gothic" panose="020B0502020202020204" pitchFamily="34" charset="0"/>
                        </a:rPr>
                        <a:t>és legalább 45%-</a:t>
                      </a:r>
                      <a:r>
                        <a:rPr kumimoji="0" lang="hu-HU" sz="1100" b="0" i="0" u="none" strike="noStrike" cap="none" normalizeH="0" baseline="0" dirty="0" err="1" smtClean="0">
                          <a:ln>
                            <a:noFill/>
                          </a:ln>
                          <a:solidFill>
                            <a:srgbClr val="000000"/>
                          </a:solidFill>
                          <a:effectLst/>
                          <a:latin typeface="Century Gothic" panose="020B0502020202020204" pitchFamily="34" charset="0"/>
                        </a:rPr>
                        <a:t>os</a:t>
                      </a:r>
                      <a:r>
                        <a:rPr kumimoji="0" lang="hu-HU" sz="1100" b="0" i="0" u="none" strike="noStrike" cap="none" normalizeH="0" baseline="0" dirty="0" smtClean="0">
                          <a:ln>
                            <a:noFill/>
                          </a:ln>
                          <a:solidFill>
                            <a:srgbClr val="000000"/>
                          </a:solidFill>
                          <a:effectLst/>
                          <a:latin typeface="Century Gothic" panose="020B0502020202020204" pitchFamily="34" charset="0"/>
                        </a:rPr>
                        <a:t> eredményű!</a:t>
                      </a:r>
                      <a:endParaRPr kumimoji="0" lang="hu-HU" sz="1800" b="0" i="0" u="none" strike="noStrike" cap="none" normalizeH="0" baseline="0" dirty="0" smtClean="0">
                        <a:ln>
                          <a:noFill/>
                        </a:ln>
                        <a:solidFill>
                          <a:srgbClr val="000000"/>
                        </a:solidFill>
                        <a:effectLst/>
                        <a:latin typeface="Century Gothic" panose="020B0502020202020204" pitchFamily="34" charset="0"/>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0" i="0" u="none" strike="noStrike" cap="none" normalizeH="0" baseline="0" dirty="0" smtClean="0">
                          <a:ln>
                            <a:noFill/>
                          </a:ln>
                          <a:solidFill>
                            <a:srgbClr val="000000"/>
                          </a:solidFill>
                          <a:effectLst/>
                          <a:latin typeface="Century Gothic" panose="020B0502020202020204" pitchFamily="34" charset="0"/>
                        </a:rPr>
                        <a:t>KRE-ÁJK</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rgbClr val="000000"/>
                          </a:solidFill>
                          <a:effectLst/>
                          <a:latin typeface="Century Gothic" panose="020B0502020202020204" pitchFamily="34" charset="0"/>
                        </a:rPr>
                        <a:t>Az </a:t>
                      </a:r>
                      <a:r>
                        <a:rPr kumimoji="0" lang="hu-HU" sz="1800" b="1" i="0" u="none" strike="noStrike" cap="none" normalizeH="0" baseline="0" dirty="0" smtClean="0">
                          <a:ln>
                            <a:noFill/>
                          </a:ln>
                          <a:solidFill>
                            <a:srgbClr val="000000"/>
                          </a:solidFill>
                          <a:effectLst/>
                          <a:latin typeface="Century Gothic" panose="020B0502020202020204" pitchFamily="34" charset="0"/>
                        </a:rPr>
                        <a:t>emberi erőforrások, gazdálkodási és menedzsment alapképzési szakon</a:t>
                      </a:r>
                      <a:r>
                        <a:rPr kumimoji="0" lang="hu-HU" sz="1800" b="0" i="0" u="none" strike="noStrike" cap="none" normalizeH="0" baseline="0" dirty="0" smtClean="0">
                          <a:ln>
                            <a:noFill/>
                          </a:ln>
                          <a:solidFill>
                            <a:srgbClr val="000000"/>
                          </a:solidFill>
                          <a:effectLst/>
                          <a:latin typeface="Century Gothic" panose="020B0502020202020204" pitchFamily="34" charset="0"/>
                        </a:rPr>
                        <a:t>  - 1 emelt szintű érettségi vizsga kötelező (földrajz, v. informatika, v. gazdasági ismeretek v. matematika v. történelem v. ágazati szakmai érettségi vizsgatárgy v. egy idegen nyelv v. szakmai előkészítő tárgy) 400 pont, 215e, 200e</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sp>
        <p:nvSpPr>
          <p:cNvPr id="38943" name="Rectangle 2"/>
          <p:cNvSpPr>
            <a:spLocks noGrp="1" noChangeArrowheads="1"/>
          </p:cNvSpPr>
          <p:nvPr>
            <p:ph type="title" idx="4294967295"/>
          </p:nvPr>
        </p:nvSpPr>
        <p:spPr>
          <a:xfrm>
            <a:off x="539552" y="904875"/>
            <a:ext cx="8280660" cy="1155973"/>
          </a:xfrm>
        </p:spPr>
        <p:txBody>
          <a:bodyPr>
            <a:noAutofit/>
          </a:bodyPr>
          <a:lstStyle/>
          <a:p>
            <a:r>
              <a:rPr lang="hu-HU" altLang="hu-HU" sz="2400" dirty="0" smtClean="0">
                <a:solidFill>
                  <a:schemeClr val="tx1">
                    <a:lumMod val="75000"/>
                    <a:lumOff val="25000"/>
                  </a:schemeClr>
                </a:solidFill>
                <a:latin typeface="Century Gothic" panose="020B0502020202020204" pitchFamily="34" charset="0"/>
              </a:rPr>
              <a:t/>
            </a:r>
            <a:br>
              <a:rPr lang="hu-HU" altLang="hu-HU" sz="2400" dirty="0" smtClean="0">
                <a:solidFill>
                  <a:schemeClr val="tx1">
                    <a:lumMod val="75000"/>
                    <a:lumOff val="25000"/>
                  </a:schemeClr>
                </a:solidFill>
                <a:latin typeface="Century Gothic" panose="020B0502020202020204" pitchFamily="34" charset="0"/>
              </a:rPr>
            </a:br>
            <a:r>
              <a:rPr lang="hu-HU" altLang="hu-HU" sz="2400" b="1" dirty="0">
                <a:solidFill>
                  <a:schemeClr val="tx1">
                    <a:lumMod val="75000"/>
                    <a:lumOff val="25000"/>
                  </a:schemeClr>
                </a:solidFill>
                <a:latin typeface="Century Gothic" panose="020B0502020202020204" pitchFamily="34" charset="0"/>
              </a:rPr>
              <a:t>É</a:t>
            </a:r>
            <a:r>
              <a:rPr lang="hu-HU" altLang="hu-HU" sz="2400" b="1" dirty="0" smtClean="0">
                <a:solidFill>
                  <a:schemeClr val="tx1">
                    <a:lumMod val="75000"/>
                    <a:lumOff val="25000"/>
                  </a:schemeClr>
                </a:solidFill>
                <a:latin typeface="Century Gothic" panose="020B0502020202020204" pitchFamily="34" charset="0"/>
              </a:rPr>
              <a:t>rettségi vizsgakövetelmények a KRE ÁJK által meghirdetett Alapképzésen (A)</a:t>
            </a:r>
            <a:r>
              <a:rPr lang="hu-HU" altLang="hu-HU" sz="2400" b="1" dirty="0">
                <a:solidFill>
                  <a:schemeClr val="tx1">
                    <a:lumMod val="75000"/>
                    <a:lumOff val="25000"/>
                  </a:schemeClr>
                </a:solidFill>
                <a:latin typeface="Century Gothic" panose="020B0502020202020204" pitchFamily="34" charset="0"/>
              </a:rPr>
              <a:t/>
            </a:r>
            <a:br>
              <a:rPr lang="hu-HU" altLang="hu-HU" sz="2400" b="1" dirty="0">
                <a:solidFill>
                  <a:schemeClr val="tx1">
                    <a:lumMod val="75000"/>
                    <a:lumOff val="25000"/>
                  </a:schemeClr>
                </a:solidFill>
                <a:latin typeface="Century Gothic" panose="020B0502020202020204" pitchFamily="34" charset="0"/>
              </a:rPr>
            </a:br>
            <a:r>
              <a:rPr lang="hu-HU" altLang="hu-HU" sz="1400" b="1" dirty="0" smtClean="0">
                <a:solidFill>
                  <a:schemeClr val="tx1">
                    <a:lumMod val="75000"/>
                    <a:lumOff val="25000"/>
                  </a:schemeClr>
                </a:solidFill>
                <a:latin typeface="Century Gothic" panose="020B0502020202020204" pitchFamily="34" charset="0"/>
              </a:rPr>
              <a:t/>
            </a:r>
            <a:br>
              <a:rPr lang="hu-HU" altLang="hu-HU" sz="1400" b="1" dirty="0" smtClean="0">
                <a:solidFill>
                  <a:schemeClr val="tx1">
                    <a:lumMod val="75000"/>
                    <a:lumOff val="25000"/>
                  </a:schemeClr>
                </a:solidFill>
                <a:latin typeface="Century Gothic" panose="020B0502020202020204" pitchFamily="34" charset="0"/>
              </a:rPr>
            </a:br>
            <a:r>
              <a:rPr lang="en-US" altLang="hu-HU" sz="1400" b="1" dirty="0" smtClean="0">
                <a:solidFill>
                  <a:schemeClr val="tx1">
                    <a:lumMod val="75000"/>
                    <a:lumOff val="25000"/>
                  </a:schemeClr>
                </a:solidFill>
                <a:latin typeface="Century Gothic" panose="020B0502020202020204" pitchFamily="34" charset="0"/>
              </a:rPr>
              <a:t/>
            </a:r>
            <a:br>
              <a:rPr lang="en-US" altLang="hu-HU" sz="1400" b="1" dirty="0" smtClean="0">
                <a:solidFill>
                  <a:schemeClr val="tx1">
                    <a:lumMod val="75000"/>
                    <a:lumOff val="25000"/>
                  </a:schemeClr>
                </a:solidFill>
                <a:latin typeface="Century Gothic" panose="020B0502020202020204" pitchFamily="34" charset="0"/>
              </a:rPr>
            </a:br>
            <a:endParaRPr lang="hu-HU" altLang="hu-HU" sz="2400" b="1" dirty="0" smtClean="0">
              <a:solidFill>
                <a:schemeClr val="tx1">
                  <a:lumMod val="75000"/>
                  <a:lumOff val="25000"/>
                </a:schemeClr>
              </a:solidFill>
              <a:latin typeface="Century Gothic" panose="020B0502020202020204" pitchFamily="34" charset="0"/>
            </a:endParaRPr>
          </a:p>
        </p:txBody>
      </p:sp>
      <p:sp>
        <p:nvSpPr>
          <p:cNvPr id="5" name="Dia számának helye 5"/>
          <p:cNvSpPr>
            <a:spLocks noGrp="1"/>
          </p:cNvSpPr>
          <p:nvPr>
            <p:ph type="sldNum" sz="quarter" idx="12"/>
          </p:nvPr>
        </p:nvSpPr>
        <p:spPr>
          <a:xfrm>
            <a:off x="6553200" y="6356350"/>
            <a:ext cx="2133600" cy="365125"/>
          </a:xfrm>
        </p:spPr>
        <p:txBody>
          <a:bodyPr/>
          <a:lstStyle/>
          <a:p>
            <a:r>
              <a:rPr lang="hu-HU" dirty="0" smtClean="0"/>
              <a:t>5</a:t>
            </a:r>
            <a:endParaRPr lang="hu-HU" dirty="0"/>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044758"/>
            <a:ext cx="2395000" cy="623183"/>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904875"/>
          </a:xfrm>
          <a:prstGeom prst="rect">
            <a:avLst/>
          </a:prstGeom>
        </p:spPr>
      </p:pic>
      <p:graphicFrame>
        <p:nvGraphicFramePr>
          <p:cNvPr id="4" name="Táblázat 3"/>
          <p:cNvGraphicFramePr>
            <a:graphicFrameLocks noGrp="1"/>
          </p:cNvGraphicFramePr>
          <p:nvPr>
            <p:extLst>
              <p:ext uri="{D42A27DB-BD31-4B8C-83A1-F6EECF244321}">
                <p14:modId xmlns:p14="http://schemas.microsoft.com/office/powerpoint/2010/main" val="2492040402"/>
              </p:ext>
            </p:extLst>
          </p:nvPr>
        </p:nvGraphicFramePr>
        <p:xfrm>
          <a:off x="251520" y="4437113"/>
          <a:ext cx="8712968" cy="1737334"/>
        </p:xfrm>
        <a:graphic>
          <a:graphicData uri="http://schemas.openxmlformats.org/drawingml/2006/table">
            <a:tbl>
              <a:tblPr/>
              <a:tblGrid>
                <a:gridCol w="2932045">
                  <a:extLst>
                    <a:ext uri="{9D8B030D-6E8A-4147-A177-3AD203B41FA5}">
                      <a16:colId xmlns:a16="http://schemas.microsoft.com/office/drawing/2014/main" val="2694632992"/>
                    </a:ext>
                  </a:extLst>
                </a:gridCol>
                <a:gridCol w="724288">
                  <a:extLst>
                    <a:ext uri="{9D8B030D-6E8A-4147-A177-3AD203B41FA5}">
                      <a16:colId xmlns:a16="http://schemas.microsoft.com/office/drawing/2014/main" val="552303777"/>
                    </a:ext>
                  </a:extLst>
                </a:gridCol>
                <a:gridCol w="5056635">
                  <a:extLst>
                    <a:ext uri="{9D8B030D-6E8A-4147-A177-3AD203B41FA5}">
                      <a16:colId xmlns:a16="http://schemas.microsoft.com/office/drawing/2014/main" val="3327248781"/>
                    </a:ext>
                  </a:extLst>
                </a:gridCol>
              </a:tblGrid>
              <a:tr h="172819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Társadalomtudomány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E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0" i="0" u="none" strike="noStrike" kern="1200" cap="none" normalizeH="0" baseline="0" dirty="0" smtClean="0">
                          <a:ln>
                            <a:noFill/>
                          </a:ln>
                          <a:solidFill>
                            <a:schemeClr val="tx1"/>
                          </a:solidFill>
                          <a:effectLst/>
                          <a:latin typeface="Century Gothic" panose="020B0502020202020204" pitchFamily="34" charset="0"/>
                          <a:ea typeface="+mn-ea"/>
                          <a:cs typeface="+mn-cs"/>
                        </a:rPr>
                        <a:t>KRE-ÁJK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kern="1200" cap="none" normalizeH="0" baseline="0" dirty="0" smtClean="0">
                        <a:ln>
                          <a:noFill/>
                        </a:ln>
                        <a:solidFill>
                          <a:schemeClr val="tx1"/>
                        </a:solidFill>
                        <a:effectLst/>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E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A</a:t>
                      </a:r>
                      <a:r>
                        <a:rPr kumimoji="0" lang="hu-HU" sz="1800" b="1" i="0" u="none" strike="noStrike" kern="1200" cap="none" normalizeH="0" baseline="0" dirty="0" smtClean="0">
                          <a:ln>
                            <a:noFill/>
                          </a:ln>
                          <a:solidFill>
                            <a:schemeClr val="tx1"/>
                          </a:solidFill>
                          <a:effectLst/>
                          <a:latin typeface="Century Gothic" panose="020B0502020202020204" pitchFamily="34" charset="0"/>
                          <a:ea typeface="+mn-ea"/>
                          <a:cs typeface="+mn-cs"/>
                        </a:rPr>
                        <a:t> nemzetközi tanulmányok </a:t>
                      </a: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alapképzési szakon </a:t>
                      </a:r>
                      <a:r>
                        <a:rPr kumimoji="0" lang="hu-HU" sz="1800" b="0" i="0" u="none" strike="noStrike" cap="none" normalizeH="0" baseline="0" dirty="0" smtClean="0">
                          <a:ln>
                            <a:noFill/>
                          </a:ln>
                          <a:solidFill>
                            <a:schemeClr val="tx1"/>
                          </a:solidFill>
                          <a:effectLst/>
                          <a:latin typeface="Century Gothic" panose="020B0502020202020204" pitchFamily="34" charset="0"/>
                        </a:rPr>
                        <a:t>–</a:t>
                      </a: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 </a:t>
                      </a:r>
                      <a:r>
                        <a:rPr kumimoji="0" lang="hu-HU" sz="1800" b="0" i="0" u="none" strike="noStrike" cap="none" normalizeH="0" baseline="0" dirty="0" smtClean="0">
                          <a:ln>
                            <a:noFill/>
                          </a:ln>
                          <a:solidFill>
                            <a:schemeClr val="tx1"/>
                          </a:solidFill>
                          <a:effectLst/>
                          <a:latin typeface="Century Gothic" panose="020B0502020202020204" pitchFamily="34" charset="0"/>
                        </a:rPr>
                        <a:t>1 emelt szintű érettségi vizsga  kötelező (magyar nyelv és irodalom v. matematika v. társadalomismeret v. történelem vagy egy idegen nyelv)         400 pont, 215e, 185e</a:t>
                      </a:r>
                      <a:endParaRPr kumimoji="0" lang="hu-HU" sz="1800" b="1"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EF5"/>
                    </a:solidFill>
                  </a:tcPr>
                </a:tc>
                <a:extLst>
                  <a:ext uri="{0D108BD9-81ED-4DB2-BD59-A6C34878D82A}">
                    <a16:rowId xmlns:a16="http://schemas.microsoft.com/office/drawing/2014/main" val="987922503"/>
                  </a:ext>
                </a:extLst>
              </a:tr>
            </a:tbl>
          </a:graphicData>
        </a:graphic>
      </p:graphicFrame>
    </p:spTree>
    <p:extLst>
      <p:ext uri="{BB962C8B-B14F-4D97-AF65-F5344CB8AC3E}">
        <p14:creationId xmlns:p14="http://schemas.microsoft.com/office/powerpoint/2010/main" val="42340793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Group 2"/>
          <p:cNvGraphicFramePr>
            <a:graphicFrameLocks noGrp="1"/>
          </p:cNvGraphicFramePr>
          <p:nvPr>
            <p:ph idx="4294967295"/>
            <p:extLst>
              <p:ext uri="{D42A27DB-BD31-4B8C-83A1-F6EECF244321}">
                <p14:modId xmlns:p14="http://schemas.microsoft.com/office/powerpoint/2010/main" val="1795097680"/>
              </p:ext>
            </p:extLst>
          </p:nvPr>
        </p:nvGraphicFramePr>
        <p:xfrm>
          <a:off x="199795" y="2420888"/>
          <a:ext cx="8712968" cy="3931816"/>
        </p:xfrm>
        <a:graphic>
          <a:graphicData uri="http://schemas.openxmlformats.org/drawingml/2006/table">
            <a:tbl>
              <a:tblPr/>
              <a:tblGrid>
                <a:gridCol w="2932045">
                  <a:extLst>
                    <a:ext uri="{9D8B030D-6E8A-4147-A177-3AD203B41FA5}">
                      <a16:colId xmlns:a16="http://schemas.microsoft.com/office/drawing/2014/main" val="20000"/>
                    </a:ext>
                  </a:extLst>
                </a:gridCol>
                <a:gridCol w="724288">
                  <a:extLst>
                    <a:ext uri="{9D8B030D-6E8A-4147-A177-3AD203B41FA5}">
                      <a16:colId xmlns:a16="http://schemas.microsoft.com/office/drawing/2014/main" val="20001"/>
                    </a:ext>
                  </a:extLst>
                </a:gridCol>
                <a:gridCol w="5056635">
                  <a:extLst>
                    <a:ext uri="{9D8B030D-6E8A-4147-A177-3AD203B41FA5}">
                      <a16:colId xmlns:a16="http://schemas.microsoft.com/office/drawing/2014/main" val="20002"/>
                    </a:ext>
                  </a:extLst>
                </a:gridCol>
              </a:tblGrid>
              <a:tr h="3398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FFFF"/>
                          </a:solidFill>
                          <a:effectLst/>
                          <a:latin typeface="Century Gothic" panose="020B0502020202020204" pitchFamily="34" charset="0"/>
                        </a:rPr>
                        <a:t>Képzési terület</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FFFF"/>
                          </a:solidFill>
                          <a:effectLst/>
                          <a:latin typeface="Century Gothic" panose="020B0502020202020204" pitchFamily="34" charset="0"/>
                        </a:rPr>
                        <a:t>Kar</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FFFFFF"/>
                          </a:solidFill>
                          <a:effectLst/>
                          <a:latin typeface="Century Gothic" panose="020B0502020202020204" pitchFamily="34" charset="0"/>
                        </a:rPr>
                        <a:t>Szak</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9153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Jogi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E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0" i="0" u="none" strike="noStrike" kern="1200" cap="none" normalizeH="0" baseline="0" dirty="0" smtClean="0">
                          <a:ln>
                            <a:noFill/>
                          </a:ln>
                          <a:solidFill>
                            <a:schemeClr val="tx1"/>
                          </a:solidFill>
                          <a:effectLst/>
                          <a:latin typeface="Century Gothic" panose="020B0502020202020204" pitchFamily="34" charset="0"/>
                          <a:ea typeface="+mn-ea"/>
                          <a:cs typeface="+mn-cs"/>
                        </a:rPr>
                        <a:t>KRE-ÁJK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E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A</a:t>
                      </a:r>
                      <a:r>
                        <a:rPr kumimoji="0" lang="hu-HU" sz="1800" b="1" i="0" u="none" strike="noStrike" kern="1200" cap="none" normalizeH="0" baseline="0" dirty="0" smtClean="0">
                          <a:ln>
                            <a:noFill/>
                          </a:ln>
                          <a:solidFill>
                            <a:schemeClr val="tx1"/>
                          </a:solidFill>
                          <a:effectLst/>
                          <a:latin typeface="Century Gothic" panose="020B0502020202020204" pitchFamily="34" charset="0"/>
                          <a:ea typeface="+mn-ea"/>
                          <a:cs typeface="+mn-cs"/>
                        </a:rPr>
                        <a:t> jogi </a:t>
                      </a: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felsőoktatási szakképzés – bármelyik két érettségi vizsgatárgy  180e, 160e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Nagykőrös levelező munkarendű (2018-tól)</a:t>
                      </a:r>
                      <a:endParaRPr kumimoji="0" lang="hu-HU" sz="1800" b="1"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EF5"/>
                    </a:solidFill>
                  </a:tcPr>
                </a:tc>
                <a:extLst>
                  <a:ext uri="{0D108BD9-81ED-4DB2-BD59-A6C34878D82A}">
                    <a16:rowId xmlns:a16="http://schemas.microsoft.com/office/drawing/2014/main" val="735046045"/>
                  </a:ext>
                </a:extLst>
              </a:tr>
              <a:tr h="56418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Gazdaságtudományok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E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100" b="0" i="0" u="none" strike="noStrike" kern="1200" cap="none" normalizeH="0" baseline="0" dirty="0" smtClean="0">
                          <a:ln>
                            <a:noFill/>
                          </a:ln>
                          <a:solidFill>
                            <a:schemeClr val="tx1"/>
                          </a:solidFill>
                          <a:effectLst/>
                          <a:latin typeface="Century Gothic" panose="020B0502020202020204" pitchFamily="34" charset="0"/>
                          <a:ea typeface="+mn-ea"/>
                          <a:cs typeface="+mn-cs"/>
                        </a:rPr>
                        <a:t>KRE-ÁJK</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E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A</a:t>
                      </a:r>
                      <a:r>
                        <a:rPr kumimoji="0" lang="hu-HU" sz="1800" b="1" i="0" u="none" strike="noStrike" kern="1200" cap="none" normalizeH="0" baseline="0" dirty="0" smtClean="0">
                          <a:ln>
                            <a:noFill/>
                          </a:ln>
                          <a:solidFill>
                            <a:schemeClr val="tx1"/>
                          </a:solidFill>
                          <a:effectLst/>
                          <a:latin typeface="Century Gothic" panose="020B0502020202020204" pitchFamily="34" charset="0"/>
                          <a:ea typeface="+mn-ea"/>
                          <a:cs typeface="+mn-cs"/>
                        </a:rPr>
                        <a:t> kereskedelem és marketing [marketingkommunikáció] </a:t>
                      </a:r>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 bármelyik két érettségi vizsgatárgy 195e, 185e</a:t>
                      </a:r>
                      <a:endParaRPr kumimoji="0" lang="hu-HU" sz="1800" b="1"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BEEF5"/>
                    </a:solidFill>
                  </a:tcPr>
                </a:tc>
                <a:extLst>
                  <a:ext uri="{0D108BD9-81ED-4DB2-BD59-A6C34878D82A}">
                    <a16:rowId xmlns:a16="http://schemas.microsoft.com/office/drawing/2014/main" val="349190680"/>
                  </a:ext>
                </a:extLst>
              </a:tr>
              <a:tr h="564185">
                <a:tc gridSpan="3">
                  <a:txBody>
                    <a:bodyPr/>
                    <a:lstStyle/>
                    <a:p>
                      <a:endPar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endParaRPr>
                    </a:p>
                    <a:p>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Régi típusú" (2005 előtti) érettségi bizonyítvánnyal rendelkezők esetében az érettségi vizsgaeredmények automatikusan középszintű érettségi vizsgának minősülnek, az osztályzatok pedig az alábbi százalékos értékeknek felelnek meg:</a:t>
                      </a:r>
                    </a:p>
                    <a:p>
                      <a:r>
                        <a:rPr kumimoji="0" lang="hu-HU" sz="1800" b="0" i="0" u="none" strike="noStrike" kern="1200" cap="none" normalizeH="0" baseline="0" dirty="0" smtClean="0">
                          <a:ln>
                            <a:noFill/>
                          </a:ln>
                          <a:solidFill>
                            <a:schemeClr val="tx1"/>
                          </a:solidFill>
                          <a:effectLst/>
                          <a:latin typeface="Century Gothic" panose="020B0502020202020204" pitchFamily="34" charset="0"/>
                          <a:ea typeface="+mn-ea"/>
                          <a:cs typeface="+mn-cs"/>
                        </a:rPr>
                        <a:t>jeles (5): 100%, jó (4): 79%, közepes (3): 59%, elégséges (2): 39%.</a:t>
                      </a: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EF5"/>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100" b="0"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EF5"/>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u-HU" sz="1800" b="1" i="0" u="none" strike="noStrike" kern="1200" cap="none" normalizeH="0" baseline="0" dirty="0" smtClean="0">
                        <a:ln>
                          <a:noFill/>
                        </a:ln>
                        <a:solidFill>
                          <a:schemeClr val="tx1"/>
                        </a:solidFill>
                        <a:effectLst/>
                        <a:latin typeface="Century Gothic" panose="020B0502020202020204" pitchFamily="34" charset="0"/>
                        <a:ea typeface="+mn-ea"/>
                        <a:cs typeface="+mn-cs"/>
                      </a:endParaRPr>
                    </a:p>
                  </a:txBody>
                  <a:tcPr marL="91435" marR="91435"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EF5"/>
                    </a:solidFill>
                  </a:tcPr>
                </a:tc>
                <a:extLst>
                  <a:ext uri="{0D108BD9-81ED-4DB2-BD59-A6C34878D82A}">
                    <a16:rowId xmlns:a16="http://schemas.microsoft.com/office/drawing/2014/main" val="3663234675"/>
                  </a:ext>
                </a:extLst>
              </a:tr>
            </a:tbl>
          </a:graphicData>
        </a:graphic>
      </p:graphicFrame>
      <p:sp>
        <p:nvSpPr>
          <p:cNvPr id="38943" name="Rectangle 2"/>
          <p:cNvSpPr>
            <a:spLocks noGrp="1" noChangeArrowheads="1"/>
          </p:cNvSpPr>
          <p:nvPr>
            <p:ph type="title" idx="4294967295"/>
          </p:nvPr>
        </p:nvSpPr>
        <p:spPr>
          <a:xfrm>
            <a:off x="539552" y="1340768"/>
            <a:ext cx="8280400" cy="1080120"/>
          </a:xfrm>
        </p:spPr>
        <p:txBody>
          <a:bodyPr>
            <a:noAutofit/>
          </a:bodyPr>
          <a:lstStyle/>
          <a:p>
            <a:r>
              <a:rPr lang="hu-HU" altLang="hu-HU" sz="2400" dirty="0" smtClean="0">
                <a:solidFill>
                  <a:schemeClr val="tx1">
                    <a:lumMod val="75000"/>
                    <a:lumOff val="25000"/>
                  </a:schemeClr>
                </a:solidFill>
                <a:latin typeface="Century Gothic" panose="020B0502020202020204" pitchFamily="34" charset="0"/>
              </a:rPr>
              <a:t/>
            </a:r>
            <a:br>
              <a:rPr lang="hu-HU" altLang="hu-HU" sz="2400" dirty="0" smtClean="0">
                <a:solidFill>
                  <a:schemeClr val="tx1">
                    <a:lumMod val="75000"/>
                    <a:lumOff val="25000"/>
                  </a:schemeClr>
                </a:solidFill>
                <a:latin typeface="Century Gothic" panose="020B0502020202020204" pitchFamily="34" charset="0"/>
              </a:rPr>
            </a:br>
            <a:r>
              <a:rPr lang="hu-HU" altLang="hu-HU" sz="2400" b="1" dirty="0" smtClean="0">
                <a:solidFill>
                  <a:schemeClr val="tx1">
                    <a:lumMod val="75000"/>
                    <a:lumOff val="25000"/>
                  </a:schemeClr>
                </a:solidFill>
                <a:latin typeface="Century Gothic" panose="020B0502020202020204" pitchFamily="34" charset="0"/>
              </a:rPr>
              <a:t>Érettségi vizsgakövetelmények a KRE ÁJK által meghirdetett Felsőoktatási szakképzésen (F)</a:t>
            </a:r>
            <a:r>
              <a:rPr lang="hu-HU" altLang="hu-HU" sz="2400" b="1" dirty="0">
                <a:solidFill>
                  <a:schemeClr val="tx1">
                    <a:lumMod val="75000"/>
                    <a:lumOff val="25000"/>
                  </a:schemeClr>
                </a:solidFill>
                <a:latin typeface="Century Gothic" panose="020B0502020202020204" pitchFamily="34" charset="0"/>
              </a:rPr>
              <a:t/>
            </a:r>
            <a:br>
              <a:rPr lang="hu-HU" altLang="hu-HU" sz="2400" b="1" dirty="0">
                <a:solidFill>
                  <a:schemeClr val="tx1">
                    <a:lumMod val="75000"/>
                    <a:lumOff val="25000"/>
                  </a:schemeClr>
                </a:solidFill>
                <a:latin typeface="Century Gothic" panose="020B0502020202020204" pitchFamily="34" charset="0"/>
              </a:rPr>
            </a:br>
            <a:r>
              <a:rPr lang="hu-HU" altLang="hu-HU" sz="1400" b="1" dirty="0" smtClean="0">
                <a:solidFill>
                  <a:schemeClr val="tx1">
                    <a:lumMod val="75000"/>
                    <a:lumOff val="25000"/>
                  </a:schemeClr>
                </a:solidFill>
                <a:latin typeface="Century Gothic" panose="020B0502020202020204" pitchFamily="34" charset="0"/>
              </a:rPr>
              <a:t/>
            </a:r>
            <a:br>
              <a:rPr lang="hu-HU" altLang="hu-HU" sz="1400" b="1" dirty="0" smtClean="0">
                <a:solidFill>
                  <a:schemeClr val="tx1">
                    <a:lumMod val="75000"/>
                    <a:lumOff val="25000"/>
                  </a:schemeClr>
                </a:solidFill>
                <a:latin typeface="Century Gothic" panose="020B0502020202020204" pitchFamily="34" charset="0"/>
              </a:rPr>
            </a:br>
            <a:r>
              <a:rPr lang="en-US" altLang="hu-HU" sz="1400" b="1" dirty="0" smtClean="0">
                <a:solidFill>
                  <a:schemeClr val="tx1">
                    <a:lumMod val="75000"/>
                    <a:lumOff val="25000"/>
                  </a:schemeClr>
                </a:solidFill>
                <a:latin typeface="Century Gothic" panose="020B0502020202020204" pitchFamily="34" charset="0"/>
              </a:rPr>
              <a:t/>
            </a:r>
            <a:br>
              <a:rPr lang="en-US" altLang="hu-HU" sz="1400" b="1" dirty="0" smtClean="0">
                <a:solidFill>
                  <a:schemeClr val="tx1">
                    <a:lumMod val="75000"/>
                    <a:lumOff val="25000"/>
                  </a:schemeClr>
                </a:solidFill>
                <a:latin typeface="Century Gothic" panose="020B0502020202020204" pitchFamily="34" charset="0"/>
              </a:rPr>
            </a:br>
            <a:endParaRPr lang="hu-HU" altLang="hu-HU" sz="2400" b="1" dirty="0" smtClean="0">
              <a:solidFill>
                <a:schemeClr val="tx1">
                  <a:lumMod val="75000"/>
                  <a:lumOff val="25000"/>
                </a:schemeClr>
              </a:solidFill>
              <a:latin typeface="Century Gothic" panose="020B0502020202020204" pitchFamily="34" charset="0"/>
            </a:endParaRPr>
          </a:p>
        </p:txBody>
      </p:sp>
      <p:sp>
        <p:nvSpPr>
          <p:cNvPr id="5" name="Dia számának helye 5"/>
          <p:cNvSpPr>
            <a:spLocks noGrp="1"/>
          </p:cNvSpPr>
          <p:nvPr>
            <p:ph type="sldNum" sz="quarter" idx="12"/>
          </p:nvPr>
        </p:nvSpPr>
        <p:spPr>
          <a:xfrm>
            <a:off x="6553200" y="6356350"/>
            <a:ext cx="2133600" cy="365125"/>
          </a:xfrm>
        </p:spPr>
        <p:txBody>
          <a:bodyPr/>
          <a:lstStyle/>
          <a:p>
            <a:r>
              <a:rPr lang="hu-HU" dirty="0" smtClean="0"/>
              <a:t>6</a:t>
            </a:r>
            <a:endParaRPr lang="hu-HU" dirty="0"/>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spTree>
    <p:extLst>
      <p:ext uri="{BB962C8B-B14F-4D97-AF65-F5344CB8AC3E}">
        <p14:creationId xmlns:p14="http://schemas.microsoft.com/office/powerpoint/2010/main" val="3591202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71600" y="1022209"/>
            <a:ext cx="7174668" cy="722297"/>
          </a:xfrm>
        </p:spPr>
        <p:txBody>
          <a:bodyPr>
            <a:normAutofit fontScale="90000"/>
          </a:bodyPr>
          <a:lstStyle/>
          <a:p>
            <a:r>
              <a:rPr lang="hu-HU" b="1" dirty="0" smtClean="0">
                <a:solidFill>
                  <a:schemeClr val="accent6">
                    <a:lumMod val="75000"/>
                  </a:schemeClr>
                </a:solidFill>
                <a:latin typeface="Century Gothic" panose="020B0502020202020204" pitchFamily="34" charset="0"/>
                <a:cs typeface="Times New Roman" pitchFamily="18" charset="0"/>
              </a:rPr>
              <a:t>Képzéseinkről bővebben</a:t>
            </a:r>
            <a:endParaRPr lang="hu-HU" b="1" dirty="0">
              <a:solidFill>
                <a:schemeClr val="accent6">
                  <a:lumMod val="75000"/>
                </a:schemeClr>
              </a:solidFill>
              <a:latin typeface="Century Gothic" panose="020B0502020202020204" pitchFamily="34" charset="0"/>
              <a:cs typeface="Times New Roman" pitchFamily="18" charset="0"/>
            </a:endParaRPr>
          </a:p>
        </p:txBody>
      </p:sp>
      <p:sp>
        <p:nvSpPr>
          <p:cNvPr id="3" name="Tartalom helye 2"/>
          <p:cNvSpPr>
            <a:spLocks noGrp="1"/>
          </p:cNvSpPr>
          <p:nvPr>
            <p:ph idx="1"/>
          </p:nvPr>
        </p:nvSpPr>
        <p:spPr>
          <a:xfrm>
            <a:off x="4062797" y="1889224"/>
            <a:ext cx="4596472" cy="3965108"/>
          </a:xfrm>
        </p:spPr>
        <p:txBody>
          <a:bodyPr>
            <a:normAutofit fontScale="70000" lnSpcReduction="20000"/>
          </a:bodyPr>
          <a:lstStyle/>
          <a:p>
            <a:pPr marL="0" indent="0" algn="ctr">
              <a:buNone/>
            </a:pPr>
            <a:r>
              <a:rPr lang="hu-HU" sz="2800" b="1" dirty="0" smtClean="0">
                <a:solidFill>
                  <a:schemeClr val="tx1">
                    <a:lumMod val="75000"/>
                    <a:lumOff val="25000"/>
                  </a:schemeClr>
                </a:solidFill>
                <a:latin typeface="Century Gothic" panose="020B0502020202020204" pitchFamily="34" charset="0"/>
                <a:cs typeface="Times New Roman" pitchFamily="18" charset="0"/>
              </a:rPr>
              <a:t>Nyílt napok </a:t>
            </a:r>
          </a:p>
          <a:p>
            <a:pPr marL="0" indent="0" algn="ctr">
              <a:buNone/>
            </a:pPr>
            <a:r>
              <a:rPr lang="hu-HU" sz="2000" dirty="0" smtClean="0">
                <a:solidFill>
                  <a:schemeClr val="tx1">
                    <a:lumMod val="75000"/>
                    <a:lumOff val="25000"/>
                  </a:schemeClr>
                </a:solidFill>
                <a:latin typeface="Century Gothic" panose="020B0502020202020204" pitchFamily="34" charset="0"/>
                <a:cs typeface="Times New Roman" pitchFamily="18" charset="0"/>
              </a:rPr>
              <a:t>regisztráció: </a:t>
            </a:r>
            <a:r>
              <a:rPr lang="hu-HU" sz="2000" dirty="0">
                <a:solidFill>
                  <a:schemeClr val="tx1">
                    <a:lumMod val="75000"/>
                    <a:lumOff val="25000"/>
                  </a:schemeClr>
                </a:solidFill>
                <a:latin typeface="Century Gothic" panose="020B0502020202020204" pitchFamily="34" charset="0"/>
                <a:cs typeface="Times New Roman" pitchFamily="18" charset="0"/>
                <a:hlinkClick r:id="rId2"/>
              </a:rPr>
              <a:t>http://www.kre.hu/nyiltnap</a:t>
            </a:r>
            <a:r>
              <a:rPr lang="hu-HU" sz="2000" dirty="0" smtClean="0">
                <a:solidFill>
                  <a:schemeClr val="tx1">
                    <a:lumMod val="75000"/>
                    <a:lumOff val="25000"/>
                  </a:schemeClr>
                </a:solidFill>
                <a:latin typeface="Century Gothic" panose="020B0502020202020204" pitchFamily="34" charset="0"/>
                <a:cs typeface="Times New Roman" pitchFamily="18" charset="0"/>
                <a:hlinkClick r:id="rId2"/>
              </a:rPr>
              <a:t>/</a:t>
            </a:r>
            <a:endParaRPr lang="hu-HU" sz="2000" dirty="0" smtClean="0">
              <a:solidFill>
                <a:schemeClr val="tx1">
                  <a:lumMod val="75000"/>
                  <a:lumOff val="25000"/>
                </a:schemeClr>
              </a:solidFill>
              <a:latin typeface="Century Gothic" panose="020B0502020202020204" pitchFamily="34" charset="0"/>
              <a:cs typeface="Times New Roman" pitchFamily="18" charset="0"/>
            </a:endParaRPr>
          </a:p>
          <a:p>
            <a:pPr marL="0" indent="0" algn="ctr">
              <a:buNone/>
            </a:pPr>
            <a:r>
              <a:rPr lang="hu-HU" sz="2000" dirty="0" smtClean="0">
                <a:solidFill>
                  <a:schemeClr val="tx1">
                    <a:lumMod val="75000"/>
                    <a:lumOff val="25000"/>
                  </a:schemeClr>
                </a:solidFill>
                <a:latin typeface="Century Gothic" panose="020B0502020202020204" pitchFamily="34" charset="0"/>
                <a:cs typeface="Times New Roman" pitchFamily="18" charset="0"/>
              </a:rPr>
              <a:t>2020. 01.07., 02.04.</a:t>
            </a:r>
          </a:p>
          <a:p>
            <a:pPr marL="0" indent="0" algn="ctr">
              <a:buNone/>
            </a:pPr>
            <a:endParaRPr lang="hu-HU" sz="2000" dirty="0" smtClean="0">
              <a:solidFill>
                <a:schemeClr val="tx1">
                  <a:lumMod val="75000"/>
                  <a:lumOff val="25000"/>
                </a:schemeClr>
              </a:solidFill>
              <a:latin typeface="Century Gothic" panose="020B0502020202020204" pitchFamily="34" charset="0"/>
              <a:cs typeface="Times New Roman" pitchFamily="18" charset="0"/>
            </a:endParaRPr>
          </a:p>
          <a:p>
            <a:pPr marL="0" indent="0" algn="ctr">
              <a:buNone/>
            </a:pPr>
            <a:r>
              <a:rPr lang="hu-HU" sz="3300" b="1" dirty="0" smtClean="0">
                <a:solidFill>
                  <a:schemeClr val="tx1">
                    <a:lumMod val="75000"/>
                    <a:lumOff val="25000"/>
                  </a:schemeClr>
                </a:solidFill>
                <a:latin typeface="Century Gothic" panose="020B0502020202020204" pitchFamily="34" charset="0"/>
                <a:cs typeface="Times New Roman" pitchFamily="18" charset="0"/>
              </a:rPr>
              <a:t>EDUCATIO</a:t>
            </a:r>
            <a:r>
              <a:rPr lang="hu-HU" sz="2000" b="1" dirty="0" smtClean="0">
                <a:solidFill>
                  <a:schemeClr val="tx1">
                    <a:lumMod val="75000"/>
                    <a:lumOff val="25000"/>
                  </a:schemeClr>
                </a:solidFill>
                <a:latin typeface="Century Gothic" panose="020B0502020202020204" pitchFamily="34" charset="0"/>
                <a:cs typeface="Times New Roman" pitchFamily="18" charset="0"/>
              </a:rPr>
              <a:t> </a:t>
            </a:r>
          </a:p>
          <a:p>
            <a:pPr marL="0" indent="0" algn="ctr">
              <a:buNone/>
            </a:pPr>
            <a:r>
              <a:rPr lang="hu-HU" sz="2000" dirty="0" smtClean="0">
                <a:solidFill>
                  <a:schemeClr val="tx1">
                    <a:lumMod val="75000"/>
                    <a:lumOff val="25000"/>
                  </a:schemeClr>
                </a:solidFill>
                <a:latin typeface="Century Gothic" panose="020B0502020202020204" pitchFamily="34" charset="0"/>
                <a:cs typeface="Times New Roman" pitchFamily="18" charset="0"/>
              </a:rPr>
              <a:t>2020. január 09 - 11.</a:t>
            </a:r>
          </a:p>
          <a:p>
            <a:pPr marL="0" indent="0" algn="ctr">
              <a:buNone/>
            </a:pPr>
            <a:r>
              <a:rPr lang="hu-HU" sz="2000" dirty="0" smtClean="0">
                <a:solidFill>
                  <a:schemeClr val="tx1">
                    <a:lumMod val="75000"/>
                    <a:lumOff val="25000"/>
                  </a:schemeClr>
                </a:solidFill>
                <a:latin typeface="Century Gothic" panose="020B0502020202020204" pitchFamily="34" charset="0"/>
                <a:cs typeface="Times New Roman" pitchFamily="18" charset="0"/>
              </a:rPr>
              <a:t>HUNGEXPO „A” csarnok</a:t>
            </a:r>
          </a:p>
          <a:p>
            <a:pPr marL="0" indent="0" algn="ctr">
              <a:buNone/>
            </a:pPr>
            <a:endParaRPr lang="hu-HU" sz="2000" dirty="0" smtClean="0">
              <a:solidFill>
                <a:schemeClr val="tx1">
                  <a:lumMod val="75000"/>
                  <a:lumOff val="25000"/>
                </a:schemeClr>
              </a:solidFill>
              <a:latin typeface="Century Gothic" panose="020B0502020202020204" pitchFamily="34" charset="0"/>
              <a:cs typeface="Times New Roman" pitchFamily="18" charset="0"/>
            </a:endParaRPr>
          </a:p>
          <a:p>
            <a:pPr marL="0" indent="0" algn="ctr">
              <a:buNone/>
            </a:pPr>
            <a:r>
              <a:rPr lang="hu-HU" sz="2600" b="1" dirty="0">
                <a:solidFill>
                  <a:schemeClr val="tx1">
                    <a:lumMod val="75000"/>
                    <a:lumOff val="25000"/>
                  </a:schemeClr>
                </a:solidFill>
                <a:latin typeface="Century Gothic" panose="020B0502020202020204" pitchFamily="34" charset="0"/>
                <a:cs typeface="Times New Roman" pitchFamily="18" charset="0"/>
              </a:rPr>
              <a:t>Honlap</a:t>
            </a:r>
            <a:r>
              <a:rPr lang="hu-HU" sz="2600" b="1" dirty="0" smtClean="0">
                <a:solidFill>
                  <a:schemeClr val="tx1">
                    <a:lumMod val="75000"/>
                    <a:lumOff val="25000"/>
                  </a:schemeClr>
                </a:solidFill>
                <a:latin typeface="Century Gothic" panose="020B0502020202020204" pitchFamily="34" charset="0"/>
                <a:cs typeface="Times New Roman" pitchFamily="18" charset="0"/>
              </a:rPr>
              <a:t>: </a:t>
            </a:r>
            <a:r>
              <a:rPr lang="hu-HU" u="sng" dirty="0">
                <a:hlinkClick r:id="rId3"/>
              </a:rPr>
              <a:t>http://www.kre.hu/ajk/index.php/felvetelizoknek/kar-specifikus-informaciok.html</a:t>
            </a:r>
            <a:endParaRPr lang="hu-HU" dirty="0"/>
          </a:p>
          <a:p>
            <a:pPr marL="0" indent="0" algn="ctr">
              <a:buNone/>
            </a:pPr>
            <a:endParaRPr lang="hu-HU" sz="2400" dirty="0">
              <a:solidFill>
                <a:schemeClr val="tx1">
                  <a:lumMod val="75000"/>
                  <a:lumOff val="25000"/>
                </a:schemeClr>
              </a:solidFill>
              <a:latin typeface="Century Gothic" panose="020B0502020202020204" pitchFamily="34" charset="0"/>
              <a:cs typeface="Times New Roman" pitchFamily="18" charset="0"/>
            </a:endParaRPr>
          </a:p>
          <a:p>
            <a:pPr marL="0" indent="0" algn="ctr">
              <a:buNone/>
            </a:pPr>
            <a:endParaRPr lang="hu-HU" sz="2600" dirty="0">
              <a:solidFill>
                <a:schemeClr val="tx1">
                  <a:lumMod val="75000"/>
                  <a:lumOff val="25000"/>
                </a:schemeClr>
              </a:solidFill>
              <a:latin typeface="Century Gothic" panose="020B0502020202020204" pitchFamily="34" charset="0"/>
              <a:cs typeface="Times New Roman" pitchFamily="18" charset="0"/>
            </a:endParaRPr>
          </a:p>
          <a:p>
            <a:pPr marL="0" indent="0" algn="ctr">
              <a:buNone/>
            </a:pPr>
            <a:r>
              <a:rPr lang="hu-HU" sz="2600" b="1" dirty="0" smtClean="0">
                <a:solidFill>
                  <a:schemeClr val="tx1">
                    <a:lumMod val="75000"/>
                    <a:lumOff val="25000"/>
                  </a:schemeClr>
                </a:solidFill>
                <a:latin typeface="Century Gothic" panose="020B0502020202020204" pitchFamily="34" charset="0"/>
                <a:cs typeface="Times New Roman" pitchFamily="18" charset="0"/>
              </a:rPr>
              <a:t>E-mailben</a:t>
            </a:r>
            <a:r>
              <a:rPr lang="hu-HU" sz="2600" dirty="0">
                <a:solidFill>
                  <a:schemeClr val="tx1">
                    <a:lumMod val="75000"/>
                    <a:lumOff val="25000"/>
                  </a:schemeClr>
                </a:solidFill>
                <a:latin typeface="Century Gothic" panose="020B0502020202020204" pitchFamily="34" charset="0"/>
                <a:cs typeface="Times New Roman" pitchFamily="18" charset="0"/>
              </a:rPr>
              <a:t>: </a:t>
            </a:r>
            <a:r>
              <a:rPr lang="hu-HU" sz="2400" dirty="0" smtClean="0">
                <a:solidFill>
                  <a:schemeClr val="tx1">
                    <a:lumMod val="75000"/>
                    <a:lumOff val="25000"/>
                  </a:schemeClr>
                </a:solidFill>
                <a:latin typeface="Century Gothic" panose="020B0502020202020204" pitchFamily="34" charset="0"/>
                <a:cs typeface="Times New Roman" pitchFamily="18" charset="0"/>
                <a:hlinkClick r:id="rId4"/>
              </a:rPr>
              <a:t>felveteli@kre.hu</a:t>
            </a:r>
            <a:r>
              <a:rPr lang="hu-HU" sz="2400" dirty="0" smtClean="0">
                <a:solidFill>
                  <a:schemeClr val="tx1">
                    <a:lumMod val="75000"/>
                    <a:lumOff val="25000"/>
                  </a:schemeClr>
                </a:solidFill>
                <a:latin typeface="Century Gothic" panose="020B0502020202020204" pitchFamily="34" charset="0"/>
                <a:cs typeface="Times New Roman" pitchFamily="18" charset="0"/>
              </a:rPr>
              <a:t> </a:t>
            </a:r>
            <a:endParaRPr lang="hu-HU" sz="2400" dirty="0">
              <a:solidFill>
                <a:schemeClr val="tx1">
                  <a:lumMod val="75000"/>
                  <a:lumOff val="25000"/>
                </a:schemeClr>
              </a:solidFill>
              <a:latin typeface="Century Gothic" panose="020B0502020202020204" pitchFamily="34" charset="0"/>
              <a:cs typeface="Times New Roman" pitchFamily="18" charset="0"/>
            </a:endParaRPr>
          </a:p>
        </p:txBody>
      </p:sp>
      <p:sp>
        <p:nvSpPr>
          <p:cNvPr id="8" name="Dia számának helye 7"/>
          <p:cNvSpPr>
            <a:spLocks noGrp="1"/>
          </p:cNvSpPr>
          <p:nvPr>
            <p:ph type="sldNum" sz="quarter" idx="12"/>
          </p:nvPr>
        </p:nvSpPr>
        <p:spPr/>
        <p:txBody>
          <a:bodyPr/>
          <a:lstStyle/>
          <a:p>
            <a:fld id="{A7E56EF6-3A89-418D-9A1F-1EFE544F5C7D}" type="slidenum">
              <a:rPr lang="hu-HU" smtClean="0"/>
              <a:pPr/>
              <a:t>17</a:t>
            </a:fld>
            <a:endParaRPr lang="hu-HU" dirty="0"/>
          </a:p>
        </p:txBody>
      </p:sp>
      <p:pic>
        <p:nvPicPr>
          <p:cNvPr id="7" name="Kép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pic>
        <p:nvPicPr>
          <p:cNvPr id="4" name="Kép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454" y="1967589"/>
            <a:ext cx="3982824" cy="2655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Kép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915" y="5619978"/>
            <a:ext cx="3174492" cy="82600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29342" y="3511533"/>
            <a:ext cx="4427512" cy="1633122"/>
          </a:xfrm>
        </p:spPr>
        <p:txBody>
          <a:bodyPr>
            <a:normAutofit fontScale="92500"/>
          </a:bodyPr>
          <a:lstStyle/>
          <a:p>
            <a:pPr algn="ctr">
              <a:buNone/>
            </a:pPr>
            <a:r>
              <a:rPr lang="hu-HU" sz="2800" dirty="0" smtClean="0">
                <a:solidFill>
                  <a:schemeClr val="tx1">
                    <a:lumMod val="75000"/>
                    <a:lumOff val="25000"/>
                  </a:schemeClr>
                </a:solidFill>
                <a:latin typeface="Century Gothic" panose="020B0502020202020204" pitchFamily="34" charset="0"/>
                <a:cs typeface="Times New Roman" pitchFamily="18" charset="0"/>
              </a:rPr>
              <a:t>Jelentkezés elektronikusan</a:t>
            </a:r>
          </a:p>
          <a:p>
            <a:pPr marL="0" algn="ctr">
              <a:buNone/>
            </a:pPr>
            <a:r>
              <a:rPr lang="hu-HU" sz="2800" b="1" dirty="0" smtClean="0">
                <a:solidFill>
                  <a:srgbClr val="FF0000"/>
                </a:solidFill>
                <a:latin typeface="Century Gothic" panose="020B0502020202020204" pitchFamily="34" charset="0"/>
                <a:cs typeface="Times New Roman" pitchFamily="18" charset="0"/>
              </a:rPr>
              <a:t>2020. február 15. éjfélig </a:t>
            </a:r>
          </a:p>
          <a:p>
            <a:pPr marL="0" algn="ctr">
              <a:buNone/>
            </a:pPr>
            <a:r>
              <a:rPr lang="hu-HU" sz="2800" dirty="0" smtClean="0">
                <a:solidFill>
                  <a:schemeClr val="tx1">
                    <a:lumMod val="75000"/>
                    <a:lumOff val="25000"/>
                  </a:schemeClr>
                </a:solidFill>
                <a:latin typeface="Century Gothic" panose="020B0502020202020204" pitchFamily="34" charset="0"/>
                <a:cs typeface="Times New Roman" pitchFamily="18" charset="0"/>
              </a:rPr>
              <a:t>a </a:t>
            </a:r>
            <a:r>
              <a:rPr lang="hu-HU" sz="2800" dirty="0" smtClean="0">
                <a:solidFill>
                  <a:schemeClr val="tx1">
                    <a:lumMod val="75000"/>
                    <a:lumOff val="25000"/>
                  </a:schemeClr>
                </a:solidFill>
                <a:latin typeface="Century Gothic" panose="020B0502020202020204" pitchFamily="34" charset="0"/>
                <a:cs typeface="Times New Roman" pitchFamily="18" charset="0"/>
                <a:hlinkClick r:id="rId2"/>
              </a:rPr>
              <a:t>www.felvi.hu</a:t>
            </a:r>
            <a:r>
              <a:rPr lang="hu-HU" sz="2800" dirty="0" smtClean="0">
                <a:solidFill>
                  <a:schemeClr val="tx1">
                    <a:lumMod val="75000"/>
                    <a:lumOff val="25000"/>
                  </a:schemeClr>
                </a:solidFill>
                <a:latin typeface="Century Gothic" panose="020B0502020202020204" pitchFamily="34" charset="0"/>
                <a:cs typeface="Times New Roman" pitchFamily="18" charset="0"/>
              </a:rPr>
              <a:t> honlapon</a:t>
            </a:r>
          </a:p>
          <a:p>
            <a:pPr marL="0" algn="ctr">
              <a:buNone/>
            </a:pPr>
            <a:endParaRPr lang="hu-HU" sz="2800" dirty="0" smtClean="0">
              <a:solidFill>
                <a:schemeClr val="tx1">
                  <a:lumMod val="75000"/>
                  <a:lumOff val="25000"/>
                </a:schemeClr>
              </a:solidFill>
              <a:latin typeface="Century Gothic" panose="020B0502020202020204" pitchFamily="34" charset="0"/>
              <a:cs typeface="Times New Roman" pitchFamily="18" charset="0"/>
            </a:endParaRPr>
          </a:p>
          <a:p>
            <a:pPr marL="0" algn="ctr">
              <a:buNone/>
            </a:pPr>
            <a:endParaRPr lang="hu-HU" sz="2800" dirty="0" smtClean="0">
              <a:solidFill>
                <a:schemeClr val="tx1">
                  <a:lumMod val="75000"/>
                  <a:lumOff val="25000"/>
                </a:schemeClr>
              </a:solidFill>
              <a:latin typeface="Century Gothic" panose="020B0502020202020204" pitchFamily="34" charset="0"/>
              <a:cs typeface="Times New Roman" pitchFamily="18" charset="0"/>
            </a:endParaRPr>
          </a:p>
        </p:txBody>
      </p:sp>
      <p:pic>
        <p:nvPicPr>
          <p:cNvPr id="2050" name="Picture 2" descr="http://www.konyvelotanfolyam.eu/img/ill_jelentkezes.png"/>
          <p:cNvPicPr>
            <a:picLocks noChangeAspect="1" noChangeArrowheads="1"/>
          </p:cNvPicPr>
          <p:nvPr/>
        </p:nvPicPr>
        <p:blipFill>
          <a:blip r:embed="rId3" cstate="print"/>
          <a:srcRect/>
          <a:stretch>
            <a:fillRect/>
          </a:stretch>
        </p:blipFill>
        <p:spPr bwMode="auto">
          <a:xfrm>
            <a:off x="0" y="0"/>
            <a:ext cx="8953500" cy="3048001"/>
          </a:xfrm>
          <a:prstGeom prst="rect">
            <a:avLst/>
          </a:prstGeom>
          <a:noFill/>
        </p:spPr>
      </p:pic>
      <p:sp>
        <p:nvSpPr>
          <p:cNvPr id="8" name="Szövegdoboz 7"/>
          <p:cNvSpPr txBox="1"/>
          <p:nvPr/>
        </p:nvSpPr>
        <p:spPr>
          <a:xfrm>
            <a:off x="4825008" y="1340768"/>
            <a:ext cx="3456384" cy="769441"/>
          </a:xfrm>
          <a:prstGeom prst="rect">
            <a:avLst/>
          </a:prstGeom>
          <a:noFill/>
        </p:spPr>
        <p:txBody>
          <a:bodyPr wrap="square" rtlCol="0">
            <a:spAutoFit/>
          </a:bodyPr>
          <a:lstStyle/>
          <a:p>
            <a:r>
              <a:rPr lang="hu-HU" sz="4400" b="1" dirty="0" smtClean="0">
                <a:solidFill>
                  <a:schemeClr val="tx1">
                    <a:lumMod val="75000"/>
                    <a:lumOff val="25000"/>
                  </a:schemeClr>
                </a:solidFill>
                <a:latin typeface="Century Gothic" panose="020B0502020202020204" pitchFamily="34" charset="0"/>
              </a:rPr>
              <a:t>1. helyen</a:t>
            </a:r>
            <a:endParaRPr lang="hu-HU" sz="4000" b="1" dirty="0">
              <a:solidFill>
                <a:schemeClr val="tx1">
                  <a:lumMod val="75000"/>
                  <a:lumOff val="25000"/>
                </a:schemeClr>
              </a:solidFill>
              <a:latin typeface="Century Gothic" panose="020B0502020202020204" pitchFamily="34" charset="0"/>
            </a:endParaRPr>
          </a:p>
        </p:txBody>
      </p:sp>
      <p:sp>
        <p:nvSpPr>
          <p:cNvPr id="10" name="Dia számának helye 9"/>
          <p:cNvSpPr>
            <a:spLocks noGrp="1"/>
          </p:cNvSpPr>
          <p:nvPr>
            <p:ph type="sldNum" sz="quarter" idx="12"/>
          </p:nvPr>
        </p:nvSpPr>
        <p:spPr/>
        <p:txBody>
          <a:bodyPr/>
          <a:lstStyle/>
          <a:p>
            <a:fld id="{A7E56EF6-3A89-418D-9A1F-1EFE544F5C7D}" type="slidenum">
              <a:rPr lang="hu-HU" smtClean="0"/>
              <a:pPr/>
              <a:t>18</a:t>
            </a:fld>
            <a:endParaRPr lang="hu-HU" dirty="0"/>
          </a:p>
        </p:txBody>
      </p:sp>
      <p:pic>
        <p:nvPicPr>
          <p:cNvPr id="7" name="Kép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3989"/>
            <a:ext cx="9144000" cy="904875"/>
          </a:xfrm>
          <a:prstGeom prst="rect">
            <a:avLst/>
          </a:prstGeom>
        </p:spPr>
      </p:pic>
      <p:pic>
        <p:nvPicPr>
          <p:cNvPr id="9" name="Kép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7930" y="3253627"/>
            <a:ext cx="3186119" cy="2132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Kép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0992" y="2277056"/>
            <a:ext cx="3600400" cy="9368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956864"/>
            <a:ext cx="8229600" cy="543543"/>
          </a:xfrm>
        </p:spPr>
        <p:txBody>
          <a:bodyPr>
            <a:noAutofit/>
          </a:bodyPr>
          <a:lstStyle/>
          <a:p>
            <a:r>
              <a:rPr lang="hu-HU" sz="3200" b="1" dirty="0" smtClean="0">
                <a:solidFill>
                  <a:schemeClr val="accent6">
                    <a:lumMod val="75000"/>
                  </a:schemeClr>
                </a:solidFill>
                <a:latin typeface="Century Gothic" panose="020B0502020202020204" pitchFamily="34" charset="0"/>
              </a:rPr>
              <a:t>Hol lehet és kell tájékozódni, jelentkezni</a:t>
            </a:r>
            <a:endParaRPr lang="hu-HU" sz="3200" b="1" dirty="0">
              <a:solidFill>
                <a:schemeClr val="accent6">
                  <a:lumMod val="75000"/>
                </a:schemeClr>
              </a:solidFill>
              <a:latin typeface="Century Gothic" panose="020B0502020202020204" pitchFamily="34" charset="0"/>
            </a:endParaRPr>
          </a:p>
        </p:txBody>
      </p:sp>
      <p:sp>
        <p:nvSpPr>
          <p:cNvPr id="3" name="Tartalom helye 2"/>
          <p:cNvSpPr>
            <a:spLocks noGrp="1"/>
          </p:cNvSpPr>
          <p:nvPr>
            <p:ph idx="1"/>
          </p:nvPr>
        </p:nvSpPr>
        <p:spPr>
          <a:xfrm>
            <a:off x="179512" y="1579780"/>
            <a:ext cx="8507288" cy="4369499"/>
          </a:xfrm>
        </p:spPr>
        <p:txBody>
          <a:bodyPr>
            <a:noAutofit/>
          </a:bodyPr>
          <a:lstStyle/>
          <a:p>
            <a:pPr marL="0" indent="0">
              <a:lnSpc>
                <a:spcPct val="120000"/>
              </a:lnSpc>
              <a:spcBef>
                <a:spcPct val="0"/>
              </a:spcBef>
              <a:buNone/>
            </a:pPr>
            <a:r>
              <a:rPr lang="hu-HU" altLang="hu-HU" sz="2000" b="1" dirty="0" smtClean="0">
                <a:solidFill>
                  <a:schemeClr val="tx1">
                    <a:lumMod val="75000"/>
                    <a:lumOff val="25000"/>
                  </a:schemeClr>
                </a:solidFill>
                <a:latin typeface="Century Gothic" panose="020B0502020202020204" pitchFamily="34" charset="0"/>
                <a:cs typeface="Times New Roman" pitchFamily="18" charset="0"/>
              </a:rPr>
              <a:t>Jogszabályok</a:t>
            </a:r>
          </a:p>
          <a:p>
            <a:pPr marL="0" indent="0">
              <a:lnSpc>
                <a:spcPct val="120000"/>
              </a:lnSpc>
              <a:spcBef>
                <a:spcPct val="0"/>
              </a:spcBef>
              <a:buNone/>
            </a:pPr>
            <a:r>
              <a:rPr lang="hu-HU" altLang="hu-HU" sz="2000" dirty="0" smtClean="0">
                <a:solidFill>
                  <a:schemeClr val="tx1">
                    <a:lumMod val="75000"/>
                    <a:lumOff val="25000"/>
                  </a:schemeClr>
                </a:solidFill>
                <a:latin typeface="Century Gothic" panose="020B0502020202020204" pitchFamily="34" charset="0"/>
                <a:cs typeface="Times New Roman" pitchFamily="18" charset="0"/>
              </a:rPr>
              <a:t>-2011</a:t>
            </a:r>
            <a:r>
              <a:rPr lang="hu-HU" altLang="hu-HU" sz="2000" dirty="0">
                <a:solidFill>
                  <a:schemeClr val="tx1">
                    <a:lumMod val="75000"/>
                    <a:lumOff val="25000"/>
                  </a:schemeClr>
                </a:solidFill>
                <a:latin typeface="Century Gothic" panose="020B0502020202020204" pitchFamily="34" charset="0"/>
                <a:cs typeface="Times New Roman" pitchFamily="18" charset="0"/>
              </a:rPr>
              <a:t>. évi CCIV. törvény a nemzeti </a:t>
            </a:r>
            <a:r>
              <a:rPr lang="hu-HU" altLang="hu-HU" sz="2000" dirty="0" smtClean="0">
                <a:solidFill>
                  <a:schemeClr val="tx1">
                    <a:lumMod val="75000"/>
                    <a:lumOff val="25000"/>
                  </a:schemeClr>
                </a:solidFill>
                <a:latin typeface="Century Gothic" panose="020B0502020202020204" pitchFamily="34" charset="0"/>
                <a:cs typeface="Times New Roman" pitchFamily="18" charset="0"/>
              </a:rPr>
              <a:t>felsőoktatásról</a:t>
            </a:r>
            <a:endParaRPr lang="hu-HU" altLang="hu-HU" sz="2000" dirty="0">
              <a:solidFill>
                <a:schemeClr val="tx1">
                  <a:lumMod val="75000"/>
                  <a:lumOff val="25000"/>
                </a:schemeClr>
              </a:solidFill>
              <a:latin typeface="Century Gothic" panose="020B0502020202020204" pitchFamily="34" charset="0"/>
              <a:cs typeface="Times New Roman" pitchFamily="18" charset="0"/>
            </a:endParaRPr>
          </a:p>
          <a:p>
            <a:pPr marL="0" indent="0">
              <a:lnSpc>
                <a:spcPct val="120000"/>
              </a:lnSpc>
              <a:spcBef>
                <a:spcPct val="0"/>
              </a:spcBef>
              <a:buNone/>
            </a:pPr>
            <a:r>
              <a:rPr lang="hu-HU" altLang="hu-HU" sz="2000" dirty="0" smtClean="0">
                <a:solidFill>
                  <a:schemeClr val="tx1">
                    <a:lumMod val="75000"/>
                    <a:lumOff val="25000"/>
                  </a:schemeClr>
                </a:solidFill>
                <a:latin typeface="Century Gothic" panose="020B0502020202020204" pitchFamily="34" charset="0"/>
                <a:cs typeface="Times New Roman" pitchFamily="18" charset="0"/>
              </a:rPr>
              <a:t>-423/2012</a:t>
            </a:r>
            <a:r>
              <a:rPr lang="hu-HU" altLang="hu-HU" sz="2000" dirty="0">
                <a:solidFill>
                  <a:schemeClr val="tx1">
                    <a:lumMod val="75000"/>
                    <a:lumOff val="25000"/>
                  </a:schemeClr>
                </a:solidFill>
                <a:latin typeface="Century Gothic" panose="020B0502020202020204" pitchFamily="34" charset="0"/>
                <a:cs typeface="Times New Roman" pitchFamily="18" charset="0"/>
              </a:rPr>
              <a:t>. (XII. 29.) Korm. rendelet a felsőoktatási felvételi </a:t>
            </a:r>
            <a:r>
              <a:rPr lang="hu-HU" altLang="hu-HU" sz="2000" dirty="0" smtClean="0">
                <a:solidFill>
                  <a:schemeClr val="tx1">
                    <a:lumMod val="75000"/>
                    <a:lumOff val="25000"/>
                  </a:schemeClr>
                </a:solidFill>
                <a:latin typeface="Century Gothic" panose="020B0502020202020204" pitchFamily="34" charset="0"/>
                <a:cs typeface="Times New Roman" pitchFamily="18" charset="0"/>
              </a:rPr>
              <a:t>eljárásról</a:t>
            </a:r>
          </a:p>
          <a:p>
            <a:pPr marL="0" indent="0">
              <a:lnSpc>
                <a:spcPct val="120000"/>
              </a:lnSpc>
              <a:spcBef>
                <a:spcPct val="0"/>
              </a:spcBef>
              <a:buNone/>
            </a:pPr>
            <a:endParaRPr lang="hu-HU" altLang="hu-HU" sz="2000" dirty="0">
              <a:solidFill>
                <a:schemeClr val="tx1">
                  <a:lumMod val="75000"/>
                  <a:lumOff val="25000"/>
                </a:schemeClr>
              </a:solidFill>
              <a:latin typeface="Century Gothic" panose="020B0502020202020204" pitchFamily="34" charset="0"/>
              <a:cs typeface="Times New Roman" pitchFamily="18" charset="0"/>
            </a:endParaRPr>
          </a:p>
          <a:p>
            <a:pPr marL="0" indent="0">
              <a:lnSpc>
                <a:spcPct val="120000"/>
              </a:lnSpc>
              <a:spcBef>
                <a:spcPct val="0"/>
              </a:spcBef>
              <a:buNone/>
            </a:pPr>
            <a:r>
              <a:rPr lang="hu-HU" altLang="hu-HU" sz="2000" b="1" dirty="0">
                <a:solidFill>
                  <a:schemeClr val="tx1">
                    <a:lumMod val="75000"/>
                    <a:lumOff val="25000"/>
                  </a:schemeClr>
                </a:solidFill>
                <a:latin typeface="Century Gothic" panose="020B0502020202020204" pitchFamily="34" charset="0"/>
                <a:cs typeface="Times New Roman" pitchFamily="18" charset="0"/>
              </a:rPr>
              <a:t>Felsőoktatási felvételi tájékoztató kizárólag interneten – </a:t>
            </a:r>
            <a:r>
              <a:rPr lang="hu-HU" altLang="hu-HU" sz="2000" b="1" dirty="0">
                <a:solidFill>
                  <a:schemeClr val="tx1">
                    <a:lumMod val="75000"/>
                    <a:lumOff val="25000"/>
                  </a:schemeClr>
                </a:solidFill>
                <a:latin typeface="Century Gothic" panose="020B0502020202020204" pitchFamily="34" charset="0"/>
                <a:cs typeface="Times New Roman" pitchFamily="18" charset="0"/>
                <a:hlinkClick r:id="rId2"/>
              </a:rPr>
              <a:t>www.felvi.hu</a:t>
            </a:r>
            <a:endParaRPr lang="hu-HU" altLang="hu-HU" sz="2000" b="1" dirty="0">
              <a:solidFill>
                <a:schemeClr val="tx1">
                  <a:lumMod val="75000"/>
                  <a:lumOff val="25000"/>
                </a:schemeClr>
              </a:solidFill>
              <a:latin typeface="Century Gothic" panose="020B0502020202020204" pitchFamily="34" charset="0"/>
              <a:cs typeface="Times New Roman" pitchFamily="18" charset="0"/>
            </a:endParaRPr>
          </a:p>
          <a:p>
            <a:pPr marL="0" indent="0" algn="r">
              <a:lnSpc>
                <a:spcPct val="120000"/>
              </a:lnSpc>
              <a:spcBef>
                <a:spcPct val="0"/>
              </a:spcBef>
              <a:buNone/>
            </a:pPr>
            <a:r>
              <a:rPr lang="hu-HU" altLang="hu-HU" sz="2000" b="1" dirty="0">
                <a:solidFill>
                  <a:schemeClr val="tx1">
                    <a:lumMod val="75000"/>
                    <a:lumOff val="25000"/>
                  </a:schemeClr>
                </a:solidFill>
                <a:latin typeface="Century Gothic" panose="020B0502020202020204" pitchFamily="34" charset="0"/>
                <a:cs typeface="Times New Roman" pitchFamily="18" charset="0"/>
              </a:rPr>
              <a:t>Jelentkezés </a:t>
            </a:r>
            <a:r>
              <a:rPr lang="hu-HU" altLang="hu-HU" sz="2000" b="1" dirty="0" smtClean="0">
                <a:solidFill>
                  <a:schemeClr val="tx1">
                    <a:lumMod val="75000"/>
                    <a:lumOff val="25000"/>
                  </a:schemeClr>
                </a:solidFill>
                <a:latin typeface="Century Gothic" panose="020B0502020202020204" pitchFamily="34" charset="0"/>
                <a:cs typeface="Times New Roman" pitchFamily="18" charset="0"/>
              </a:rPr>
              <a:t>kizárólag elektronikusan:</a:t>
            </a:r>
          </a:p>
          <a:p>
            <a:pPr marL="0" indent="0" algn="r">
              <a:lnSpc>
                <a:spcPct val="120000"/>
              </a:lnSpc>
              <a:spcBef>
                <a:spcPct val="0"/>
              </a:spcBef>
              <a:buNone/>
            </a:pPr>
            <a:r>
              <a:rPr lang="hu-HU" altLang="hu-HU" sz="2000" b="1" dirty="0" smtClean="0">
                <a:solidFill>
                  <a:schemeClr val="tx1">
                    <a:lumMod val="75000"/>
                    <a:lumOff val="25000"/>
                  </a:schemeClr>
                </a:solidFill>
                <a:latin typeface="Century Gothic" panose="020B0502020202020204" pitchFamily="34" charset="0"/>
                <a:cs typeface="Times New Roman" pitchFamily="18" charset="0"/>
                <a:hlinkClick r:id="rId2"/>
              </a:rPr>
              <a:t>www.felvi.hu</a:t>
            </a:r>
            <a:r>
              <a:rPr lang="hu-HU" altLang="hu-HU" sz="2000" b="1" dirty="0" smtClean="0">
                <a:solidFill>
                  <a:schemeClr val="tx1">
                    <a:lumMod val="75000"/>
                    <a:lumOff val="25000"/>
                  </a:schemeClr>
                </a:solidFill>
                <a:latin typeface="Century Gothic" panose="020B0502020202020204" pitchFamily="34" charset="0"/>
                <a:cs typeface="Times New Roman" pitchFamily="18" charset="0"/>
              </a:rPr>
              <a:t> </a:t>
            </a:r>
            <a:r>
              <a:rPr lang="hu-HU" altLang="hu-HU" sz="2000" b="1" dirty="0">
                <a:solidFill>
                  <a:schemeClr val="tx1">
                    <a:lumMod val="75000"/>
                    <a:lumOff val="25000"/>
                  </a:schemeClr>
                </a:solidFill>
                <a:latin typeface="Century Gothic" panose="020B0502020202020204" pitchFamily="34" charset="0"/>
                <a:cs typeface="Times New Roman" pitchFamily="18" charset="0"/>
              </a:rPr>
              <a:t>- </a:t>
            </a:r>
            <a:r>
              <a:rPr lang="hu-HU" altLang="hu-HU" sz="2000" b="1" dirty="0">
                <a:solidFill>
                  <a:schemeClr val="tx1">
                    <a:lumMod val="75000"/>
                    <a:lumOff val="25000"/>
                  </a:schemeClr>
                </a:solidFill>
                <a:latin typeface="Century Gothic" panose="020B0502020202020204" pitchFamily="34" charset="0"/>
                <a:cs typeface="Times New Roman" pitchFamily="18" charset="0"/>
                <a:hlinkClick r:id="rId3"/>
              </a:rPr>
              <a:t>http://</a:t>
            </a:r>
            <a:r>
              <a:rPr lang="hu-HU" altLang="hu-HU" sz="2000" b="1" dirty="0" smtClean="0">
                <a:solidFill>
                  <a:schemeClr val="tx1">
                    <a:lumMod val="75000"/>
                    <a:lumOff val="25000"/>
                  </a:schemeClr>
                </a:solidFill>
                <a:latin typeface="Century Gothic" panose="020B0502020202020204" pitchFamily="34" charset="0"/>
                <a:cs typeface="Times New Roman" pitchFamily="18" charset="0"/>
                <a:hlinkClick r:id="rId3"/>
              </a:rPr>
              <a:t>www.felvi.hu/regisztracio</a:t>
            </a:r>
            <a:r>
              <a:rPr lang="hu-HU" altLang="hu-HU" sz="2000" b="1" dirty="0" smtClean="0">
                <a:solidFill>
                  <a:schemeClr val="tx1">
                    <a:lumMod val="75000"/>
                    <a:lumOff val="25000"/>
                  </a:schemeClr>
                </a:solidFill>
                <a:latin typeface="Century Gothic" panose="020B0502020202020204" pitchFamily="34" charset="0"/>
                <a:cs typeface="Times New Roman" pitchFamily="18" charset="0"/>
              </a:rPr>
              <a:t> és </a:t>
            </a:r>
          </a:p>
          <a:p>
            <a:pPr marL="0" indent="0" algn="r">
              <a:lnSpc>
                <a:spcPct val="120000"/>
              </a:lnSpc>
              <a:spcBef>
                <a:spcPct val="0"/>
              </a:spcBef>
              <a:buNone/>
            </a:pPr>
            <a:r>
              <a:rPr lang="hu-HU" altLang="hu-HU" sz="2000" b="1" dirty="0" smtClean="0">
                <a:solidFill>
                  <a:schemeClr val="tx1">
                    <a:lumMod val="75000"/>
                    <a:lumOff val="25000"/>
                  </a:schemeClr>
                </a:solidFill>
                <a:latin typeface="Century Gothic" panose="020B0502020202020204" pitchFamily="34" charset="0"/>
                <a:cs typeface="Times New Roman" pitchFamily="18" charset="0"/>
              </a:rPr>
              <a:t>E-felveteli</a:t>
            </a:r>
            <a:r>
              <a:rPr lang="hu-HU" altLang="hu-HU" sz="2000" b="1" dirty="0">
                <a:solidFill>
                  <a:schemeClr val="tx1">
                    <a:lumMod val="75000"/>
                    <a:lumOff val="25000"/>
                  </a:schemeClr>
                </a:solidFill>
                <a:latin typeface="Century Gothic" panose="020B0502020202020204" pitchFamily="34" charset="0"/>
                <a:cs typeface="Times New Roman" pitchFamily="18" charset="0"/>
              </a:rPr>
              <a:t>: </a:t>
            </a:r>
            <a:r>
              <a:rPr lang="hu-HU" altLang="hu-HU" sz="2000" b="1" dirty="0">
                <a:solidFill>
                  <a:schemeClr val="tx1">
                    <a:lumMod val="75000"/>
                    <a:lumOff val="25000"/>
                  </a:schemeClr>
                </a:solidFill>
                <a:latin typeface="Century Gothic" panose="020B0502020202020204" pitchFamily="34" charset="0"/>
                <a:cs typeface="Times New Roman" pitchFamily="18" charset="0"/>
                <a:hlinkClick r:id="rId4"/>
              </a:rPr>
              <a:t>http://</a:t>
            </a:r>
            <a:r>
              <a:rPr lang="hu-HU" altLang="hu-HU" sz="2000" b="1" dirty="0" smtClean="0">
                <a:solidFill>
                  <a:schemeClr val="tx1">
                    <a:lumMod val="75000"/>
                    <a:lumOff val="25000"/>
                  </a:schemeClr>
                </a:solidFill>
                <a:latin typeface="Century Gothic" panose="020B0502020202020204" pitchFamily="34" charset="0"/>
                <a:cs typeface="Times New Roman" pitchFamily="18" charset="0"/>
                <a:hlinkClick r:id="rId4"/>
              </a:rPr>
              <a:t>www.felvi.hu/felveteli/efelveteli</a:t>
            </a:r>
            <a:endParaRPr lang="hu-HU" altLang="hu-HU" sz="2000" b="1" dirty="0">
              <a:solidFill>
                <a:schemeClr val="tx1">
                  <a:lumMod val="75000"/>
                  <a:lumOff val="25000"/>
                </a:schemeClr>
              </a:solidFill>
              <a:latin typeface="Century Gothic" panose="020B0502020202020204" pitchFamily="34" charset="0"/>
              <a:cs typeface="Times New Roman" pitchFamily="18" charset="0"/>
            </a:endParaRPr>
          </a:p>
        </p:txBody>
      </p:sp>
      <p:sp>
        <p:nvSpPr>
          <p:cNvPr id="4" name="Dia számának helye 3"/>
          <p:cNvSpPr>
            <a:spLocks noGrp="1"/>
          </p:cNvSpPr>
          <p:nvPr>
            <p:ph type="sldNum" sz="quarter" idx="12"/>
          </p:nvPr>
        </p:nvSpPr>
        <p:spPr/>
        <p:txBody>
          <a:bodyPr/>
          <a:lstStyle/>
          <a:p>
            <a:fld id="{A7E56EF6-3A89-418D-9A1F-1EFE544F5C7D}" type="slidenum">
              <a:rPr lang="hu-HU" smtClean="0"/>
              <a:pPr/>
              <a:t>2</a:t>
            </a:fld>
            <a:endParaRPr lang="hu-HU" dirty="0"/>
          </a:p>
        </p:txBody>
      </p:sp>
      <p:pic>
        <p:nvPicPr>
          <p:cNvPr id="6" name="Kép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5828253"/>
            <a:ext cx="3174492" cy="826008"/>
          </a:xfrm>
          <a:prstGeom prst="rect">
            <a:avLst/>
          </a:prstGeom>
        </p:spPr>
      </p:pic>
      <p:pic>
        <p:nvPicPr>
          <p:cNvPr id="7" name="Kép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pic>
        <p:nvPicPr>
          <p:cNvPr id="8" name="Kép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3980833"/>
            <a:ext cx="2269905" cy="1807734"/>
          </a:xfrm>
          <a:prstGeom prst="rect">
            <a:avLst/>
          </a:prstGeom>
        </p:spPr>
      </p:pic>
    </p:spTree>
    <p:extLst>
      <p:ext uri="{BB962C8B-B14F-4D97-AF65-F5344CB8AC3E}">
        <p14:creationId xmlns:p14="http://schemas.microsoft.com/office/powerpoint/2010/main" val="159423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ím 1"/>
          <p:cNvSpPr>
            <a:spLocks noGrp="1"/>
          </p:cNvSpPr>
          <p:nvPr>
            <p:ph type="title"/>
          </p:nvPr>
        </p:nvSpPr>
        <p:spPr>
          <a:xfrm>
            <a:off x="482419" y="1084563"/>
            <a:ext cx="8229600" cy="652934"/>
          </a:xfrm>
        </p:spPr>
        <p:txBody>
          <a:bodyPr>
            <a:normAutofit/>
          </a:bodyPr>
          <a:lstStyle/>
          <a:p>
            <a:r>
              <a:rPr lang="hu-HU" altLang="hu-HU" sz="3200" b="1" dirty="0" smtClean="0">
                <a:latin typeface="Century Gothic" panose="020B0502020202020204" pitchFamily="34" charset="0"/>
              </a:rPr>
              <a:t>Elektronikus ügyintézés</a:t>
            </a:r>
          </a:p>
        </p:txBody>
      </p:sp>
      <p:sp>
        <p:nvSpPr>
          <p:cNvPr id="26627" name="Tartalom helye 2"/>
          <p:cNvSpPr>
            <a:spLocks noGrp="1"/>
          </p:cNvSpPr>
          <p:nvPr>
            <p:ph idx="1"/>
          </p:nvPr>
        </p:nvSpPr>
        <p:spPr>
          <a:xfrm>
            <a:off x="323528" y="1759769"/>
            <a:ext cx="8640960" cy="4779143"/>
          </a:xfrm>
          <a:noFill/>
        </p:spPr>
        <p:txBody>
          <a:bodyPr>
            <a:noAutofit/>
          </a:bodyPr>
          <a:lstStyle/>
          <a:p>
            <a:pPr algn="just">
              <a:spcBef>
                <a:spcPts val="1200"/>
              </a:spcBef>
            </a:pPr>
            <a:r>
              <a:rPr lang="hu-HU" altLang="hu-HU" sz="1800" dirty="0" smtClean="0">
                <a:latin typeface="Century Gothic" panose="020B0502020202020204" pitchFamily="34" charset="0"/>
              </a:rPr>
              <a:t>A felsőoktatási felvételi eljárás során arra kell törekedni, hogy mindent elektronikusan intézzen a jelentkező, elfeledve a papír alapú ügyintézést.</a:t>
            </a:r>
          </a:p>
          <a:p>
            <a:pPr>
              <a:spcBef>
                <a:spcPts val="1200"/>
              </a:spcBef>
            </a:pPr>
            <a:r>
              <a:rPr lang="hu-HU" altLang="hu-HU" sz="1800" dirty="0" smtClean="0">
                <a:latin typeface="Century Gothic" panose="020B0502020202020204" pitchFamily="34" charset="0"/>
              </a:rPr>
              <a:t>Az elektronikus ügyintézés felületét a </a:t>
            </a:r>
            <a:r>
              <a:rPr lang="hu-HU" altLang="hu-HU" sz="1800" b="1" dirty="0" smtClean="0">
                <a:latin typeface="Century Gothic" panose="020B0502020202020204" pitchFamily="34" charset="0"/>
                <a:hlinkClick r:id="rId2"/>
              </a:rPr>
              <a:t>www.felvi.hu</a:t>
            </a:r>
            <a:r>
              <a:rPr lang="hu-HU" altLang="hu-HU" sz="1800" b="1" dirty="0" smtClean="0">
                <a:latin typeface="Century Gothic" panose="020B0502020202020204" pitchFamily="34" charset="0"/>
              </a:rPr>
              <a:t> </a:t>
            </a:r>
            <a:r>
              <a:rPr lang="hu-HU" altLang="hu-HU" sz="1800" dirty="0" smtClean="0">
                <a:latin typeface="Century Gothic" panose="020B0502020202020204" pitchFamily="34" charset="0"/>
              </a:rPr>
              <a:t>honlapról lehet elérni, az előzetes regisztrációt követően kapott egyéni kód megadásával.</a:t>
            </a:r>
          </a:p>
          <a:p>
            <a:r>
              <a:rPr lang="hu-HU" sz="1800" b="1" dirty="0" smtClean="0">
                <a:latin typeface="Century Gothic" panose="020B0502020202020204" pitchFamily="34" charset="0"/>
              </a:rPr>
              <a:t>A </a:t>
            </a:r>
            <a:r>
              <a:rPr lang="hu-HU" sz="1800" b="1" dirty="0">
                <a:latin typeface="Century Gothic" panose="020B0502020202020204" pitchFamily="34" charset="0"/>
              </a:rPr>
              <a:t>jelentkezés során </a:t>
            </a:r>
            <a:r>
              <a:rPr lang="hu-HU" sz="1800" b="1" dirty="0" smtClean="0">
                <a:latin typeface="Century Gothic" panose="020B0502020202020204" pitchFamily="34" charset="0"/>
              </a:rPr>
              <a:t>a </a:t>
            </a:r>
            <a:r>
              <a:rPr lang="hu-HU" sz="1800" b="1" dirty="0">
                <a:latin typeface="Century Gothic" panose="020B0502020202020204" pitchFamily="34" charset="0"/>
              </a:rPr>
              <a:t>személyes adataikat (4T): viselt név, születési név, születési hely, születési idő, anyja születéskori neve</a:t>
            </a:r>
          </a:p>
          <a:p>
            <a:pPr lvl="1"/>
            <a:r>
              <a:rPr lang="hu-HU" sz="1400" b="1" dirty="0">
                <a:latin typeface="Century Gothic" panose="020B0502020202020204" pitchFamily="34" charset="0"/>
              </a:rPr>
              <a:t>magyar állampolgárok az érvényes </a:t>
            </a:r>
            <a:r>
              <a:rPr lang="hu-HU" sz="1400" b="1" dirty="0">
                <a:solidFill>
                  <a:srgbClr val="C00000"/>
                </a:solidFill>
                <a:latin typeface="Century Gothic" panose="020B0502020202020204" pitchFamily="34" charset="0"/>
              </a:rPr>
              <a:t>személyazonosító igazolványukban</a:t>
            </a:r>
            <a:r>
              <a:rPr lang="hu-HU" sz="1400" b="1" dirty="0" smtClean="0">
                <a:latin typeface="Century Gothic" panose="020B0502020202020204" pitchFamily="34" charset="0"/>
              </a:rPr>
              <a:t>,</a:t>
            </a:r>
          </a:p>
          <a:p>
            <a:pPr lvl="1"/>
            <a:r>
              <a:rPr lang="hu-HU" sz="1400" b="1" dirty="0" smtClean="0">
                <a:latin typeface="Century Gothic" panose="020B0502020202020204" pitchFamily="34" charset="0"/>
              </a:rPr>
              <a:t>magyar </a:t>
            </a:r>
            <a:r>
              <a:rPr lang="hu-HU" sz="1400" b="1" dirty="0">
                <a:latin typeface="Century Gothic" panose="020B0502020202020204" pitchFamily="34" charset="0"/>
              </a:rPr>
              <a:t>állampolgársággal nem rendelkező külföldiek: az </a:t>
            </a:r>
            <a:r>
              <a:rPr lang="hu-HU" sz="1400" b="1" dirty="0" smtClean="0">
                <a:solidFill>
                  <a:srgbClr val="C00000"/>
                </a:solidFill>
                <a:latin typeface="Century Gothic" panose="020B0502020202020204" pitchFamily="34" charset="0"/>
              </a:rPr>
              <a:t>útlevelükben</a:t>
            </a:r>
          </a:p>
          <a:p>
            <a:r>
              <a:rPr lang="hu-HU" sz="1800" b="1" dirty="0" smtClean="0">
                <a:latin typeface="Century Gothic" panose="020B0502020202020204" pitchFamily="34" charset="0"/>
              </a:rPr>
              <a:t> szereplő </a:t>
            </a:r>
            <a:r>
              <a:rPr lang="hu-HU" sz="1800" b="1" dirty="0">
                <a:latin typeface="Century Gothic" panose="020B0502020202020204" pitchFamily="34" charset="0"/>
              </a:rPr>
              <a:t>adatokkal adják </a:t>
            </a:r>
            <a:r>
              <a:rPr lang="hu-HU" sz="1800" b="1" dirty="0" smtClean="0">
                <a:latin typeface="Century Gothic" panose="020B0502020202020204" pitchFamily="34" charset="0"/>
              </a:rPr>
              <a:t>meg.</a:t>
            </a:r>
            <a:endParaRPr lang="hu-HU" altLang="hu-HU" sz="1800" b="1" dirty="0" smtClean="0">
              <a:latin typeface="Century Gothic" panose="020B0502020202020204" pitchFamily="34" charset="0"/>
            </a:endParaRPr>
          </a:p>
          <a:p>
            <a:pPr>
              <a:spcBef>
                <a:spcPts val="1200"/>
              </a:spcBef>
            </a:pPr>
            <a:r>
              <a:rPr lang="hu-HU" altLang="hu-HU" sz="1600" dirty="0" smtClean="0">
                <a:latin typeface="Century Gothic" panose="020B0502020202020204" pitchFamily="34" charset="0"/>
              </a:rPr>
              <a:t>Ott lehet megnézni és ellenőrizni minden jelentkezőnek</a:t>
            </a:r>
          </a:p>
          <a:p>
            <a:pPr lvl="1"/>
            <a:r>
              <a:rPr lang="hu-HU" altLang="hu-HU" sz="1600" dirty="0" smtClean="0">
                <a:latin typeface="Century Gothic" panose="020B0502020202020204" pitchFamily="34" charset="0"/>
              </a:rPr>
              <a:t> a róla rögzített adatokat,</a:t>
            </a:r>
          </a:p>
          <a:p>
            <a:pPr lvl="1"/>
            <a:r>
              <a:rPr lang="hu-HU" altLang="hu-HU" sz="1600" dirty="0" smtClean="0">
                <a:latin typeface="Century Gothic" panose="020B0502020202020204" pitchFamily="34" charset="0"/>
              </a:rPr>
              <a:t>a benyújtott dokumentumai státuszát,</a:t>
            </a:r>
          </a:p>
          <a:p>
            <a:pPr lvl="1"/>
            <a:r>
              <a:rPr lang="hu-HU" altLang="hu-HU" sz="1600" dirty="0" smtClean="0">
                <a:latin typeface="Century Gothic" panose="020B0502020202020204" pitchFamily="34" charset="0"/>
              </a:rPr>
              <a:t>a pontszámait, beleértve a többletpontokat is,</a:t>
            </a:r>
          </a:p>
          <a:p>
            <a:pPr lvl="1"/>
            <a:r>
              <a:rPr lang="hu-HU" altLang="hu-HU" sz="1600" dirty="0" smtClean="0">
                <a:latin typeface="Century Gothic" panose="020B0502020202020204" pitchFamily="34" charset="0"/>
              </a:rPr>
              <a:t>a besorolási döntést.   </a:t>
            </a:r>
          </a:p>
        </p:txBody>
      </p:sp>
      <p:sp>
        <p:nvSpPr>
          <p:cNvPr id="5" name="Dia számának helye 5"/>
          <p:cNvSpPr>
            <a:spLocks noGrp="1"/>
          </p:cNvSpPr>
          <p:nvPr>
            <p:ph type="sldNum" sz="quarter" idx="12"/>
          </p:nvPr>
        </p:nvSpPr>
        <p:spPr>
          <a:xfrm>
            <a:off x="6553200" y="6356350"/>
            <a:ext cx="2133600" cy="365125"/>
          </a:xfrm>
        </p:spPr>
        <p:txBody>
          <a:bodyPr/>
          <a:lstStyle/>
          <a:p>
            <a:fld id="{A7E56EF6-3A89-418D-9A1F-1EFE544F5C7D}" type="slidenum">
              <a:rPr lang="hu-HU" smtClean="0"/>
              <a:pPr/>
              <a:t>3</a:t>
            </a:fld>
            <a:endParaRPr lang="hu-HU" dirty="0"/>
          </a:p>
        </p:txBody>
      </p:sp>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spTree>
    <p:extLst>
      <p:ext uri="{BB962C8B-B14F-4D97-AF65-F5344CB8AC3E}">
        <p14:creationId xmlns:p14="http://schemas.microsoft.com/office/powerpoint/2010/main" val="146163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251520" y="925371"/>
            <a:ext cx="8712968" cy="648072"/>
          </a:xfrm>
        </p:spPr>
        <p:txBody>
          <a:bodyPr>
            <a:normAutofit fontScale="90000"/>
          </a:bodyPr>
          <a:lstStyle/>
          <a:p>
            <a:pPr eaLnBrk="1" hangingPunct="1"/>
            <a:r>
              <a:rPr lang="hu-HU" altLang="hu-HU" sz="3600" b="1" dirty="0" smtClean="0">
                <a:solidFill>
                  <a:schemeClr val="tx1">
                    <a:lumMod val="75000"/>
                    <a:lumOff val="25000"/>
                  </a:schemeClr>
                </a:solidFill>
                <a:latin typeface="Century Gothic" panose="020B0502020202020204" pitchFamily="34" charset="0"/>
              </a:rPr>
              <a:t>A 2020. évi általános eljárás főbb dátumai</a:t>
            </a:r>
          </a:p>
        </p:txBody>
      </p:sp>
      <p:sp>
        <p:nvSpPr>
          <p:cNvPr id="27651" name="Rectangle 3"/>
          <p:cNvSpPr>
            <a:spLocks noGrp="1"/>
          </p:cNvSpPr>
          <p:nvPr>
            <p:ph type="body" idx="1"/>
          </p:nvPr>
        </p:nvSpPr>
        <p:spPr>
          <a:xfrm>
            <a:off x="0" y="1772816"/>
            <a:ext cx="9144000" cy="4248472"/>
          </a:xfrm>
        </p:spPr>
        <p:txBody>
          <a:bodyPr>
            <a:normAutofit/>
          </a:bodyPr>
          <a:lstStyle/>
          <a:p>
            <a:pPr marL="0" indent="0" eaLnBrk="1" hangingPunct="1">
              <a:lnSpc>
                <a:spcPct val="110000"/>
              </a:lnSpc>
              <a:spcBef>
                <a:spcPts val="0"/>
              </a:spcBef>
              <a:buNone/>
            </a:pPr>
            <a:r>
              <a:rPr lang="hu-HU" altLang="hu-HU" sz="2000" b="1" dirty="0" smtClean="0">
                <a:solidFill>
                  <a:schemeClr val="tx1">
                    <a:lumMod val="75000"/>
                    <a:lumOff val="25000"/>
                  </a:schemeClr>
                </a:solidFill>
                <a:latin typeface="Century Gothic" panose="020B0502020202020204" pitchFamily="34" charset="0"/>
                <a:cs typeface="Times New Roman" panose="02020603050405020304" pitchFamily="18" charset="0"/>
              </a:rPr>
              <a:t>Felsőoktatási felvételi tájékoztató - kizárólag elektronikusan </a:t>
            </a:r>
            <a:r>
              <a:rPr lang="hu-HU" altLang="hu-HU" sz="2000" b="1" dirty="0" smtClean="0">
                <a:solidFill>
                  <a:schemeClr val="tx1">
                    <a:lumMod val="75000"/>
                    <a:lumOff val="25000"/>
                  </a:schemeClr>
                </a:solidFill>
                <a:latin typeface="Century Gothic" panose="020B0502020202020204" pitchFamily="34" charset="0"/>
                <a:cs typeface="Times New Roman" panose="02020603050405020304" pitchFamily="18" charset="0"/>
                <a:hlinkClick r:id="rId2"/>
              </a:rPr>
              <a:t>www.felvi.hu</a:t>
            </a:r>
            <a:endParaRPr lang="hu-HU" altLang="hu-HU" sz="2000" b="1" dirty="0" smtClean="0">
              <a:solidFill>
                <a:schemeClr val="tx1">
                  <a:lumMod val="75000"/>
                  <a:lumOff val="25000"/>
                </a:schemeClr>
              </a:solidFill>
              <a:latin typeface="Century Gothic" panose="020B0502020202020204" pitchFamily="34" charset="0"/>
              <a:cs typeface="Times New Roman" panose="02020603050405020304" pitchFamily="18" charset="0"/>
            </a:endParaRPr>
          </a:p>
          <a:p>
            <a:pPr marL="0" indent="0" algn="just" eaLnBrk="1" hangingPunct="1">
              <a:lnSpc>
                <a:spcPct val="110000"/>
              </a:lnSpc>
              <a:spcBef>
                <a:spcPts val="0"/>
              </a:spcBef>
              <a:buNone/>
            </a:pPr>
            <a:endParaRPr lang="hu-HU" altLang="hu-HU" sz="2000" b="1" dirty="0" smtClean="0">
              <a:solidFill>
                <a:schemeClr val="tx1">
                  <a:lumMod val="75000"/>
                  <a:lumOff val="25000"/>
                </a:schemeClr>
              </a:solidFill>
              <a:latin typeface="Century Gothic" panose="020B0502020202020204" pitchFamily="34" charset="0"/>
              <a:cs typeface="Times New Roman" panose="02020603050405020304" pitchFamily="18" charset="0"/>
            </a:endParaRPr>
          </a:p>
          <a:p>
            <a:pPr marL="0" indent="0" algn="just" eaLnBrk="1" hangingPunct="1">
              <a:lnSpc>
                <a:spcPct val="110000"/>
              </a:lnSpc>
              <a:spcBef>
                <a:spcPts val="0"/>
              </a:spcBef>
              <a:buNone/>
            </a:pPr>
            <a:r>
              <a:rPr lang="hu-HU" altLang="hu-HU" sz="2000" b="1" dirty="0" smtClean="0">
                <a:solidFill>
                  <a:schemeClr val="tx1">
                    <a:lumMod val="75000"/>
                    <a:lumOff val="25000"/>
                  </a:schemeClr>
                </a:solidFill>
                <a:latin typeface="Century Gothic" panose="020B0502020202020204" pitchFamily="34" charset="0"/>
                <a:cs typeface="Times New Roman" panose="02020603050405020304" pitchFamily="18" charset="0"/>
              </a:rPr>
              <a:t>Jelentkezési határidő</a:t>
            </a:r>
            <a:r>
              <a:rPr lang="hu-HU" altLang="hu-HU" sz="2000" b="1" dirty="0" smtClean="0">
                <a:latin typeface="Century Gothic" panose="020B0502020202020204" pitchFamily="34" charset="0"/>
                <a:cs typeface="Times New Roman" panose="02020603050405020304" pitchFamily="18" charset="0"/>
              </a:rPr>
              <a:t> </a:t>
            </a:r>
            <a:r>
              <a:rPr lang="hu-HU" altLang="hu-HU" sz="2000" b="1" dirty="0" smtClean="0">
                <a:solidFill>
                  <a:srgbClr val="FF0000"/>
                </a:solidFill>
                <a:latin typeface="Century Gothic" panose="020B0502020202020204" pitchFamily="34" charset="0"/>
                <a:cs typeface="Times New Roman" panose="02020603050405020304" pitchFamily="18" charset="0"/>
              </a:rPr>
              <a:t>2020. február 15.</a:t>
            </a:r>
            <a:r>
              <a:rPr lang="hu-HU" altLang="hu-HU" sz="2000" b="1" dirty="0" smtClean="0">
                <a:latin typeface="Century Gothic" panose="020B0502020202020204" pitchFamily="34" charset="0"/>
                <a:cs typeface="Times New Roman" panose="02020603050405020304" pitchFamily="18" charset="0"/>
              </a:rPr>
              <a:t> </a:t>
            </a:r>
          </a:p>
          <a:p>
            <a:pPr lvl="1" algn="just">
              <a:lnSpc>
                <a:spcPct val="110000"/>
              </a:lnSpc>
              <a:spcBef>
                <a:spcPts val="0"/>
              </a:spcBef>
              <a:spcAft>
                <a:spcPts val="600"/>
              </a:spcAft>
            </a:pPr>
            <a:r>
              <a:rPr lang="hu-HU" altLang="hu-HU" sz="2000" b="1" dirty="0" smtClean="0">
                <a:solidFill>
                  <a:srgbClr val="FF0000"/>
                </a:solidFill>
                <a:latin typeface="Century Gothic" panose="020B0502020202020204" pitchFamily="34" charset="0"/>
                <a:cs typeface="Times New Roman" panose="02020603050405020304" pitchFamily="18" charset="0"/>
              </a:rPr>
              <a:t>Kizárólag E-felvételi ! (</a:t>
            </a:r>
            <a:r>
              <a:rPr lang="hu-HU" altLang="hu-HU" sz="2000" b="1" dirty="0" smtClean="0">
                <a:solidFill>
                  <a:srgbClr val="FF0000"/>
                </a:solidFill>
                <a:latin typeface="Century Gothic" panose="020B0502020202020204" pitchFamily="34" charset="0"/>
                <a:cs typeface="Times New Roman" panose="02020603050405020304" pitchFamily="18" charset="0"/>
                <a:hlinkClick r:id="rId3"/>
              </a:rPr>
              <a:t>hitelesítés</a:t>
            </a:r>
            <a:r>
              <a:rPr lang="hu-HU" altLang="hu-HU" sz="2000" b="1" dirty="0" smtClean="0">
                <a:solidFill>
                  <a:srgbClr val="FF0000"/>
                </a:solidFill>
                <a:latin typeface="Century Gothic" panose="020B0502020202020204" pitchFamily="34" charset="0"/>
                <a:cs typeface="Times New Roman" panose="02020603050405020304" pitchFamily="18" charset="0"/>
              </a:rPr>
              <a:t> határideje: 2020. február 20.)</a:t>
            </a:r>
          </a:p>
          <a:p>
            <a:pPr lvl="1" algn="just">
              <a:lnSpc>
                <a:spcPct val="110000"/>
              </a:lnSpc>
              <a:spcBef>
                <a:spcPts val="0"/>
              </a:spcBef>
              <a:spcAft>
                <a:spcPts val="600"/>
              </a:spcAft>
            </a:pPr>
            <a:endParaRPr lang="hu-HU" altLang="hu-HU" sz="1000" b="1" dirty="0" smtClean="0">
              <a:solidFill>
                <a:srgbClr val="FF0000"/>
              </a:solidFill>
              <a:latin typeface="Century Gothic" panose="020B0502020202020204" pitchFamily="34" charset="0"/>
              <a:cs typeface="Times New Roman" panose="02020603050405020304" pitchFamily="18" charset="0"/>
            </a:endParaRPr>
          </a:p>
          <a:p>
            <a:pPr marL="0" indent="0" algn="just" eaLnBrk="1" hangingPunct="1">
              <a:lnSpc>
                <a:spcPct val="110000"/>
              </a:lnSpc>
              <a:spcBef>
                <a:spcPts val="0"/>
              </a:spcBef>
              <a:spcAft>
                <a:spcPts val="600"/>
              </a:spcAft>
              <a:buNone/>
            </a:pPr>
            <a:r>
              <a:rPr lang="hu-HU" altLang="hu-HU" sz="2000" dirty="0" smtClean="0">
                <a:solidFill>
                  <a:srgbClr val="FF0000"/>
                </a:solidFill>
                <a:latin typeface="Century Gothic" panose="020B0502020202020204" pitchFamily="34" charset="0"/>
                <a:cs typeface="Times New Roman" panose="02020603050405020304" pitchFamily="18" charset="0"/>
              </a:rPr>
              <a:t>Hat helyre</a:t>
            </a:r>
            <a:r>
              <a:rPr lang="hu-HU" altLang="hu-HU" sz="2000" dirty="0" smtClean="0">
                <a:latin typeface="Century Gothic" panose="020B0502020202020204" pitchFamily="34" charset="0"/>
                <a:cs typeface="Times New Roman" panose="02020603050405020304" pitchFamily="18" charset="0"/>
              </a:rPr>
              <a:t> </a:t>
            </a:r>
            <a:r>
              <a:rPr lang="hu-HU" altLang="hu-HU" sz="2000" dirty="0" smtClean="0">
                <a:solidFill>
                  <a:schemeClr val="tx1">
                    <a:lumMod val="75000"/>
                    <a:lumOff val="25000"/>
                  </a:schemeClr>
                </a:solidFill>
                <a:latin typeface="Century Gothic" panose="020B0502020202020204" pitchFamily="34" charset="0"/>
                <a:cs typeface="Times New Roman" panose="02020603050405020304" pitchFamily="18" charset="0"/>
              </a:rPr>
              <a:t>lehet jelentkezni, rangsort kell felállítani, amely később még egyszer módosítható. </a:t>
            </a:r>
          </a:p>
          <a:p>
            <a:pPr marL="0" indent="0" algn="just" eaLnBrk="1" hangingPunct="1">
              <a:lnSpc>
                <a:spcPct val="110000"/>
              </a:lnSpc>
              <a:spcBef>
                <a:spcPts val="0"/>
              </a:spcBef>
              <a:spcAft>
                <a:spcPts val="600"/>
              </a:spcAft>
              <a:buNone/>
            </a:pPr>
            <a:endParaRPr lang="hu-HU" altLang="hu-HU" sz="1100" dirty="0" smtClean="0">
              <a:solidFill>
                <a:schemeClr val="tx1">
                  <a:lumMod val="75000"/>
                  <a:lumOff val="25000"/>
                </a:schemeClr>
              </a:solidFill>
              <a:latin typeface="Century Gothic" panose="020B0502020202020204" pitchFamily="34" charset="0"/>
              <a:cs typeface="Times New Roman" panose="02020603050405020304" pitchFamily="18" charset="0"/>
            </a:endParaRPr>
          </a:p>
          <a:p>
            <a:pPr marL="0" indent="0" algn="just">
              <a:lnSpc>
                <a:spcPct val="110000"/>
              </a:lnSpc>
              <a:spcBef>
                <a:spcPts val="0"/>
              </a:spcBef>
              <a:spcAft>
                <a:spcPts val="600"/>
              </a:spcAft>
              <a:buNone/>
            </a:pPr>
            <a:r>
              <a:rPr lang="hu-HU" altLang="hu-HU" sz="2000" dirty="0" smtClean="0">
                <a:solidFill>
                  <a:schemeClr val="tx1">
                    <a:lumMod val="75000"/>
                    <a:lumOff val="25000"/>
                  </a:schemeClr>
                </a:solidFill>
                <a:latin typeface="Century Gothic" panose="020B0502020202020204" pitchFamily="34" charset="0"/>
                <a:cs typeface="Times New Roman" panose="02020603050405020304" pitchFamily="18" charset="0"/>
              </a:rPr>
              <a:t>Sorrendmódosítás, dokumentumpótlás határideje</a:t>
            </a:r>
            <a:r>
              <a:rPr lang="hu-HU" altLang="hu-HU" sz="2000" dirty="0" smtClean="0">
                <a:latin typeface="Century Gothic" panose="020B0502020202020204" pitchFamily="34" charset="0"/>
                <a:cs typeface="Times New Roman" panose="02020603050405020304" pitchFamily="18" charset="0"/>
              </a:rPr>
              <a:t>: </a:t>
            </a:r>
            <a:r>
              <a:rPr lang="hu-HU" altLang="hu-HU" sz="2000" b="1" dirty="0" smtClean="0">
                <a:solidFill>
                  <a:srgbClr val="FF0000"/>
                </a:solidFill>
                <a:latin typeface="Century Gothic" panose="020B0502020202020204" pitchFamily="34" charset="0"/>
                <a:cs typeface="Times New Roman" panose="02020603050405020304" pitchFamily="18" charset="0"/>
              </a:rPr>
              <a:t>2020. </a:t>
            </a:r>
            <a:r>
              <a:rPr lang="hu-HU" altLang="hu-HU" sz="2000" b="1" dirty="0">
                <a:solidFill>
                  <a:srgbClr val="FF0000"/>
                </a:solidFill>
                <a:latin typeface="Century Gothic" panose="020B0502020202020204" pitchFamily="34" charset="0"/>
                <a:cs typeface="Times New Roman" panose="02020603050405020304" pitchFamily="18" charset="0"/>
              </a:rPr>
              <a:t>július </a:t>
            </a:r>
            <a:r>
              <a:rPr lang="hu-HU" altLang="hu-HU" sz="2000" b="1" dirty="0" smtClean="0">
                <a:solidFill>
                  <a:srgbClr val="FF0000"/>
                </a:solidFill>
                <a:latin typeface="Century Gothic" panose="020B0502020202020204" pitchFamily="34" charset="0"/>
                <a:cs typeface="Times New Roman" panose="02020603050405020304" pitchFamily="18" charset="0"/>
              </a:rPr>
              <a:t>09.</a:t>
            </a:r>
            <a:endParaRPr lang="hu-HU" altLang="hu-HU" sz="2000" b="1" dirty="0" smtClean="0">
              <a:latin typeface="Century Gothic" panose="020B0502020202020204" pitchFamily="34" charset="0"/>
              <a:cs typeface="Times New Roman" panose="02020603050405020304" pitchFamily="18" charset="0"/>
            </a:endParaRPr>
          </a:p>
          <a:p>
            <a:pPr marL="0" indent="0" eaLnBrk="1" hangingPunct="1">
              <a:lnSpc>
                <a:spcPct val="110000"/>
              </a:lnSpc>
              <a:spcBef>
                <a:spcPts val="0"/>
              </a:spcBef>
              <a:buNone/>
            </a:pPr>
            <a:r>
              <a:rPr lang="hu-HU" altLang="hu-HU" sz="1900" dirty="0" smtClean="0">
                <a:solidFill>
                  <a:schemeClr val="tx1">
                    <a:lumMod val="75000"/>
                    <a:lumOff val="25000"/>
                  </a:schemeClr>
                </a:solidFill>
                <a:latin typeface="Century Gothic" panose="020B0502020202020204" pitchFamily="34" charset="0"/>
                <a:cs typeface="Times New Roman" panose="02020603050405020304" pitchFamily="18" charset="0"/>
              </a:rPr>
              <a:t>Egy adott időpontban</a:t>
            </a:r>
            <a:r>
              <a:rPr lang="hu-HU" altLang="hu-HU" sz="1900" dirty="0" smtClean="0">
                <a:latin typeface="Century Gothic" panose="020B0502020202020204" pitchFamily="34" charset="0"/>
                <a:cs typeface="Times New Roman" panose="02020603050405020304" pitchFamily="18" charset="0"/>
              </a:rPr>
              <a:t>, </a:t>
            </a:r>
            <a:r>
              <a:rPr lang="hu-HU" altLang="hu-HU" sz="1900" dirty="0" smtClean="0">
                <a:solidFill>
                  <a:srgbClr val="FF0000"/>
                </a:solidFill>
                <a:latin typeface="Century Gothic" panose="020B0502020202020204" pitchFamily="34" charset="0"/>
                <a:cs typeface="Times New Roman" panose="02020603050405020304" pitchFamily="18" charset="0"/>
              </a:rPr>
              <a:t>ponthatárok</a:t>
            </a:r>
            <a:r>
              <a:rPr lang="hu-HU" altLang="hu-HU" sz="1900" dirty="0" smtClean="0">
                <a:latin typeface="Century Gothic" panose="020B0502020202020204" pitchFamily="34" charset="0"/>
                <a:cs typeface="Times New Roman" panose="02020603050405020304" pitchFamily="18" charset="0"/>
              </a:rPr>
              <a:t> </a:t>
            </a:r>
            <a:r>
              <a:rPr lang="hu-HU" altLang="hu-HU" sz="1900" dirty="0" smtClean="0">
                <a:solidFill>
                  <a:schemeClr val="tx1">
                    <a:lumMod val="75000"/>
                    <a:lumOff val="25000"/>
                  </a:schemeClr>
                </a:solidFill>
                <a:latin typeface="Century Gothic" panose="020B0502020202020204" pitchFamily="34" charset="0"/>
                <a:cs typeface="Times New Roman" panose="02020603050405020304" pitchFamily="18" charset="0"/>
              </a:rPr>
              <a:t>alapján történik a döntés</a:t>
            </a:r>
            <a:r>
              <a:rPr lang="hu-HU" altLang="hu-HU" sz="2000" dirty="0" smtClean="0">
                <a:solidFill>
                  <a:schemeClr val="tx1">
                    <a:lumMod val="75000"/>
                    <a:lumOff val="25000"/>
                  </a:schemeClr>
                </a:solidFill>
                <a:latin typeface="Century Gothic" panose="020B0502020202020204" pitchFamily="34" charset="0"/>
                <a:cs typeface="Times New Roman" panose="02020603050405020304" pitchFamily="18" charset="0"/>
              </a:rPr>
              <a:t>:</a:t>
            </a:r>
            <a:r>
              <a:rPr lang="hu-HU" altLang="hu-HU" sz="2000" dirty="0" smtClean="0">
                <a:latin typeface="Century Gothic" panose="020B0502020202020204" pitchFamily="34" charset="0"/>
                <a:cs typeface="Times New Roman" panose="02020603050405020304" pitchFamily="18" charset="0"/>
              </a:rPr>
              <a:t> </a:t>
            </a:r>
          </a:p>
          <a:p>
            <a:pPr marL="0" indent="0" algn="ctr" eaLnBrk="1" hangingPunct="1">
              <a:lnSpc>
                <a:spcPct val="110000"/>
              </a:lnSpc>
              <a:spcBef>
                <a:spcPts val="0"/>
              </a:spcBef>
              <a:buNone/>
            </a:pPr>
            <a:r>
              <a:rPr lang="hu-HU" altLang="hu-HU" sz="2000" b="1" dirty="0" smtClean="0">
                <a:solidFill>
                  <a:srgbClr val="FF0000"/>
                </a:solidFill>
                <a:latin typeface="Century Gothic" panose="020B0502020202020204" pitchFamily="34" charset="0"/>
                <a:cs typeface="Times New Roman" panose="02020603050405020304" pitchFamily="18" charset="0"/>
              </a:rPr>
              <a:t>2020. </a:t>
            </a:r>
            <a:r>
              <a:rPr lang="hu-HU" altLang="hu-HU" sz="2000" b="1" dirty="0">
                <a:solidFill>
                  <a:srgbClr val="FF0000"/>
                </a:solidFill>
                <a:latin typeface="Century Gothic" panose="020B0502020202020204" pitchFamily="34" charset="0"/>
                <a:cs typeface="Times New Roman" panose="02020603050405020304" pitchFamily="18" charset="0"/>
              </a:rPr>
              <a:t>július </a:t>
            </a:r>
            <a:r>
              <a:rPr lang="hu-HU" altLang="hu-HU" sz="2000" b="1" dirty="0" smtClean="0">
                <a:solidFill>
                  <a:srgbClr val="FF0000"/>
                </a:solidFill>
                <a:latin typeface="Century Gothic" panose="020B0502020202020204" pitchFamily="34" charset="0"/>
                <a:cs typeface="Times New Roman" panose="02020603050405020304" pitchFamily="18" charset="0"/>
              </a:rPr>
              <a:t>23.</a:t>
            </a:r>
            <a:endParaRPr lang="hu-HU" altLang="hu-HU" sz="2000" b="1" dirty="0">
              <a:solidFill>
                <a:srgbClr val="FF0000"/>
              </a:solidFill>
              <a:latin typeface="Century Gothic" panose="020B0502020202020204" pitchFamily="34" charset="0"/>
              <a:cs typeface="Times New Roman" panose="02020603050405020304" pitchFamily="18" charset="0"/>
            </a:endParaRPr>
          </a:p>
        </p:txBody>
      </p:sp>
      <p:sp>
        <p:nvSpPr>
          <p:cNvPr id="5" name="Dia számának helye 3"/>
          <p:cNvSpPr>
            <a:spLocks noGrp="1"/>
          </p:cNvSpPr>
          <p:nvPr>
            <p:ph type="sldNum" sz="quarter" idx="12"/>
          </p:nvPr>
        </p:nvSpPr>
        <p:spPr>
          <a:xfrm>
            <a:off x="6553200" y="6356350"/>
            <a:ext cx="2133600" cy="365125"/>
          </a:xfrm>
        </p:spPr>
        <p:txBody>
          <a:bodyPr/>
          <a:lstStyle/>
          <a:p>
            <a:fld id="{A7E56EF6-3A89-418D-9A1F-1EFE544F5C7D}" type="slidenum">
              <a:rPr lang="hu-HU" smtClean="0"/>
              <a:pPr/>
              <a:t>4</a:t>
            </a:fld>
            <a:endParaRPr lang="hu-HU" dirty="0"/>
          </a:p>
        </p:txBody>
      </p:sp>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pic>
        <p:nvPicPr>
          <p:cNvPr id="2" name="Kép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5824750"/>
            <a:ext cx="3174492" cy="826008"/>
          </a:xfrm>
          <a:prstGeom prst="rect">
            <a:avLst/>
          </a:prstGeom>
        </p:spPr>
      </p:pic>
    </p:spTree>
    <p:extLst>
      <p:ext uri="{BB962C8B-B14F-4D97-AF65-F5344CB8AC3E}">
        <p14:creationId xmlns:p14="http://schemas.microsoft.com/office/powerpoint/2010/main" val="2544500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5" y="0"/>
            <a:ext cx="9144000" cy="904875"/>
          </a:xfrm>
          <a:prstGeom prst="rect">
            <a:avLst/>
          </a:prstGeom>
        </p:spPr>
      </p:pic>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986906"/>
            <a:ext cx="4146578" cy="27637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362" name="Cím 1"/>
          <p:cNvSpPr>
            <a:spLocks noGrp="1"/>
          </p:cNvSpPr>
          <p:nvPr>
            <p:ph type="title"/>
          </p:nvPr>
        </p:nvSpPr>
        <p:spPr>
          <a:xfrm>
            <a:off x="453075" y="745621"/>
            <a:ext cx="8229600" cy="706090"/>
          </a:xfrm>
        </p:spPr>
        <p:txBody>
          <a:bodyPr>
            <a:normAutofit/>
          </a:bodyPr>
          <a:lstStyle/>
          <a:p>
            <a:pPr eaLnBrk="1" hangingPunct="1"/>
            <a:r>
              <a:rPr lang="hu-HU" altLang="hu-HU" sz="3200" b="1" dirty="0" smtClean="0">
                <a:solidFill>
                  <a:schemeClr val="tx1">
                    <a:lumMod val="75000"/>
                    <a:lumOff val="25000"/>
                  </a:schemeClr>
                </a:solidFill>
                <a:latin typeface="Century Gothic" panose="020B0502020202020204" pitchFamily="34" charset="0"/>
              </a:rPr>
              <a:t>Ki nyerhet felvételt?</a:t>
            </a:r>
          </a:p>
        </p:txBody>
      </p:sp>
      <p:sp>
        <p:nvSpPr>
          <p:cNvPr id="15363" name="Tartalom helye 2"/>
          <p:cNvSpPr>
            <a:spLocks noGrp="1"/>
          </p:cNvSpPr>
          <p:nvPr>
            <p:ph idx="1"/>
          </p:nvPr>
        </p:nvSpPr>
        <p:spPr>
          <a:xfrm>
            <a:off x="107504" y="1340768"/>
            <a:ext cx="8136904" cy="4512807"/>
          </a:xfrm>
          <a:ln>
            <a:noFill/>
          </a:ln>
        </p:spPr>
        <p:txBody>
          <a:bodyPr>
            <a:noAutofit/>
          </a:bodyPr>
          <a:lstStyle/>
          <a:p>
            <a:pPr algn="just" eaLnBrk="1" hangingPunct="1">
              <a:lnSpc>
                <a:spcPct val="150000"/>
              </a:lnSpc>
              <a:spcBef>
                <a:spcPts val="0"/>
              </a:spcBef>
              <a:buFont typeface="Wingdings" panose="05000000000000000000" pitchFamily="2" charset="2"/>
              <a:buChar char="v"/>
              <a:defRPr/>
            </a:pPr>
            <a:r>
              <a:rPr lang="hu-HU" altLang="hu-HU" sz="1400" b="1" dirty="0" smtClean="0">
                <a:solidFill>
                  <a:schemeClr val="tx1">
                    <a:lumMod val="75000"/>
                    <a:lumOff val="25000"/>
                  </a:schemeClr>
                </a:solidFill>
                <a:latin typeface="Century Gothic" panose="020B0502020202020204" pitchFamily="34" charset="0"/>
              </a:rPr>
              <a:t>aki legalább egy jelentkezési helyre a jelentkezési határidőig (2020. február 15.) </a:t>
            </a:r>
            <a:r>
              <a:rPr lang="hu-HU" altLang="hu-HU" sz="1400" b="1" dirty="0" smtClean="0">
                <a:solidFill>
                  <a:srgbClr val="FF0000"/>
                </a:solidFill>
                <a:latin typeface="Century Gothic" panose="020B0502020202020204" pitchFamily="34" charset="0"/>
              </a:rPr>
              <a:t>érvényes jelentkezés</a:t>
            </a:r>
            <a:r>
              <a:rPr lang="hu-HU" altLang="hu-HU" sz="1400" b="1" dirty="0" smtClean="0">
                <a:solidFill>
                  <a:schemeClr val="tx1">
                    <a:lumMod val="75000"/>
                    <a:lumOff val="25000"/>
                  </a:schemeClr>
                </a:solidFill>
                <a:latin typeface="Century Gothic" panose="020B0502020202020204" pitchFamily="34" charset="0"/>
              </a:rPr>
              <a:t>t nyújtott be (max. </a:t>
            </a:r>
            <a:r>
              <a:rPr lang="hu-HU" altLang="hu-HU" sz="1400" b="1" dirty="0" smtClean="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rPr>
              <a:t>6</a:t>
            </a:r>
            <a:r>
              <a:rPr lang="hu-HU" altLang="hu-HU" sz="1400" b="1" dirty="0" smtClean="0">
                <a:solidFill>
                  <a:schemeClr val="tx1">
                    <a:lumMod val="75000"/>
                    <a:lumOff val="25000"/>
                  </a:schemeClr>
                </a:solidFill>
                <a:latin typeface="Century Gothic" panose="020B0502020202020204" pitchFamily="34" charset="0"/>
              </a:rPr>
              <a:t> képzésre lehet jelentkezni), </a:t>
            </a:r>
          </a:p>
          <a:p>
            <a:pPr marL="342900" lvl="1" indent="-342900" algn="just">
              <a:lnSpc>
                <a:spcPct val="150000"/>
              </a:lnSpc>
              <a:spcBef>
                <a:spcPts val="0"/>
              </a:spcBef>
              <a:buFont typeface="Wingdings" panose="05000000000000000000" pitchFamily="2" charset="2"/>
              <a:buChar char="v"/>
              <a:defRPr/>
            </a:pPr>
            <a:r>
              <a:rPr lang="hu-HU" altLang="hu-HU" sz="1400" b="1" dirty="0">
                <a:solidFill>
                  <a:schemeClr val="tx1">
                    <a:lumMod val="75000"/>
                    <a:lumOff val="25000"/>
                  </a:schemeClr>
                </a:solidFill>
                <a:latin typeface="Century Gothic" panose="020B0502020202020204" pitchFamily="34" charset="0"/>
              </a:rPr>
              <a:t>3 </a:t>
            </a:r>
            <a:r>
              <a:rPr lang="hu-HU" altLang="hu-HU" sz="1400" b="1" dirty="0" smtClean="0">
                <a:solidFill>
                  <a:schemeClr val="tx1">
                    <a:lumMod val="75000"/>
                    <a:lumOff val="25000"/>
                  </a:schemeClr>
                </a:solidFill>
                <a:latin typeface="Century Gothic" panose="020B0502020202020204" pitchFamily="34" charset="0"/>
              </a:rPr>
              <a:t>jelentkezés ingyenes, 3-nál több helyre jelentkezés esetén eljárási díj 2.000,-</a:t>
            </a:r>
            <a:r>
              <a:rPr lang="hu-HU" altLang="hu-HU" sz="1400" b="1" dirty="0">
                <a:solidFill>
                  <a:schemeClr val="tx1">
                    <a:lumMod val="75000"/>
                    <a:lumOff val="25000"/>
                  </a:schemeClr>
                </a:solidFill>
                <a:latin typeface="Century Gothic" panose="020B0502020202020204" pitchFamily="34" charset="0"/>
              </a:rPr>
              <a:t>Ft </a:t>
            </a:r>
            <a:r>
              <a:rPr lang="hu-HU" altLang="hu-HU" sz="1400" b="1" dirty="0" smtClean="0">
                <a:solidFill>
                  <a:schemeClr val="tx1">
                    <a:lumMod val="75000"/>
                    <a:lumOff val="25000"/>
                  </a:schemeClr>
                </a:solidFill>
                <a:latin typeface="Century Gothic" panose="020B0502020202020204" pitchFamily="34" charset="0"/>
              </a:rPr>
              <a:t>/jelentkezés;</a:t>
            </a:r>
          </a:p>
          <a:p>
            <a:pPr algn="just" eaLnBrk="1" hangingPunct="1">
              <a:lnSpc>
                <a:spcPct val="150000"/>
              </a:lnSpc>
              <a:spcBef>
                <a:spcPts val="0"/>
              </a:spcBef>
              <a:buFont typeface="Wingdings" panose="05000000000000000000" pitchFamily="2" charset="2"/>
              <a:buChar char="v"/>
              <a:defRPr/>
            </a:pPr>
            <a:r>
              <a:rPr lang="hu-HU" altLang="hu-HU" sz="1400" b="1" dirty="0" smtClean="0">
                <a:solidFill>
                  <a:schemeClr val="tx1">
                    <a:lumMod val="75000"/>
                    <a:lumOff val="25000"/>
                  </a:schemeClr>
                </a:solidFill>
                <a:latin typeface="Century Gothic" panose="020B0502020202020204" pitchFamily="34" charset="0"/>
              </a:rPr>
              <a:t>továbbtanuláshoz megfelelő végzettséggel rendelkezik (alapképzés, osztatlan képzés, felsőoktatási szakképzés =&gt; </a:t>
            </a:r>
            <a:r>
              <a:rPr lang="hu-HU" altLang="hu-HU" sz="1400" b="1" dirty="0" smtClean="0">
                <a:solidFill>
                  <a:srgbClr val="FF0000"/>
                </a:solidFill>
                <a:latin typeface="Century Gothic" panose="020B0502020202020204" pitchFamily="34" charset="0"/>
              </a:rPr>
              <a:t>előírt érettségi vizsgatárgyak</a:t>
            </a:r>
            <a:r>
              <a:rPr lang="hu-HU" altLang="hu-HU" sz="1400" b="1" dirty="0" smtClean="0">
                <a:solidFill>
                  <a:schemeClr val="tx1">
                    <a:lumMod val="75000"/>
                    <a:lumOff val="25000"/>
                  </a:schemeClr>
                </a:solidFill>
                <a:latin typeface="Century Gothic" panose="020B0502020202020204" pitchFamily="34" charset="0"/>
              </a:rPr>
              <a:t>);</a:t>
            </a:r>
          </a:p>
          <a:p>
            <a:pPr algn="just">
              <a:lnSpc>
                <a:spcPct val="150000"/>
              </a:lnSpc>
              <a:spcBef>
                <a:spcPts val="0"/>
              </a:spcBef>
              <a:buFont typeface="Wingdings" panose="05000000000000000000" pitchFamily="2" charset="2"/>
              <a:buChar char="v"/>
              <a:defRPr/>
            </a:pPr>
            <a:r>
              <a:rPr lang="hu-HU" altLang="hu-HU" sz="1400" b="1" dirty="0" smtClean="0">
                <a:solidFill>
                  <a:schemeClr val="tx1">
                    <a:lumMod val="75000"/>
                    <a:lumOff val="25000"/>
                  </a:schemeClr>
                </a:solidFill>
                <a:latin typeface="Century Gothic" panose="020B0502020202020204" pitchFamily="34" charset="0"/>
              </a:rPr>
              <a:t>pontszáma eléri a jogszabályban meghatározott minimum pontszámot, azaz </a:t>
            </a:r>
            <a:r>
              <a:rPr lang="hu-HU" altLang="hu-HU" sz="1400" b="1" dirty="0">
                <a:solidFill>
                  <a:schemeClr val="tx1">
                    <a:lumMod val="75000"/>
                    <a:lumOff val="25000"/>
                  </a:schemeClr>
                </a:solidFill>
                <a:latin typeface="Century Gothic" panose="020B0502020202020204" pitchFamily="34" charset="0"/>
              </a:rPr>
              <a:t>alapképzésen, osztatlan képzésen </a:t>
            </a:r>
            <a:r>
              <a:rPr lang="hu-HU" altLang="hu-HU" sz="1400" b="1" dirty="0" smtClean="0">
                <a:solidFill>
                  <a:schemeClr val="tx1">
                    <a:lumMod val="75000"/>
                    <a:lumOff val="25000"/>
                  </a:schemeClr>
                </a:solidFill>
                <a:latin typeface="Century Gothic" panose="020B0502020202020204" pitchFamily="34" charset="0"/>
              </a:rPr>
              <a:t>a </a:t>
            </a:r>
            <a:r>
              <a:rPr lang="hu-HU" altLang="hu-HU" sz="1600" b="1" dirty="0" smtClean="0">
                <a:solidFill>
                  <a:srgbClr val="FF0000"/>
                </a:solidFill>
                <a:latin typeface="Century Gothic" panose="020B0502020202020204" pitchFamily="34" charset="0"/>
              </a:rPr>
              <a:t>280</a:t>
            </a:r>
            <a:r>
              <a:rPr lang="hu-HU" altLang="hu-HU" sz="1400" b="1" dirty="0" smtClean="0">
                <a:solidFill>
                  <a:schemeClr val="tx1">
                    <a:lumMod val="75000"/>
                    <a:lumOff val="25000"/>
                  </a:schemeClr>
                </a:solidFill>
                <a:latin typeface="Century Gothic" panose="020B0502020202020204" pitchFamily="34" charset="0"/>
              </a:rPr>
              <a:t> pontot, felsőoktatási szakképzésben a </a:t>
            </a:r>
            <a:r>
              <a:rPr lang="hu-HU" altLang="hu-HU" sz="1600" b="1" dirty="0" smtClean="0">
                <a:solidFill>
                  <a:srgbClr val="FF0000"/>
                </a:solidFill>
                <a:latin typeface="Century Gothic" panose="020B0502020202020204" pitchFamily="34" charset="0"/>
              </a:rPr>
              <a:t>240</a:t>
            </a:r>
            <a:r>
              <a:rPr lang="hu-HU" altLang="hu-HU" sz="1400" b="1" dirty="0" smtClean="0">
                <a:solidFill>
                  <a:schemeClr val="tx1">
                    <a:lumMod val="75000"/>
                    <a:lumOff val="25000"/>
                  </a:schemeClr>
                </a:solidFill>
                <a:latin typeface="Century Gothic" panose="020B0502020202020204" pitchFamily="34" charset="0"/>
              </a:rPr>
              <a:t> pontot, mesterképzésben az 50 pontot;</a:t>
            </a:r>
          </a:p>
          <a:p>
            <a:pPr algn="just">
              <a:lnSpc>
                <a:spcPct val="150000"/>
              </a:lnSpc>
              <a:spcBef>
                <a:spcPts val="0"/>
              </a:spcBef>
              <a:buFont typeface="Wingdings" panose="05000000000000000000" pitchFamily="2" charset="2"/>
              <a:buChar char="v"/>
              <a:defRPr/>
            </a:pPr>
            <a:r>
              <a:rPr lang="hu-HU" altLang="hu-HU" sz="1400" b="1" dirty="0" smtClean="0">
                <a:solidFill>
                  <a:schemeClr val="tx1">
                    <a:lumMod val="75000"/>
                    <a:lumOff val="25000"/>
                  </a:schemeClr>
                </a:solidFill>
                <a:latin typeface="Century Gothic" panose="020B0502020202020204" pitchFamily="34" charset="0"/>
              </a:rPr>
              <a:t>DE nem minden esetben elegendő, hogy a felvételi összpontszáma eléri a jogszabályi minimum pontszámot, el kell érni a minimálisnál magasabban kialakuló pontszámot (ponthatárt);</a:t>
            </a:r>
          </a:p>
          <a:p>
            <a:pPr algn="just" eaLnBrk="1" hangingPunct="1">
              <a:lnSpc>
                <a:spcPct val="150000"/>
              </a:lnSpc>
              <a:spcBef>
                <a:spcPts val="0"/>
              </a:spcBef>
              <a:buFont typeface="Wingdings" panose="05000000000000000000" pitchFamily="2" charset="2"/>
              <a:buChar char="v"/>
              <a:defRPr/>
            </a:pPr>
            <a:r>
              <a:rPr lang="hu-HU" altLang="hu-HU" sz="1400" b="1" dirty="0" smtClean="0">
                <a:solidFill>
                  <a:schemeClr val="tx1">
                    <a:lumMod val="75000"/>
                    <a:lumOff val="25000"/>
                  </a:schemeClr>
                </a:solidFill>
                <a:latin typeface="Century Gothic" panose="020B0502020202020204" pitchFamily="34" charset="0"/>
              </a:rPr>
              <a:t>megfelel az adott szakon meghatározott egyéb feltételeknek</a:t>
            </a:r>
          </a:p>
        </p:txBody>
      </p:sp>
      <p:sp>
        <p:nvSpPr>
          <p:cNvPr id="5" name="Dia számának helye 5"/>
          <p:cNvSpPr>
            <a:spLocks noGrp="1"/>
          </p:cNvSpPr>
          <p:nvPr>
            <p:ph type="sldNum" sz="quarter" idx="12"/>
          </p:nvPr>
        </p:nvSpPr>
        <p:spPr>
          <a:xfrm>
            <a:off x="6553200" y="6356350"/>
            <a:ext cx="2133600" cy="365125"/>
          </a:xfrm>
        </p:spPr>
        <p:txBody>
          <a:bodyPr/>
          <a:lstStyle/>
          <a:p>
            <a:fld id="{A7E56EF6-3A89-418D-9A1F-1EFE544F5C7D}" type="slidenum">
              <a:rPr lang="hu-HU" smtClean="0"/>
              <a:pPr/>
              <a:t>5</a:t>
            </a:fld>
            <a:endParaRPr lang="hu-HU" dirty="0"/>
          </a:p>
        </p:txBody>
      </p:sp>
    </p:spTree>
    <p:extLst>
      <p:ext uri="{BB962C8B-B14F-4D97-AF65-F5344CB8AC3E}">
        <p14:creationId xmlns:p14="http://schemas.microsoft.com/office/powerpoint/2010/main" val="1742870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59632" y="1198084"/>
            <a:ext cx="3816424" cy="724942"/>
          </a:xfrm>
        </p:spPr>
        <p:txBody>
          <a:bodyPr>
            <a:normAutofit fontScale="90000"/>
          </a:bodyPr>
          <a:lstStyle/>
          <a:p>
            <a:pPr eaLnBrk="1" hangingPunct="1"/>
            <a:r>
              <a:rPr lang="hu-HU" altLang="hu-HU" sz="3200" b="1" dirty="0" smtClean="0">
                <a:solidFill>
                  <a:schemeClr val="tx1">
                    <a:lumMod val="75000"/>
                    <a:lumOff val="25000"/>
                  </a:schemeClr>
                </a:solidFill>
                <a:latin typeface="Century Gothic" panose="020B0502020202020204" pitchFamily="34" charset="0"/>
              </a:rPr>
              <a:t>Benyújtandó </a:t>
            </a:r>
            <a:br>
              <a:rPr lang="hu-HU" altLang="hu-HU" sz="3200" b="1" dirty="0" smtClean="0">
                <a:solidFill>
                  <a:schemeClr val="tx1">
                    <a:lumMod val="75000"/>
                    <a:lumOff val="25000"/>
                  </a:schemeClr>
                </a:solidFill>
                <a:latin typeface="Century Gothic" panose="020B0502020202020204" pitchFamily="34" charset="0"/>
              </a:rPr>
            </a:br>
            <a:r>
              <a:rPr lang="hu-HU" altLang="hu-HU" sz="3200" b="1" dirty="0" smtClean="0">
                <a:solidFill>
                  <a:schemeClr val="tx1">
                    <a:lumMod val="75000"/>
                    <a:lumOff val="25000"/>
                  </a:schemeClr>
                </a:solidFill>
                <a:latin typeface="Century Gothic" panose="020B0502020202020204" pitchFamily="34" charset="0"/>
              </a:rPr>
              <a:t>dokumentumok</a:t>
            </a:r>
          </a:p>
        </p:txBody>
      </p:sp>
      <p:sp>
        <p:nvSpPr>
          <p:cNvPr id="6" name="Dia számának helye 5"/>
          <p:cNvSpPr>
            <a:spLocks noGrp="1"/>
          </p:cNvSpPr>
          <p:nvPr>
            <p:ph type="sldNum" sz="quarter" idx="12"/>
          </p:nvPr>
        </p:nvSpPr>
        <p:spPr>
          <a:xfrm>
            <a:off x="6553200" y="6356350"/>
            <a:ext cx="2133600" cy="365125"/>
          </a:xfrm>
        </p:spPr>
        <p:txBody>
          <a:bodyPr/>
          <a:lstStyle/>
          <a:p>
            <a:fld id="{A7E56EF6-3A89-418D-9A1F-1EFE544F5C7D}" type="slidenum">
              <a:rPr lang="hu-HU" smtClean="0"/>
              <a:pPr/>
              <a:t>6</a:t>
            </a:fld>
            <a:endParaRPr lang="hu-HU" dirty="0"/>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6028221"/>
            <a:ext cx="2664296" cy="693254"/>
          </a:xfrm>
          <a:prstGeom prst="rect">
            <a:avLst/>
          </a:prstGeom>
        </p:spPr>
      </p:pic>
      <p:sp>
        <p:nvSpPr>
          <p:cNvPr id="18435" name="Rectangle 3"/>
          <p:cNvSpPr>
            <a:spLocks noGrp="1" noChangeArrowheads="1"/>
          </p:cNvSpPr>
          <p:nvPr>
            <p:ph type="body" idx="1"/>
          </p:nvPr>
        </p:nvSpPr>
        <p:spPr>
          <a:xfrm>
            <a:off x="251520" y="2132856"/>
            <a:ext cx="4033143" cy="4016318"/>
          </a:xfrm>
          <a:solidFill>
            <a:schemeClr val="bg1"/>
          </a:solidFill>
          <a:ln>
            <a:solidFill>
              <a:schemeClr val="bg1"/>
            </a:solidFill>
            <a:miter lim="800000"/>
            <a:headEnd/>
            <a:tailEnd/>
          </a:ln>
        </p:spPr>
        <p:txBody>
          <a:bodyPr>
            <a:normAutofit fontScale="92500" lnSpcReduction="10000"/>
          </a:bodyPr>
          <a:lstStyle/>
          <a:p>
            <a:pPr marL="0" indent="0" eaLnBrk="1" hangingPunct="1">
              <a:buNone/>
            </a:pPr>
            <a:r>
              <a:rPr lang="hu-HU" altLang="hu-HU" sz="1800" b="1" dirty="0" smtClean="0">
                <a:solidFill>
                  <a:schemeClr val="tx1">
                    <a:lumMod val="75000"/>
                    <a:lumOff val="25000"/>
                  </a:schemeClr>
                </a:solidFill>
                <a:latin typeface="Century Gothic" panose="020B0502020202020204" pitchFamily="34" charset="0"/>
              </a:rPr>
              <a:t>Az érvényes jelentkezéshez szükséges dokumentumok</a:t>
            </a:r>
            <a:r>
              <a:rPr lang="hu-HU" altLang="hu-HU" sz="1800" dirty="0" smtClean="0">
                <a:solidFill>
                  <a:schemeClr val="tx1">
                    <a:lumMod val="75000"/>
                    <a:lumOff val="25000"/>
                  </a:schemeClr>
                </a:solidFill>
                <a:latin typeface="Century Gothic" panose="020B0502020202020204" pitchFamily="34" charset="0"/>
              </a:rPr>
              <a:t> </a:t>
            </a:r>
          </a:p>
          <a:p>
            <a:pPr eaLnBrk="1" hangingPunct="1">
              <a:buFont typeface="Wingdings" pitchFamily="2" charset="2"/>
              <a:buChar char="ü"/>
            </a:pPr>
            <a:r>
              <a:rPr lang="hu-HU" altLang="hu-HU" sz="1800" dirty="0" smtClean="0">
                <a:solidFill>
                  <a:schemeClr val="tx1">
                    <a:lumMod val="75000"/>
                    <a:lumOff val="25000"/>
                  </a:schemeClr>
                </a:solidFill>
                <a:latin typeface="Century Gothic" panose="020B0502020202020204" pitchFamily="34" charset="0"/>
              </a:rPr>
              <a:t>érettségi bizonyítvány (2006.01.01. utánit nem), </a:t>
            </a:r>
          </a:p>
          <a:p>
            <a:pPr>
              <a:buFont typeface="Wingdings" pitchFamily="2" charset="2"/>
              <a:buChar char="ü"/>
            </a:pPr>
            <a:r>
              <a:rPr lang="hu-HU" altLang="hu-HU" sz="1800" dirty="0" smtClean="0">
                <a:solidFill>
                  <a:schemeClr val="tx1">
                    <a:lumMod val="75000"/>
                    <a:lumOff val="25000"/>
                  </a:schemeClr>
                </a:solidFill>
                <a:latin typeface="Century Gothic" panose="020B0502020202020204" pitchFamily="34" charset="0"/>
              </a:rPr>
              <a:t>érettségi </a:t>
            </a:r>
            <a:r>
              <a:rPr lang="hu-HU" altLang="hu-HU" sz="1800" dirty="0">
                <a:solidFill>
                  <a:schemeClr val="tx1">
                    <a:lumMod val="75000"/>
                    <a:lumOff val="25000"/>
                  </a:schemeClr>
                </a:solidFill>
                <a:latin typeface="Century Gothic" panose="020B0502020202020204" pitchFamily="34" charset="0"/>
              </a:rPr>
              <a:t>tanúsítvány (2006.01.01. utánit nem</a:t>
            </a:r>
            <a:r>
              <a:rPr lang="hu-HU" altLang="hu-HU" sz="1800" dirty="0" smtClean="0">
                <a:solidFill>
                  <a:schemeClr val="tx1">
                    <a:lumMod val="75000"/>
                    <a:lumOff val="25000"/>
                  </a:schemeClr>
                </a:solidFill>
                <a:latin typeface="Century Gothic" panose="020B0502020202020204" pitchFamily="34" charset="0"/>
              </a:rPr>
              <a:t>), </a:t>
            </a:r>
          </a:p>
          <a:p>
            <a:pPr eaLnBrk="1" hangingPunct="1">
              <a:buFont typeface="Wingdings" pitchFamily="2" charset="2"/>
              <a:buChar char="ü"/>
            </a:pPr>
            <a:r>
              <a:rPr lang="hu-HU" altLang="hu-HU" sz="1800" dirty="0" smtClean="0">
                <a:solidFill>
                  <a:schemeClr val="tx1">
                    <a:lumMod val="75000"/>
                    <a:lumOff val="25000"/>
                  </a:schemeClr>
                </a:solidFill>
                <a:latin typeface="Century Gothic" panose="020B0502020202020204" pitchFamily="34" charset="0"/>
              </a:rPr>
              <a:t>felsőfokú oklevél, </a:t>
            </a:r>
          </a:p>
          <a:p>
            <a:pPr eaLnBrk="1" hangingPunct="1">
              <a:buFont typeface="Wingdings" pitchFamily="2" charset="2"/>
              <a:buChar char="ü"/>
            </a:pPr>
            <a:r>
              <a:rPr lang="hu-HU" altLang="hu-HU" sz="1800" dirty="0" smtClean="0">
                <a:solidFill>
                  <a:schemeClr val="tx1">
                    <a:lumMod val="75000"/>
                    <a:lumOff val="25000"/>
                  </a:schemeClr>
                </a:solidFill>
                <a:latin typeface="Century Gothic" panose="020B0502020202020204" pitchFamily="34" charset="0"/>
              </a:rPr>
              <a:t>felsőoktatási felvételi eljárás díj befizetésének igazolása, </a:t>
            </a:r>
          </a:p>
          <a:p>
            <a:pPr eaLnBrk="1" hangingPunct="1">
              <a:buFont typeface="Wingdings" pitchFamily="2" charset="2"/>
              <a:buChar char="ü"/>
            </a:pPr>
            <a:r>
              <a:rPr lang="hu-HU" altLang="hu-HU" sz="1800" dirty="0" smtClean="0">
                <a:solidFill>
                  <a:schemeClr val="tx1">
                    <a:lumMod val="75000"/>
                    <a:lumOff val="25000"/>
                  </a:schemeClr>
                </a:solidFill>
                <a:latin typeface="Century Gothic" panose="020B0502020202020204" pitchFamily="34" charset="0"/>
              </a:rPr>
              <a:t>középiskolai bizonyítvány, </a:t>
            </a:r>
          </a:p>
          <a:p>
            <a:pPr eaLnBrk="1" hangingPunct="1">
              <a:buFont typeface="Wingdings" pitchFamily="2" charset="2"/>
              <a:buChar char="ü"/>
            </a:pPr>
            <a:r>
              <a:rPr lang="hu-HU" altLang="hu-HU" sz="1800" dirty="0" smtClean="0">
                <a:solidFill>
                  <a:schemeClr val="tx1">
                    <a:lumMod val="75000"/>
                    <a:lumOff val="25000"/>
                  </a:schemeClr>
                </a:solidFill>
                <a:latin typeface="Century Gothic" panose="020B0502020202020204" pitchFamily="34" charset="0"/>
              </a:rPr>
              <a:t>külföldi vagy Magyarországon működő külföldi rendszerű intézményben szerzett bizonyítványok, felsőfokú oklevelek </a:t>
            </a:r>
          </a:p>
          <a:p>
            <a:pPr eaLnBrk="1" hangingPunct="1">
              <a:buFontTx/>
              <a:buNone/>
            </a:pPr>
            <a:endParaRPr lang="hu-HU" altLang="hu-HU" sz="1800" dirty="0" smtClean="0">
              <a:solidFill>
                <a:schemeClr val="tx1">
                  <a:lumMod val="75000"/>
                  <a:lumOff val="25000"/>
                </a:schemeClr>
              </a:solidFill>
              <a:latin typeface="Century Gothic" panose="020B0502020202020204" pitchFamily="34" charset="0"/>
            </a:endParaRPr>
          </a:p>
        </p:txBody>
      </p:sp>
      <p:sp>
        <p:nvSpPr>
          <p:cNvPr id="4" name="Rectangle 3"/>
          <p:cNvSpPr txBox="1">
            <a:spLocks noChangeArrowheads="1"/>
          </p:cNvSpPr>
          <p:nvPr/>
        </p:nvSpPr>
        <p:spPr bwMode="auto">
          <a:xfrm>
            <a:off x="4572000" y="3079235"/>
            <a:ext cx="4177158" cy="3611273"/>
          </a:xfrm>
          <a:prstGeom prst="rect">
            <a:avLst/>
          </a:prstGeom>
          <a:noFill/>
          <a:ln w="9525">
            <a:noFill/>
            <a:miter lim="800000"/>
            <a:headEnd/>
            <a:tailEnd/>
          </a:ln>
        </p:spPr>
        <p:txBody>
          <a:bodyPr/>
          <a:lstStyle/>
          <a:p>
            <a:pPr eaLnBrk="0" hangingPunct="0">
              <a:spcBef>
                <a:spcPct val="20000"/>
              </a:spcBef>
              <a:defRPr/>
            </a:pPr>
            <a:r>
              <a:rPr lang="hu-HU" b="1" kern="0" dirty="0">
                <a:solidFill>
                  <a:schemeClr val="tx1">
                    <a:lumMod val="75000"/>
                    <a:lumOff val="25000"/>
                  </a:schemeClr>
                </a:solidFill>
                <a:latin typeface="Century Gothic" panose="020B0502020202020204" pitchFamily="34" charset="0"/>
              </a:rPr>
              <a:t>A többletpontokat igazoló dokumentumok</a:t>
            </a:r>
            <a:r>
              <a:rPr lang="hu-HU" kern="0" dirty="0">
                <a:solidFill>
                  <a:schemeClr val="tx1">
                    <a:lumMod val="75000"/>
                    <a:lumOff val="25000"/>
                  </a:schemeClr>
                </a:solidFill>
                <a:latin typeface="Century Gothic" panose="020B0502020202020204" pitchFamily="34" charset="0"/>
              </a:rPr>
              <a:t> </a:t>
            </a:r>
          </a:p>
          <a:p>
            <a:pPr marL="285750" indent="-285750" eaLnBrk="0" hangingPunct="0">
              <a:spcBef>
                <a:spcPct val="20000"/>
              </a:spcBef>
              <a:buFont typeface="Wingdings" pitchFamily="2" charset="2"/>
              <a:buChar char="ü"/>
              <a:defRPr/>
            </a:pPr>
            <a:r>
              <a:rPr lang="hu-HU" kern="0" dirty="0" smtClean="0">
                <a:solidFill>
                  <a:schemeClr val="tx1">
                    <a:lumMod val="75000"/>
                    <a:lumOff val="25000"/>
                  </a:schemeClr>
                </a:solidFill>
                <a:latin typeface="Century Gothic" panose="020B0502020202020204" pitchFamily="34" charset="0"/>
              </a:rPr>
              <a:t>nyelvtudást </a:t>
            </a:r>
            <a:r>
              <a:rPr lang="hu-HU" kern="0" dirty="0">
                <a:solidFill>
                  <a:schemeClr val="tx1">
                    <a:lumMod val="75000"/>
                    <a:lumOff val="25000"/>
                  </a:schemeClr>
                </a:solidFill>
                <a:latin typeface="Century Gothic" panose="020B0502020202020204" pitchFamily="34" charset="0"/>
              </a:rPr>
              <a:t>igazoló dokumentum </a:t>
            </a:r>
            <a:r>
              <a:rPr lang="hu-HU" kern="0" dirty="0" smtClean="0">
                <a:solidFill>
                  <a:schemeClr val="tx1">
                    <a:lumMod val="75000"/>
                    <a:lumOff val="25000"/>
                  </a:schemeClr>
                </a:solidFill>
                <a:latin typeface="Century Gothic" panose="020B0502020202020204" pitchFamily="34" charset="0"/>
              </a:rPr>
              <a:t>(2003.01.01. utánit nem, hazai)</a:t>
            </a:r>
            <a:endParaRPr lang="hu-HU" kern="0" dirty="0">
              <a:solidFill>
                <a:schemeClr val="tx1">
                  <a:lumMod val="75000"/>
                  <a:lumOff val="25000"/>
                </a:schemeClr>
              </a:solidFill>
              <a:latin typeface="Century Gothic" panose="020B0502020202020204" pitchFamily="34" charset="0"/>
            </a:endParaRPr>
          </a:p>
          <a:p>
            <a:pPr marL="285750" indent="-285750" eaLnBrk="0" hangingPunct="0">
              <a:spcBef>
                <a:spcPct val="20000"/>
              </a:spcBef>
              <a:buFont typeface="Wingdings" pitchFamily="2" charset="2"/>
              <a:buChar char="ü"/>
              <a:defRPr/>
            </a:pPr>
            <a:r>
              <a:rPr lang="hu-HU" kern="0" dirty="0" smtClean="0">
                <a:solidFill>
                  <a:schemeClr val="tx1">
                    <a:lumMod val="75000"/>
                    <a:lumOff val="25000"/>
                  </a:schemeClr>
                </a:solidFill>
                <a:latin typeface="Century Gothic" panose="020B0502020202020204" pitchFamily="34" charset="0"/>
              </a:rPr>
              <a:t>tanulmányi </a:t>
            </a:r>
            <a:r>
              <a:rPr lang="hu-HU" kern="0" dirty="0">
                <a:solidFill>
                  <a:schemeClr val="tx1">
                    <a:lumMod val="75000"/>
                    <a:lumOff val="25000"/>
                  </a:schemeClr>
                </a:solidFill>
                <a:latin typeface="Century Gothic" panose="020B0502020202020204" pitchFamily="34" charset="0"/>
              </a:rPr>
              <a:t>és művészeti versenyeredmény igazolása, </a:t>
            </a:r>
          </a:p>
          <a:p>
            <a:pPr marL="285750" indent="-285750" eaLnBrk="0" hangingPunct="0">
              <a:spcBef>
                <a:spcPct val="20000"/>
              </a:spcBef>
              <a:buFont typeface="Wingdings" pitchFamily="2" charset="2"/>
              <a:buChar char="ü"/>
              <a:defRPr/>
            </a:pPr>
            <a:r>
              <a:rPr lang="hu-HU" kern="0" dirty="0" smtClean="0">
                <a:solidFill>
                  <a:schemeClr val="tx1">
                    <a:lumMod val="75000"/>
                    <a:lumOff val="25000"/>
                  </a:schemeClr>
                </a:solidFill>
                <a:latin typeface="Century Gothic" panose="020B0502020202020204" pitchFamily="34" charset="0"/>
              </a:rPr>
              <a:t>szakképesítést </a:t>
            </a:r>
            <a:r>
              <a:rPr lang="hu-HU" kern="0" dirty="0">
                <a:solidFill>
                  <a:schemeClr val="tx1">
                    <a:lumMod val="75000"/>
                    <a:lumOff val="25000"/>
                  </a:schemeClr>
                </a:solidFill>
                <a:latin typeface="Century Gothic" panose="020B0502020202020204" pitchFamily="34" charset="0"/>
              </a:rPr>
              <a:t>igazoló dokumentum, </a:t>
            </a:r>
          </a:p>
          <a:p>
            <a:pPr marL="285750" indent="-285750" eaLnBrk="0" hangingPunct="0">
              <a:spcBef>
                <a:spcPct val="20000"/>
              </a:spcBef>
              <a:buFont typeface="Wingdings" pitchFamily="2" charset="2"/>
              <a:buChar char="ü"/>
              <a:defRPr/>
            </a:pPr>
            <a:r>
              <a:rPr lang="hu-HU" kern="0" dirty="0" smtClean="0">
                <a:solidFill>
                  <a:schemeClr val="tx1">
                    <a:lumMod val="75000"/>
                    <a:lumOff val="25000"/>
                  </a:schemeClr>
                </a:solidFill>
                <a:latin typeface="Century Gothic" panose="020B0502020202020204" pitchFamily="34" charset="0"/>
              </a:rPr>
              <a:t>sporteredmény </a:t>
            </a:r>
            <a:r>
              <a:rPr lang="hu-HU" kern="0" dirty="0">
                <a:solidFill>
                  <a:schemeClr val="tx1">
                    <a:lumMod val="75000"/>
                    <a:lumOff val="25000"/>
                  </a:schemeClr>
                </a:solidFill>
                <a:latin typeface="Century Gothic" panose="020B0502020202020204" pitchFamily="34" charset="0"/>
              </a:rPr>
              <a:t>igazolása, </a:t>
            </a:r>
          </a:p>
          <a:p>
            <a:pPr marL="285750" indent="-285750" eaLnBrk="0" hangingPunct="0">
              <a:spcBef>
                <a:spcPct val="20000"/>
              </a:spcBef>
              <a:buFont typeface="Wingdings" pitchFamily="2" charset="2"/>
              <a:buChar char="ü"/>
              <a:defRPr/>
            </a:pPr>
            <a:r>
              <a:rPr lang="hu-HU" kern="0" dirty="0" smtClean="0">
                <a:solidFill>
                  <a:schemeClr val="tx1">
                    <a:lumMod val="75000"/>
                    <a:lumOff val="25000"/>
                  </a:schemeClr>
                </a:solidFill>
                <a:latin typeface="Century Gothic" panose="020B0502020202020204" pitchFamily="34" charset="0"/>
              </a:rPr>
              <a:t>hátrányos </a:t>
            </a:r>
            <a:r>
              <a:rPr lang="hu-HU" kern="0" dirty="0">
                <a:solidFill>
                  <a:schemeClr val="tx1">
                    <a:lumMod val="75000"/>
                    <a:lumOff val="25000"/>
                  </a:schemeClr>
                </a:solidFill>
                <a:latin typeface="Century Gothic" panose="020B0502020202020204" pitchFamily="34" charset="0"/>
              </a:rPr>
              <a:t>helyzet igazolása, </a:t>
            </a:r>
          </a:p>
          <a:p>
            <a:pPr marL="285750" indent="-285750" eaLnBrk="0" hangingPunct="0">
              <a:spcBef>
                <a:spcPct val="20000"/>
              </a:spcBef>
              <a:buFont typeface="Wingdings" pitchFamily="2" charset="2"/>
              <a:buChar char="ü"/>
              <a:defRPr/>
            </a:pPr>
            <a:r>
              <a:rPr lang="hu-HU" kern="0" dirty="0" smtClean="0">
                <a:solidFill>
                  <a:schemeClr val="tx1">
                    <a:lumMod val="75000"/>
                    <a:lumOff val="25000"/>
                  </a:schemeClr>
                </a:solidFill>
                <a:latin typeface="Century Gothic" panose="020B0502020202020204" pitchFamily="34" charset="0"/>
              </a:rPr>
              <a:t>fogyatékosság </a:t>
            </a:r>
            <a:r>
              <a:rPr lang="hu-HU" kern="0" dirty="0">
                <a:solidFill>
                  <a:schemeClr val="tx1">
                    <a:lumMod val="75000"/>
                    <a:lumOff val="25000"/>
                  </a:schemeClr>
                </a:solidFill>
                <a:latin typeface="Century Gothic" panose="020B0502020202020204" pitchFamily="34" charset="0"/>
              </a:rPr>
              <a:t>igazolása, </a:t>
            </a:r>
          </a:p>
          <a:p>
            <a:pPr marL="285750" indent="-285750" eaLnBrk="0" hangingPunct="0">
              <a:spcBef>
                <a:spcPct val="20000"/>
              </a:spcBef>
              <a:buFont typeface="Wingdings" pitchFamily="2" charset="2"/>
              <a:buChar char="ü"/>
              <a:defRPr/>
            </a:pPr>
            <a:r>
              <a:rPr lang="hu-HU" kern="0" dirty="0" smtClean="0">
                <a:solidFill>
                  <a:schemeClr val="tx1">
                    <a:lumMod val="75000"/>
                    <a:lumOff val="25000"/>
                  </a:schemeClr>
                </a:solidFill>
                <a:latin typeface="Century Gothic" panose="020B0502020202020204" pitchFamily="34" charset="0"/>
              </a:rPr>
              <a:t>gyermekgondozás </a:t>
            </a:r>
            <a:r>
              <a:rPr lang="hu-HU" kern="0" dirty="0">
                <a:solidFill>
                  <a:schemeClr val="tx1">
                    <a:lumMod val="75000"/>
                    <a:lumOff val="25000"/>
                  </a:schemeClr>
                </a:solidFill>
                <a:latin typeface="Century Gothic" panose="020B0502020202020204" pitchFamily="34" charset="0"/>
              </a:rPr>
              <a:t>igazolása.  </a:t>
            </a:r>
          </a:p>
        </p:txBody>
      </p:sp>
      <p:pic>
        <p:nvPicPr>
          <p:cNvPr id="8" name="Kép 7"/>
          <p:cNvPicPr>
            <a:picLocks noChangeAspect="1"/>
          </p:cNvPicPr>
          <p:nvPr/>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5580112" y="980728"/>
            <a:ext cx="2565147" cy="19238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9071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07504" y="980728"/>
            <a:ext cx="8932507" cy="5256584"/>
          </a:xfrm>
        </p:spPr>
        <p:txBody>
          <a:bodyPr>
            <a:noAutofit/>
          </a:bodyPr>
          <a:lstStyle/>
          <a:p>
            <a:pPr marL="0" indent="0" algn="ctr" eaLnBrk="1" hangingPunct="1">
              <a:spcBef>
                <a:spcPts val="600"/>
              </a:spcBef>
              <a:buNone/>
            </a:pPr>
            <a:endParaRPr lang="hu-HU" altLang="hu-HU" sz="1800" b="1" dirty="0" smtClean="0">
              <a:solidFill>
                <a:schemeClr val="accent6">
                  <a:lumMod val="75000"/>
                </a:schemeClr>
              </a:solidFill>
              <a:latin typeface="Century Gothic" panose="020B0502020202020204" pitchFamily="34" charset="0"/>
            </a:endParaRPr>
          </a:p>
          <a:p>
            <a:pPr marL="0" indent="0" algn="ctr" eaLnBrk="1" hangingPunct="1">
              <a:spcBef>
                <a:spcPts val="600"/>
              </a:spcBef>
              <a:buNone/>
            </a:pPr>
            <a:r>
              <a:rPr lang="hu-HU" altLang="hu-HU" sz="1800" b="1" dirty="0" smtClean="0">
                <a:solidFill>
                  <a:schemeClr val="accent6">
                    <a:lumMod val="75000"/>
                  </a:schemeClr>
                </a:solidFill>
                <a:latin typeface="Century Gothic" panose="020B0502020202020204" pitchFamily="34" charset="0"/>
              </a:rPr>
              <a:t>Alapképzésen és osztatlan képzésen</a:t>
            </a:r>
          </a:p>
          <a:p>
            <a:pPr marL="285750" lvl="1">
              <a:spcBef>
                <a:spcPts val="600"/>
              </a:spcBef>
              <a:spcAft>
                <a:spcPts val="600"/>
              </a:spcAft>
              <a:buFont typeface="Arial" panose="020B0604020202020204" pitchFamily="34" charset="0"/>
              <a:buChar char="•"/>
            </a:pPr>
            <a:r>
              <a:rPr lang="hu-HU" altLang="hu-HU" sz="1500" dirty="0" smtClean="0">
                <a:solidFill>
                  <a:schemeClr val="tx1">
                    <a:lumMod val="75000"/>
                    <a:lumOff val="25000"/>
                  </a:schemeClr>
                </a:solidFill>
                <a:latin typeface="Century Gothic" panose="020B0502020202020204" pitchFamily="34" charset="0"/>
              </a:rPr>
              <a:t>a </a:t>
            </a:r>
            <a:r>
              <a:rPr lang="hu-HU" altLang="hu-HU" sz="1500" b="1" dirty="0" smtClean="0">
                <a:solidFill>
                  <a:schemeClr val="tx1">
                    <a:lumMod val="75000"/>
                    <a:lumOff val="25000"/>
                  </a:schemeClr>
                </a:solidFill>
                <a:latin typeface="Century Gothic" panose="020B0502020202020204" pitchFamily="34" charset="0"/>
              </a:rPr>
              <a:t>tanulmányi pontok </a:t>
            </a:r>
            <a:r>
              <a:rPr lang="hu-HU" altLang="hu-HU" sz="1500" dirty="0" smtClean="0">
                <a:solidFill>
                  <a:schemeClr val="tx1">
                    <a:lumMod val="75000"/>
                    <a:lumOff val="25000"/>
                  </a:schemeClr>
                </a:solidFill>
                <a:latin typeface="Century Gothic" panose="020B0502020202020204" pitchFamily="34" charset="0"/>
              </a:rPr>
              <a:t>és az </a:t>
            </a:r>
            <a:r>
              <a:rPr lang="hu-HU" altLang="hu-HU" sz="1500" b="1" dirty="0" smtClean="0">
                <a:solidFill>
                  <a:schemeClr val="tx1">
                    <a:lumMod val="75000"/>
                    <a:lumOff val="25000"/>
                  </a:schemeClr>
                </a:solidFill>
                <a:latin typeface="Century Gothic" panose="020B0502020202020204" pitchFamily="34" charset="0"/>
              </a:rPr>
              <a:t>érettségi pontok </a:t>
            </a:r>
            <a:r>
              <a:rPr lang="hu-HU" altLang="hu-HU" sz="1500" dirty="0" smtClean="0">
                <a:solidFill>
                  <a:schemeClr val="tx1">
                    <a:lumMod val="75000"/>
                    <a:lumOff val="25000"/>
                  </a:schemeClr>
                </a:solidFill>
                <a:latin typeface="Century Gothic" panose="020B0502020202020204" pitchFamily="34" charset="0"/>
              </a:rPr>
              <a:t>összege + a </a:t>
            </a:r>
            <a:r>
              <a:rPr lang="hu-HU" altLang="hu-HU" sz="1500" b="1" dirty="0">
                <a:solidFill>
                  <a:schemeClr val="tx1">
                    <a:lumMod val="75000"/>
                    <a:lumOff val="25000"/>
                  </a:schemeClr>
                </a:solidFill>
                <a:latin typeface="Century Gothic" panose="020B0502020202020204" pitchFamily="34" charset="0"/>
              </a:rPr>
              <a:t>többletpontok </a:t>
            </a:r>
            <a:r>
              <a:rPr lang="hu-HU" altLang="hu-HU" sz="1500" dirty="0" smtClean="0">
                <a:solidFill>
                  <a:schemeClr val="accent6">
                    <a:lumMod val="75000"/>
                  </a:schemeClr>
                </a:solidFill>
                <a:latin typeface="Century Gothic" panose="020B0502020202020204" pitchFamily="34" charset="0"/>
              </a:rPr>
              <a:t>vagy</a:t>
            </a:r>
          </a:p>
          <a:p>
            <a:pPr marL="285750" lvl="1">
              <a:spcBef>
                <a:spcPts val="600"/>
              </a:spcBef>
              <a:spcAft>
                <a:spcPts val="600"/>
              </a:spcAft>
              <a:buFont typeface="Arial" panose="020B0604020202020204" pitchFamily="34" charset="0"/>
              <a:buChar char="•"/>
            </a:pPr>
            <a:r>
              <a:rPr lang="hu-HU" altLang="hu-HU" sz="1500" dirty="0">
                <a:solidFill>
                  <a:schemeClr val="tx1">
                    <a:lumMod val="75000"/>
                    <a:lumOff val="25000"/>
                  </a:schemeClr>
                </a:solidFill>
                <a:latin typeface="Century Gothic" panose="020B0502020202020204" pitchFamily="34" charset="0"/>
              </a:rPr>
              <a:t>az </a:t>
            </a:r>
            <a:r>
              <a:rPr lang="hu-HU" altLang="hu-HU" sz="1500" b="1" dirty="0">
                <a:solidFill>
                  <a:schemeClr val="tx1">
                    <a:lumMod val="75000"/>
                    <a:lumOff val="25000"/>
                  </a:schemeClr>
                </a:solidFill>
                <a:latin typeface="Century Gothic" panose="020B0502020202020204" pitchFamily="34" charset="0"/>
              </a:rPr>
              <a:t>érettségi pontok </a:t>
            </a:r>
            <a:r>
              <a:rPr lang="hu-HU" altLang="hu-HU" sz="1500" dirty="0">
                <a:solidFill>
                  <a:schemeClr val="tx1">
                    <a:lumMod val="75000"/>
                    <a:lumOff val="25000"/>
                  </a:schemeClr>
                </a:solidFill>
                <a:latin typeface="Century Gothic" panose="020B0502020202020204" pitchFamily="34" charset="0"/>
              </a:rPr>
              <a:t>kétszerese + a </a:t>
            </a:r>
            <a:r>
              <a:rPr lang="hu-HU" altLang="hu-HU" sz="1500" b="1" dirty="0" smtClean="0">
                <a:solidFill>
                  <a:schemeClr val="tx1">
                    <a:lumMod val="75000"/>
                    <a:lumOff val="25000"/>
                  </a:schemeClr>
                </a:solidFill>
                <a:latin typeface="Century Gothic" panose="020B0502020202020204" pitchFamily="34" charset="0"/>
              </a:rPr>
              <a:t>többletpontok </a:t>
            </a:r>
            <a:r>
              <a:rPr lang="hu-HU" altLang="hu-HU" sz="1500" dirty="0" smtClean="0">
                <a:solidFill>
                  <a:schemeClr val="accent6">
                    <a:lumMod val="75000"/>
                  </a:schemeClr>
                </a:solidFill>
                <a:latin typeface="Century Gothic" panose="020B0502020202020204" pitchFamily="34" charset="0"/>
              </a:rPr>
              <a:t>vagy</a:t>
            </a:r>
            <a:endParaRPr lang="hu-HU" altLang="hu-HU" sz="1500" dirty="0">
              <a:solidFill>
                <a:schemeClr val="accent6">
                  <a:lumMod val="75000"/>
                </a:schemeClr>
              </a:solidFill>
              <a:latin typeface="Century Gothic" panose="020B0502020202020204" pitchFamily="34" charset="0"/>
            </a:endParaRPr>
          </a:p>
          <a:p>
            <a:pPr marL="285750" lvl="1">
              <a:spcBef>
                <a:spcPts val="600"/>
              </a:spcBef>
              <a:spcAft>
                <a:spcPts val="600"/>
              </a:spcAft>
              <a:buFont typeface="Arial" panose="020B0604020202020204" pitchFamily="34" charset="0"/>
              <a:buChar char="•"/>
            </a:pPr>
            <a:r>
              <a:rPr lang="hu-HU" altLang="hu-HU" sz="1500" dirty="0">
                <a:solidFill>
                  <a:schemeClr val="tx1">
                    <a:lumMod val="75000"/>
                    <a:lumOff val="25000"/>
                  </a:schemeClr>
                </a:solidFill>
                <a:latin typeface="Century Gothic" panose="020B0502020202020204" pitchFamily="34" charset="0"/>
              </a:rPr>
              <a:t>a</a:t>
            </a:r>
            <a:r>
              <a:rPr lang="hu-HU" altLang="hu-HU" sz="1500" dirty="0" smtClean="0">
                <a:solidFill>
                  <a:schemeClr val="tx1">
                    <a:lumMod val="75000"/>
                    <a:lumOff val="25000"/>
                  </a:schemeClr>
                </a:solidFill>
                <a:latin typeface="Century Gothic" panose="020B0502020202020204" pitchFamily="34" charset="0"/>
              </a:rPr>
              <a:t> KRE-n </a:t>
            </a:r>
            <a:r>
              <a:rPr lang="hu-HU" altLang="hu-HU" sz="1500" b="1" dirty="0" smtClean="0">
                <a:solidFill>
                  <a:schemeClr val="tx1">
                    <a:lumMod val="75000"/>
                    <a:lumOff val="25000"/>
                  </a:schemeClr>
                </a:solidFill>
                <a:latin typeface="Century Gothic" panose="020B0502020202020204" pitchFamily="34" charset="0"/>
              </a:rPr>
              <a:t>felsőfokú oklevél birtokában az oklevél minősítése </a:t>
            </a:r>
            <a:r>
              <a:rPr lang="hu-HU" altLang="hu-HU" sz="1500" dirty="0" smtClean="0">
                <a:solidFill>
                  <a:schemeClr val="tx1">
                    <a:lumMod val="75000"/>
                    <a:lumOff val="25000"/>
                  </a:schemeClr>
                </a:solidFill>
                <a:latin typeface="Century Gothic" panose="020B0502020202020204" pitchFamily="34" charset="0"/>
              </a:rPr>
              <a:t>alapján szerezhető  </a:t>
            </a:r>
            <a:r>
              <a:rPr lang="hu-HU" altLang="hu-HU" sz="1500" b="1" dirty="0" smtClean="0">
                <a:solidFill>
                  <a:schemeClr val="tx1">
                    <a:lumMod val="75000"/>
                    <a:lumOff val="25000"/>
                  </a:schemeClr>
                </a:solidFill>
                <a:latin typeface="Century Gothic" panose="020B0502020202020204" pitchFamily="34" charset="0"/>
              </a:rPr>
              <a:t>max. 400 pont </a:t>
            </a:r>
            <a:r>
              <a:rPr lang="hu-HU" altLang="hu-HU" sz="1500" dirty="0" smtClean="0">
                <a:solidFill>
                  <a:schemeClr val="tx1">
                    <a:lumMod val="75000"/>
                    <a:lumOff val="25000"/>
                  </a:schemeClr>
                </a:solidFill>
                <a:latin typeface="Century Gothic" panose="020B0502020202020204" pitchFamily="34" charset="0"/>
              </a:rPr>
              <a:t>+ a </a:t>
            </a:r>
            <a:r>
              <a:rPr lang="hu-HU" altLang="hu-HU" sz="1500" b="1" dirty="0" smtClean="0">
                <a:solidFill>
                  <a:schemeClr val="tx1">
                    <a:lumMod val="75000"/>
                    <a:lumOff val="25000"/>
                  </a:schemeClr>
                </a:solidFill>
                <a:latin typeface="Century Gothic" panose="020B0502020202020204" pitchFamily="34" charset="0"/>
              </a:rPr>
              <a:t>többletpontok</a:t>
            </a:r>
            <a:r>
              <a:rPr lang="hu-HU" altLang="hu-HU" sz="1500" dirty="0" smtClean="0">
                <a:solidFill>
                  <a:schemeClr val="tx1">
                    <a:lumMod val="75000"/>
                    <a:lumOff val="25000"/>
                  </a:schemeClr>
                </a:solidFill>
                <a:latin typeface="Century Gothic" panose="020B0502020202020204" pitchFamily="34" charset="0"/>
              </a:rPr>
              <a:t>.</a:t>
            </a:r>
          </a:p>
          <a:p>
            <a:pPr marL="0" lvl="1" indent="0">
              <a:spcBef>
                <a:spcPts val="0"/>
              </a:spcBef>
              <a:buNone/>
            </a:pPr>
            <a:endParaRPr lang="hu-HU" altLang="hu-HU" sz="1600" b="1" dirty="0" smtClean="0">
              <a:solidFill>
                <a:schemeClr val="accent6">
                  <a:lumMod val="75000"/>
                </a:schemeClr>
              </a:solidFill>
              <a:latin typeface="Century Gothic" panose="020B0502020202020204" pitchFamily="34" charset="0"/>
            </a:endParaRPr>
          </a:p>
          <a:p>
            <a:pPr marL="0" lvl="1" indent="0" algn="ctr">
              <a:spcBef>
                <a:spcPts val="0"/>
              </a:spcBef>
              <a:spcAft>
                <a:spcPts val="600"/>
              </a:spcAft>
              <a:buNone/>
            </a:pPr>
            <a:r>
              <a:rPr lang="hu-HU" altLang="hu-HU" sz="1800" b="1" dirty="0" smtClean="0">
                <a:solidFill>
                  <a:schemeClr val="accent6">
                    <a:lumMod val="75000"/>
                  </a:schemeClr>
                </a:solidFill>
                <a:latin typeface="Century Gothic" panose="020B0502020202020204" pitchFamily="34" charset="0"/>
              </a:rPr>
              <a:t>Felsőoktatási szakképzésen</a:t>
            </a:r>
          </a:p>
          <a:p>
            <a:pPr marL="285750" lvl="1">
              <a:spcBef>
                <a:spcPts val="600"/>
              </a:spcBef>
              <a:spcAft>
                <a:spcPts val="600"/>
              </a:spcAft>
              <a:buFont typeface="Arial" panose="020B0604020202020204" pitchFamily="34" charset="0"/>
              <a:buChar char="•"/>
            </a:pPr>
            <a:r>
              <a:rPr lang="hu-HU" altLang="hu-HU" sz="1500" dirty="0" smtClean="0">
                <a:solidFill>
                  <a:schemeClr val="tx1">
                    <a:lumMod val="75000"/>
                    <a:lumOff val="25000"/>
                  </a:schemeClr>
                </a:solidFill>
                <a:latin typeface="Century Gothic" panose="020B0502020202020204" pitchFamily="34" charset="0"/>
              </a:rPr>
              <a:t>a </a:t>
            </a:r>
            <a:r>
              <a:rPr lang="hu-HU" altLang="hu-HU" sz="1500" b="1" dirty="0" smtClean="0">
                <a:solidFill>
                  <a:schemeClr val="tx1">
                    <a:lumMod val="75000"/>
                    <a:lumOff val="25000"/>
                  </a:schemeClr>
                </a:solidFill>
                <a:latin typeface="Century Gothic" panose="020B0502020202020204" pitchFamily="34" charset="0"/>
              </a:rPr>
              <a:t>tanumányi </a:t>
            </a:r>
            <a:r>
              <a:rPr lang="hu-HU" altLang="hu-HU" sz="1500" b="1" dirty="0">
                <a:solidFill>
                  <a:schemeClr val="tx1">
                    <a:lumMod val="75000"/>
                    <a:lumOff val="25000"/>
                  </a:schemeClr>
                </a:solidFill>
                <a:latin typeface="Century Gothic" panose="020B0502020202020204" pitchFamily="34" charset="0"/>
              </a:rPr>
              <a:t>pontok </a:t>
            </a:r>
            <a:r>
              <a:rPr lang="hu-HU" altLang="hu-HU" sz="1500" dirty="0">
                <a:solidFill>
                  <a:schemeClr val="tx1">
                    <a:lumMod val="75000"/>
                    <a:lumOff val="25000"/>
                  </a:schemeClr>
                </a:solidFill>
                <a:latin typeface="Century Gothic" panose="020B0502020202020204" pitchFamily="34" charset="0"/>
              </a:rPr>
              <a:t>kétszerese + </a:t>
            </a:r>
            <a:r>
              <a:rPr lang="hu-HU" altLang="hu-HU" sz="1500" dirty="0" smtClean="0">
                <a:solidFill>
                  <a:schemeClr val="tx1">
                    <a:lumMod val="75000"/>
                    <a:lumOff val="25000"/>
                  </a:schemeClr>
                </a:solidFill>
                <a:latin typeface="Century Gothic" panose="020B0502020202020204" pitchFamily="34" charset="0"/>
              </a:rPr>
              <a:t>a </a:t>
            </a:r>
            <a:r>
              <a:rPr lang="hu-HU" altLang="hu-HU" sz="1500" b="1" dirty="0" smtClean="0">
                <a:solidFill>
                  <a:schemeClr val="tx1">
                    <a:lumMod val="75000"/>
                    <a:lumOff val="25000"/>
                  </a:schemeClr>
                </a:solidFill>
                <a:latin typeface="Century Gothic" panose="020B0502020202020204" pitchFamily="34" charset="0"/>
              </a:rPr>
              <a:t>többletpontok</a:t>
            </a:r>
            <a:r>
              <a:rPr lang="hu-HU" altLang="hu-HU" sz="1500" dirty="0" smtClean="0">
                <a:solidFill>
                  <a:schemeClr val="tx1">
                    <a:lumMod val="75000"/>
                    <a:lumOff val="25000"/>
                  </a:schemeClr>
                </a:solidFill>
                <a:latin typeface="Century Gothic" panose="020B0502020202020204" pitchFamily="34" charset="0"/>
              </a:rPr>
              <a:t>, </a:t>
            </a:r>
            <a:r>
              <a:rPr lang="hu-HU" altLang="hu-HU" sz="1500" dirty="0" smtClean="0">
                <a:solidFill>
                  <a:schemeClr val="accent6">
                    <a:lumMod val="75000"/>
                  </a:schemeClr>
                </a:solidFill>
                <a:latin typeface="Century Gothic" panose="020B0502020202020204" pitchFamily="34" charset="0"/>
              </a:rPr>
              <a:t>vagy</a:t>
            </a:r>
            <a:endParaRPr lang="hu-HU" altLang="hu-HU" sz="1500" dirty="0">
              <a:solidFill>
                <a:schemeClr val="accent6">
                  <a:lumMod val="75000"/>
                </a:schemeClr>
              </a:solidFill>
              <a:latin typeface="Century Gothic" panose="020B0502020202020204" pitchFamily="34" charset="0"/>
            </a:endParaRPr>
          </a:p>
          <a:p>
            <a:pPr marL="285750" lvl="1">
              <a:spcBef>
                <a:spcPts val="600"/>
              </a:spcBef>
              <a:spcAft>
                <a:spcPts val="600"/>
              </a:spcAft>
              <a:buFont typeface="Arial" panose="020B0604020202020204" pitchFamily="34" charset="0"/>
              <a:buChar char="•"/>
            </a:pPr>
            <a:r>
              <a:rPr lang="hu-HU" altLang="hu-HU" sz="1500" dirty="0">
                <a:solidFill>
                  <a:schemeClr val="tx1">
                    <a:lumMod val="75000"/>
                    <a:lumOff val="25000"/>
                  </a:schemeClr>
                </a:solidFill>
                <a:latin typeface="Century Gothic" panose="020B0502020202020204" pitchFamily="34" charset="0"/>
              </a:rPr>
              <a:t>a </a:t>
            </a:r>
            <a:r>
              <a:rPr lang="hu-HU" altLang="hu-HU" sz="1500" b="1" dirty="0">
                <a:solidFill>
                  <a:schemeClr val="tx1">
                    <a:lumMod val="75000"/>
                    <a:lumOff val="25000"/>
                  </a:schemeClr>
                </a:solidFill>
                <a:latin typeface="Century Gothic" panose="020B0502020202020204" pitchFamily="34" charset="0"/>
              </a:rPr>
              <a:t>tanulmányi pontok </a:t>
            </a:r>
            <a:r>
              <a:rPr lang="hu-HU" altLang="hu-HU" sz="1500" dirty="0">
                <a:solidFill>
                  <a:schemeClr val="tx1">
                    <a:lumMod val="75000"/>
                    <a:lumOff val="25000"/>
                  </a:schemeClr>
                </a:solidFill>
                <a:latin typeface="Century Gothic" panose="020B0502020202020204" pitchFamily="34" charset="0"/>
              </a:rPr>
              <a:t>és az </a:t>
            </a:r>
            <a:r>
              <a:rPr lang="hu-HU" altLang="hu-HU" sz="1500" b="1" dirty="0">
                <a:solidFill>
                  <a:schemeClr val="tx1">
                    <a:lumMod val="75000"/>
                    <a:lumOff val="25000"/>
                  </a:schemeClr>
                </a:solidFill>
                <a:latin typeface="Century Gothic" panose="020B0502020202020204" pitchFamily="34" charset="0"/>
              </a:rPr>
              <a:t>érettségi pontok </a:t>
            </a:r>
            <a:r>
              <a:rPr lang="hu-HU" altLang="hu-HU" sz="1500" dirty="0">
                <a:solidFill>
                  <a:schemeClr val="tx1">
                    <a:lumMod val="75000"/>
                    <a:lumOff val="25000"/>
                  </a:schemeClr>
                </a:solidFill>
                <a:latin typeface="Century Gothic" panose="020B0502020202020204" pitchFamily="34" charset="0"/>
              </a:rPr>
              <a:t>összege + a </a:t>
            </a:r>
            <a:r>
              <a:rPr lang="hu-HU" altLang="hu-HU" sz="1500" b="1" dirty="0">
                <a:solidFill>
                  <a:schemeClr val="tx1">
                    <a:lumMod val="75000"/>
                    <a:lumOff val="25000"/>
                  </a:schemeClr>
                </a:solidFill>
                <a:latin typeface="Century Gothic" panose="020B0502020202020204" pitchFamily="34" charset="0"/>
              </a:rPr>
              <a:t>többletpontok</a:t>
            </a:r>
            <a:r>
              <a:rPr lang="hu-HU" altLang="hu-HU" sz="1500" dirty="0">
                <a:solidFill>
                  <a:schemeClr val="tx1">
                    <a:lumMod val="75000"/>
                    <a:lumOff val="25000"/>
                  </a:schemeClr>
                </a:solidFill>
                <a:latin typeface="Century Gothic" panose="020B0502020202020204" pitchFamily="34" charset="0"/>
              </a:rPr>
              <a:t> </a:t>
            </a:r>
            <a:r>
              <a:rPr lang="hu-HU" altLang="hu-HU" sz="1500" dirty="0" smtClean="0">
                <a:solidFill>
                  <a:schemeClr val="accent6">
                    <a:lumMod val="75000"/>
                  </a:schemeClr>
                </a:solidFill>
                <a:latin typeface="Century Gothic" panose="020B0502020202020204" pitchFamily="34" charset="0"/>
              </a:rPr>
              <a:t>vagy</a:t>
            </a:r>
            <a:endParaRPr lang="hu-HU" altLang="hu-HU" sz="1500" dirty="0">
              <a:solidFill>
                <a:schemeClr val="accent6">
                  <a:lumMod val="75000"/>
                </a:schemeClr>
              </a:solidFill>
              <a:latin typeface="Century Gothic" panose="020B0502020202020204" pitchFamily="34" charset="0"/>
            </a:endParaRPr>
          </a:p>
          <a:p>
            <a:pPr marL="285750" lvl="1">
              <a:spcBef>
                <a:spcPts val="600"/>
              </a:spcBef>
              <a:spcAft>
                <a:spcPts val="600"/>
              </a:spcAft>
              <a:buFont typeface="Arial" panose="020B0604020202020204" pitchFamily="34" charset="0"/>
              <a:buChar char="•"/>
            </a:pPr>
            <a:r>
              <a:rPr lang="hu-HU" altLang="hu-HU" sz="1500" dirty="0">
                <a:solidFill>
                  <a:schemeClr val="tx1">
                    <a:lumMod val="75000"/>
                    <a:lumOff val="25000"/>
                  </a:schemeClr>
                </a:solidFill>
                <a:latin typeface="Century Gothic" panose="020B0502020202020204" pitchFamily="34" charset="0"/>
              </a:rPr>
              <a:t>az </a:t>
            </a:r>
            <a:r>
              <a:rPr lang="hu-HU" altLang="hu-HU" sz="1500" b="1" dirty="0">
                <a:solidFill>
                  <a:schemeClr val="tx1">
                    <a:lumMod val="75000"/>
                    <a:lumOff val="25000"/>
                  </a:schemeClr>
                </a:solidFill>
                <a:latin typeface="Century Gothic" panose="020B0502020202020204" pitchFamily="34" charset="0"/>
              </a:rPr>
              <a:t>érettségi pontok </a:t>
            </a:r>
            <a:r>
              <a:rPr lang="hu-HU" altLang="hu-HU" sz="1500" dirty="0">
                <a:solidFill>
                  <a:schemeClr val="tx1">
                    <a:lumMod val="75000"/>
                    <a:lumOff val="25000"/>
                  </a:schemeClr>
                </a:solidFill>
                <a:latin typeface="Century Gothic" panose="020B0502020202020204" pitchFamily="34" charset="0"/>
              </a:rPr>
              <a:t>kétszerese + a </a:t>
            </a:r>
            <a:r>
              <a:rPr lang="hu-HU" altLang="hu-HU" sz="1500" b="1" dirty="0" smtClean="0">
                <a:solidFill>
                  <a:schemeClr val="tx1">
                    <a:lumMod val="75000"/>
                    <a:lumOff val="25000"/>
                  </a:schemeClr>
                </a:solidFill>
                <a:latin typeface="Century Gothic" panose="020B0502020202020204" pitchFamily="34" charset="0"/>
              </a:rPr>
              <a:t>többletpontok </a:t>
            </a:r>
            <a:r>
              <a:rPr lang="hu-HU" altLang="hu-HU" sz="1500" dirty="0" smtClean="0">
                <a:solidFill>
                  <a:schemeClr val="accent6">
                    <a:lumMod val="75000"/>
                  </a:schemeClr>
                </a:solidFill>
                <a:latin typeface="Century Gothic" panose="020B0502020202020204" pitchFamily="34" charset="0"/>
              </a:rPr>
              <a:t>vagy</a:t>
            </a:r>
            <a:endParaRPr lang="hu-HU" altLang="hu-HU" sz="1500" dirty="0">
              <a:solidFill>
                <a:schemeClr val="accent6">
                  <a:lumMod val="75000"/>
                </a:schemeClr>
              </a:solidFill>
              <a:latin typeface="Century Gothic" panose="020B0502020202020204" pitchFamily="34" charset="0"/>
            </a:endParaRPr>
          </a:p>
          <a:p>
            <a:pPr marL="285750" lvl="1">
              <a:spcBef>
                <a:spcPts val="600"/>
              </a:spcBef>
              <a:spcAft>
                <a:spcPts val="600"/>
              </a:spcAft>
              <a:buFont typeface="Arial" panose="020B0604020202020204" pitchFamily="34" charset="0"/>
              <a:buChar char="•"/>
            </a:pPr>
            <a:r>
              <a:rPr lang="hu-HU" altLang="hu-HU" sz="1500" dirty="0">
                <a:solidFill>
                  <a:schemeClr val="tx1">
                    <a:lumMod val="75000"/>
                    <a:lumOff val="25000"/>
                  </a:schemeClr>
                </a:solidFill>
                <a:latin typeface="Century Gothic" panose="020B0502020202020204" pitchFamily="34" charset="0"/>
              </a:rPr>
              <a:t>a KRE-n </a:t>
            </a:r>
            <a:r>
              <a:rPr lang="hu-HU" altLang="hu-HU" sz="1500" b="1" dirty="0">
                <a:solidFill>
                  <a:schemeClr val="tx1">
                    <a:lumMod val="75000"/>
                    <a:lumOff val="25000"/>
                  </a:schemeClr>
                </a:solidFill>
                <a:latin typeface="Century Gothic" panose="020B0502020202020204" pitchFamily="34" charset="0"/>
              </a:rPr>
              <a:t>felsőfokú oklevél birtokában az oklevél minősítése </a:t>
            </a:r>
            <a:r>
              <a:rPr lang="hu-HU" altLang="hu-HU" sz="1500" dirty="0">
                <a:solidFill>
                  <a:schemeClr val="tx1">
                    <a:lumMod val="75000"/>
                    <a:lumOff val="25000"/>
                  </a:schemeClr>
                </a:solidFill>
                <a:latin typeface="Century Gothic" panose="020B0502020202020204" pitchFamily="34" charset="0"/>
              </a:rPr>
              <a:t>alapján szerezhető  </a:t>
            </a:r>
            <a:r>
              <a:rPr lang="hu-HU" altLang="hu-HU" sz="1500" b="1" dirty="0">
                <a:solidFill>
                  <a:schemeClr val="tx1">
                    <a:lumMod val="75000"/>
                    <a:lumOff val="25000"/>
                  </a:schemeClr>
                </a:solidFill>
                <a:latin typeface="Century Gothic" panose="020B0502020202020204" pitchFamily="34" charset="0"/>
              </a:rPr>
              <a:t>max. </a:t>
            </a:r>
            <a:r>
              <a:rPr lang="hu-HU" altLang="hu-HU" sz="1500" b="1" dirty="0" smtClean="0">
                <a:solidFill>
                  <a:schemeClr val="tx1">
                    <a:lumMod val="75000"/>
                    <a:lumOff val="25000"/>
                  </a:schemeClr>
                </a:solidFill>
                <a:latin typeface="Century Gothic" panose="020B0502020202020204" pitchFamily="34" charset="0"/>
              </a:rPr>
              <a:t>400 </a:t>
            </a:r>
            <a:r>
              <a:rPr lang="hu-HU" altLang="hu-HU" sz="1500" b="1" dirty="0">
                <a:solidFill>
                  <a:schemeClr val="tx1">
                    <a:lumMod val="75000"/>
                    <a:lumOff val="25000"/>
                  </a:schemeClr>
                </a:solidFill>
                <a:latin typeface="Century Gothic" panose="020B0502020202020204" pitchFamily="34" charset="0"/>
              </a:rPr>
              <a:t>pont </a:t>
            </a:r>
            <a:r>
              <a:rPr lang="hu-HU" altLang="hu-HU" sz="1500" dirty="0" smtClean="0">
                <a:solidFill>
                  <a:schemeClr val="tx1">
                    <a:lumMod val="75000"/>
                    <a:lumOff val="25000"/>
                  </a:schemeClr>
                </a:solidFill>
                <a:latin typeface="Century Gothic" panose="020B0502020202020204" pitchFamily="34" charset="0"/>
              </a:rPr>
              <a:t>+ </a:t>
            </a:r>
            <a:r>
              <a:rPr lang="hu-HU" altLang="hu-HU" sz="1500" dirty="0">
                <a:solidFill>
                  <a:schemeClr val="tx1">
                    <a:lumMod val="75000"/>
                    <a:lumOff val="25000"/>
                  </a:schemeClr>
                </a:solidFill>
                <a:latin typeface="Century Gothic" panose="020B0502020202020204" pitchFamily="34" charset="0"/>
              </a:rPr>
              <a:t>a </a:t>
            </a:r>
            <a:r>
              <a:rPr lang="hu-HU" altLang="hu-HU" sz="1500" b="1" dirty="0">
                <a:solidFill>
                  <a:schemeClr val="tx1">
                    <a:lumMod val="75000"/>
                    <a:lumOff val="25000"/>
                  </a:schemeClr>
                </a:solidFill>
                <a:latin typeface="Century Gothic" panose="020B0502020202020204" pitchFamily="34" charset="0"/>
              </a:rPr>
              <a:t>többletpontok</a:t>
            </a:r>
            <a:r>
              <a:rPr lang="hu-HU" altLang="hu-HU" sz="1500" dirty="0">
                <a:solidFill>
                  <a:schemeClr val="tx1">
                    <a:lumMod val="75000"/>
                    <a:lumOff val="25000"/>
                  </a:schemeClr>
                </a:solidFill>
                <a:latin typeface="Century Gothic" panose="020B0502020202020204" pitchFamily="34" charset="0"/>
              </a:rPr>
              <a:t>.</a:t>
            </a:r>
          </a:p>
          <a:p>
            <a:pPr marL="0" lvl="1" indent="0">
              <a:spcBef>
                <a:spcPts val="0"/>
              </a:spcBef>
              <a:buNone/>
            </a:pPr>
            <a:endParaRPr lang="hu-HU" altLang="hu-HU" sz="500" b="1" dirty="0" smtClean="0">
              <a:solidFill>
                <a:schemeClr val="tx1">
                  <a:lumMod val="75000"/>
                  <a:lumOff val="25000"/>
                </a:schemeClr>
              </a:solidFill>
              <a:latin typeface="Century Gothic" panose="020B0502020202020204" pitchFamily="34" charset="0"/>
            </a:endParaRPr>
          </a:p>
          <a:p>
            <a:pPr marL="0" lvl="1" indent="0" algn="ctr">
              <a:spcBef>
                <a:spcPts val="0"/>
              </a:spcBef>
              <a:buNone/>
            </a:pPr>
            <a:r>
              <a:rPr lang="hu-HU" altLang="hu-HU" sz="1500" b="1" dirty="0" smtClean="0">
                <a:solidFill>
                  <a:schemeClr val="accent6">
                    <a:lumMod val="75000"/>
                  </a:schemeClr>
                </a:solidFill>
                <a:latin typeface="Century Gothic" panose="020B0502020202020204" pitchFamily="34" charset="0"/>
              </a:rPr>
              <a:t>Minden </a:t>
            </a:r>
            <a:r>
              <a:rPr lang="hu-HU" altLang="hu-HU" sz="1500" b="1" dirty="0">
                <a:solidFill>
                  <a:schemeClr val="accent6">
                    <a:lumMod val="75000"/>
                  </a:schemeClr>
                </a:solidFill>
                <a:latin typeface="Century Gothic" panose="020B0502020202020204" pitchFamily="34" charset="0"/>
              </a:rPr>
              <a:t>esetben a jelentkező számára kedvezőbb módon kell számolni!</a:t>
            </a:r>
            <a:endParaRPr lang="hu-HU" altLang="hu-HU" sz="1500" dirty="0">
              <a:solidFill>
                <a:schemeClr val="accent6">
                  <a:lumMod val="75000"/>
                </a:schemeClr>
              </a:solidFill>
              <a:latin typeface="Century Gothic" panose="020B0502020202020204" pitchFamily="34" charset="0"/>
            </a:endParaRPr>
          </a:p>
          <a:p>
            <a:pPr marL="0" lvl="1" indent="0">
              <a:spcBef>
                <a:spcPts val="0"/>
              </a:spcBef>
              <a:buNone/>
            </a:pPr>
            <a:endParaRPr lang="hu-HU" altLang="hu-HU" sz="1200" b="1" dirty="0" smtClean="0">
              <a:solidFill>
                <a:schemeClr val="accent6">
                  <a:lumMod val="75000"/>
                </a:schemeClr>
              </a:solidFill>
              <a:latin typeface="Century Gothic" panose="020B0502020202020204" pitchFamily="34" charset="0"/>
            </a:endParaRPr>
          </a:p>
        </p:txBody>
      </p:sp>
      <p:sp>
        <p:nvSpPr>
          <p:cNvPr id="5" name="Dia számának helye 5"/>
          <p:cNvSpPr>
            <a:spLocks noGrp="1"/>
          </p:cNvSpPr>
          <p:nvPr>
            <p:ph type="sldNum" sz="quarter" idx="12"/>
          </p:nvPr>
        </p:nvSpPr>
        <p:spPr>
          <a:xfrm>
            <a:off x="6553200" y="6356350"/>
            <a:ext cx="2133600" cy="365125"/>
          </a:xfrm>
        </p:spPr>
        <p:txBody>
          <a:bodyPr/>
          <a:lstStyle/>
          <a:p>
            <a:fld id="{A7E56EF6-3A89-418D-9A1F-1EFE544F5C7D}" type="slidenum">
              <a:rPr lang="hu-HU" smtClean="0"/>
              <a:pPr/>
              <a:t>7</a:t>
            </a:fld>
            <a:endParaRPr lang="hu-HU" dirty="0"/>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27" y="6059732"/>
            <a:ext cx="2525149" cy="657048"/>
          </a:xfrm>
          <a:prstGeom prst="rect">
            <a:avLst/>
          </a:prstGeom>
        </p:spPr>
      </p:pic>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sp>
        <p:nvSpPr>
          <p:cNvPr id="24578" name="Rectangle 2"/>
          <p:cNvSpPr>
            <a:spLocks noGrp="1" noChangeArrowheads="1"/>
          </p:cNvSpPr>
          <p:nvPr>
            <p:ph type="title"/>
          </p:nvPr>
        </p:nvSpPr>
        <p:spPr>
          <a:xfrm>
            <a:off x="782757" y="415891"/>
            <a:ext cx="8229600" cy="504056"/>
          </a:xfrm>
        </p:spPr>
        <p:txBody>
          <a:bodyPr>
            <a:noAutofit/>
          </a:bodyPr>
          <a:lstStyle/>
          <a:p>
            <a:pPr eaLnBrk="1" hangingPunct="1"/>
            <a:r>
              <a:rPr lang="hu-HU" altLang="hu-HU" sz="2800" b="1" dirty="0" smtClean="0">
                <a:solidFill>
                  <a:schemeClr val="tx1">
                    <a:lumMod val="75000"/>
                    <a:lumOff val="25000"/>
                  </a:schemeClr>
                </a:solidFill>
                <a:latin typeface="Century Gothic" panose="020B0502020202020204" pitchFamily="34" charset="0"/>
              </a:rPr>
              <a:t>Összpontszám</a:t>
            </a:r>
          </a:p>
        </p:txBody>
      </p:sp>
    </p:spTree>
    <p:extLst>
      <p:ext uri="{BB962C8B-B14F-4D97-AF65-F5344CB8AC3E}">
        <p14:creationId xmlns:p14="http://schemas.microsoft.com/office/powerpoint/2010/main" val="2272025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5651" y="853270"/>
            <a:ext cx="8229600" cy="547911"/>
          </a:xfrm>
        </p:spPr>
        <p:txBody>
          <a:bodyPr>
            <a:normAutofit/>
          </a:bodyPr>
          <a:lstStyle/>
          <a:p>
            <a:pPr eaLnBrk="1" hangingPunct="1"/>
            <a:r>
              <a:rPr lang="hu-HU" altLang="hu-HU" sz="2800" b="1" dirty="0" smtClean="0">
                <a:solidFill>
                  <a:schemeClr val="tx1">
                    <a:lumMod val="75000"/>
                    <a:lumOff val="25000"/>
                  </a:schemeClr>
                </a:solidFill>
                <a:latin typeface="Century Gothic" panose="020B0502020202020204" pitchFamily="34" charset="0"/>
              </a:rPr>
              <a:t>Tanulmányi pontok és érettségi pontok</a:t>
            </a:r>
          </a:p>
        </p:txBody>
      </p:sp>
      <p:sp>
        <p:nvSpPr>
          <p:cNvPr id="4099" name="Rectangle 3"/>
          <p:cNvSpPr>
            <a:spLocks noGrp="1" noChangeArrowheads="1"/>
          </p:cNvSpPr>
          <p:nvPr>
            <p:ph type="body" idx="1"/>
          </p:nvPr>
        </p:nvSpPr>
        <p:spPr>
          <a:xfrm>
            <a:off x="187963" y="1718526"/>
            <a:ext cx="8784976" cy="4320479"/>
          </a:xfrm>
        </p:spPr>
        <p:txBody>
          <a:bodyPr>
            <a:normAutofit fontScale="70000" lnSpcReduction="20000"/>
          </a:bodyPr>
          <a:lstStyle/>
          <a:p>
            <a:pPr marL="0" indent="0" algn="just">
              <a:lnSpc>
                <a:spcPct val="120000"/>
              </a:lnSpc>
              <a:spcBef>
                <a:spcPts val="0"/>
              </a:spcBef>
              <a:buNone/>
            </a:pPr>
            <a:r>
              <a:rPr lang="hu-HU" altLang="hu-HU" sz="2400" b="1" dirty="0" smtClean="0">
                <a:latin typeface="Century Gothic" panose="020B0502020202020204" pitchFamily="34" charset="0"/>
              </a:rPr>
              <a:t>Tanulmányi </a:t>
            </a:r>
            <a:r>
              <a:rPr lang="hu-HU" altLang="hu-HU" sz="2400" b="1" dirty="0">
                <a:latin typeface="Century Gothic" panose="020B0502020202020204" pitchFamily="34" charset="0"/>
              </a:rPr>
              <a:t>pontok</a:t>
            </a:r>
          </a:p>
          <a:p>
            <a:pPr algn="just">
              <a:lnSpc>
                <a:spcPct val="120000"/>
              </a:lnSpc>
              <a:spcBef>
                <a:spcPts val="0"/>
              </a:spcBef>
            </a:pPr>
            <a:r>
              <a:rPr lang="hu-HU" altLang="hu-HU" sz="2200" dirty="0">
                <a:solidFill>
                  <a:srgbClr val="FF0000"/>
                </a:solidFill>
                <a:latin typeface="Century Gothic" panose="020B0502020202020204" pitchFamily="34" charset="0"/>
              </a:rPr>
              <a:t>Maximum 200 </a:t>
            </a:r>
            <a:r>
              <a:rPr lang="hu-HU" altLang="hu-HU" sz="2200" dirty="0" smtClean="0">
                <a:solidFill>
                  <a:srgbClr val="FF0000"/>
                </a:solidFill>
                <a:latin typeface="Century Gothic" panose="020B0502020202020204" pitchFamily="34" charset="0"/>
              </a:rPr>
              <a:t>pont </a:t>
            </a:r>
            <a:r>
              <a:rPr lang="hu-HU" altLang="hu-HU" sz="2200" dirty="0">
                <a:solidFill>
                  <a:srgbClr val="FF0000"/>
                </a:solidFill>
                <a:latin typeface="Century Gothic" panose="020B0502020202020204" pitchFamily="34" charset="0"/>
              </a:rPr>
              <a:t>szerezhető</a:t>
            </a:r>
            <a:r>
              <a:rPr lang="hu-HU" altLang="hu-HU" sz="2200" dirty="0" smtClean="0">
                <a:solidFill>
                  <a:srgbClr val="FF0000"/>
                </a:solidFill>
                <a:latin typeface="Century Gothic" panose="020B0502020202020204" pitchFamily="34" charset="0"/>
              </a:rPr>
              <a:t>.</a:t>
            </a:r>
            <a:endParaRPr lang="hu-HU" altLang="hu-HU" sz="2200" dirty="0">
              <a:solidFill>
                <a:srgbClr val="FF0000"/>
              </a:solidFill>
              <a:latin typeface="Century Gothic" panose="020B0502020202020204" pitchFamily="34" charset="0"/>
            </a:endParaRPr>
          </a:p>
          <a:p>
            <a:pPr algn="just" eaLnBrk="1" hangingPunct="1">
              <a:lnSpc>
                <a:spcPct val="120000"/>
              </a:lnSpc>
              <a:spcBef>
                <a:spcPts val="0"/>
              </a:spcBef>
            </a:pPr>
            <a:r>
              <a:rPr lang="hu-HU" altLang="hu-HU" sz="2200" dirty="0" smtClean="0">
                <a:solidFill>
                  <a:srgbClr val="FF0000"/>
                </a:solidFill>
                <a:latin typeface="Century Gothic" panose="020B0502020202020204" pitchFamily="34" charset="0"/>
              </a:rPr>
              <a:t>5 tantárgy</a:t>
            </a:r>
            <a:r>
              <a:rPr lang="hu-HU" altLang="hu-HU" sz="2200" dirty="0" smtClean="0">
                <a:latin typeface="Century Gothic" panose="020B0502020202020204" pitchFamily="34" charset="0"/>
              </a:rPr>
              <a:t> osztályzatából kell kiszámolni (magyar nyelv és irodalom, történelem, matematika, </a:t>
            </a:r>
            <a:r>
              <a:rPr lang="hu-HU" altLang="hu-HU" sz="2200" dirty="0" smtClean="0">
                <a:solidFill>
                  <a:srgbClr val="FF0000"/>
                </a:solidFill>
                <a:latin typeface="Century Gothic" panose="020B0502020202020204" pitchFamily="34" charset="0"/>
              </a:rPr>
              <a:t>természettudományos tantárgy, </a:t>
            </a:r>
            <a:r>
              <a:rPr lang="hu-HU" altLang="hu-HU" sz="2200" dirty="0" smtClean="0">
                <a:latin typeface="Century Gothic" panose="020B0502020202020204" pitchFamily="34" charset="0"/>
              </a:rPr>
              <a:t>idegen nyelv /nemzetiségi nyelv és irodalom/), az utolsó két tanult év végi jegyeinek összegét kettővel kell szorozni – maximum </a:t>
            </a:r>
            <a:r>
              <a:rPr lang="hu-HU" altLang="hu-HU" sz="2200" dirty="0" smtClean="0">
                <a:solidFill>
                  <a:srgbClr val="FF0000"/>
                </a:solidFill>
                <a:latin typeface="Century Gothic" panose="020B0502020202020204" pitchFamily="34" charset="0"/>
              </a:rPr>
              <a:t>100 pont</a:t>
            </a:r>
            <a:r>
              <a:rPr lang="hu-HU" altLang="hu-HU" sz="2200" dirty="0" smtClean="0">
                <a:latin typeface="Century Gothic" panose="020B0502020202020204" pitchFamily="34" charset="0"/>
              </a:rPr>
              <a:t> szerezhető. </a:t>
            </a:r>
          </a:p>
          <a:p>
            <a:pPr algn="just" eaLnBrk="1" hangingPunct="1">
              <a:lnSpc>
                <a:spcPct val="120000"/>
              </a:lnSpc>
              <a:spcBef>
                <a:spcPts val="0"/>
              </a:spcBef>
            </a:pPr>
            <a:r>
              <a:rPr lang="hu-HU" altLang="hu-HU" sz="2200" dirty="0" smtClean="0">
                <a:latin typeface="Century Gothic" panose="020B0502020202020204" pitchFamily="34" charset="0"/>
              </a:rPr>
              <a:t>Ehhez kell hozzáadni az </a:t>
            </a:r>
            <a:r>
              <a:rPr lang="hu-HU" altLang="hu-HU" sz="2200" u="sng" dirty="0" smtClean="0">
                <a:latin typeface="Century Gothic" panose="020B0502020202020204" pitchFamily="34" charset="0"/>
              </a:rPr>
              <a:t>érettségi bizonyítványban szereplő</a:t>
            </a:r>
            <a:r>
              <a:rPr lang="hu-HU" altLang="hu-HU" sz="2200" dirty="0" smtClean="0">
                <a:latin typeface="Century Gothic" panose="020B0502020202020204" pitchFamily="34" charset="0"/>
              </a:rPr>
              <a:t> </a:t>
            </a:r>
            <a:r>
              <a:rPr lang="hu-HU" altLang="hu-HU" sz="2200" dirty="0" smtClean="0">
                <a:solidFill>
                  <a:srgbClr val="FF0000"/>
                </a:solidFill>
                <a:latin typeface="Century Gothic" panose="020B0502020202020204" pitchFamily="34" charset="0"/>
              </a:rPr>
              <a:t>négy kötelező és egy szabadon választott</a:t>
            </a:r>
            <a:r>
              <a:rPr lang="hu-HU" altLang="hu-HU" sz="2200" dirty="0" smtClean="0">
                <a:latin typeface="Century Gothic" panose="020B0502020202020204" pitchFamily="34" charset="0"/>
              </a:rPr>
              <a:t> érettségi vizsgatárgy százalékos eredményének átlagát kerekítve, ami maximum </a:t>
            </a:r>
            <a:r>
              <a:rPr lang="hu-HU" altLang="hu-HU" sz="2200" dirty="0" smtClean="0">
                <a:solidFill>
                  <a:srgbClr val="FF0000"/>
                </a:solidFill>
                <a:latin typeface="Century Gothic" panose="020B0502020202020204" pitchFamily="34" charset="0"/>
              </a:rPr>
              <a:t>100 </a:t>
            </a:r>
            <a:r>
              <a:rPr lang="hu-HU" altLang="hu-HU" sz="2200" dirty="0" smtClean="0">
                <a:latin typeface="Century Gothic" panose="020B0502020202020204" pitchFamily="34" charset="0"/>
              </a:rPr>
              <a:t>pont lehet.</a:t>
            </a:r>
          </a:p>
          <a:p>
            <a:pPr algn="just" eaLnBrk="1" hangingPunct="1">
              <a:lnSpc>
                <a:spcPct val="120000"/>
              </a:lnSpc>
              <a:spcBef>
                <a:spcPts val="0"/>
              </a:spcBef>
            </a:pPr>
            <a:r>
              <a:rPr lang="hu-HU" altLang="hu-HU" sz="2200" dirty="0" smtClean="0">
                <a:latin typeface="Century Gothic" panose="020B0502020202020204" pitchFamily="34" charset="0"/>
              </a:rPr>
              <a:t>A tanulmányi pontok számításának nincs időkorlátja. </a:t>
            </a:r>
          </a:p>
          <a:p>
            <a:pPr algn="just">
              <a:lnSpc>
                <a:spcPct val="120000"/>
              </a:lnSpc>
              <a:spcBef>
                <a:spcPts val="0"/>
              </a:spcBef>
            </a:pPr>
            <a:r>
              <a:rPr lang="hu-HU" altLang="hu-HU" sz="2200" dirty="0" smtClean="0">
                <a:solidFill>
                  <a:srgbClr val="FF0000"/>
                </a:solidFill>
                <a:latin typeface="Century Gothic" panose="020B0502020202020204" pitchFamily="34" charset="0"/>
              </a:rPr>
              <a:t>Természettudományos tantárgyak</a:t>
            </a:r>
            <a:r>
              <a:rPr lang="hu-HU" altLang="hu-HU" sz="2200" dirty="0">
                <a:latin typeface="Century Gothic" panose="020B0502020202020204" pitchFamily="34" charset="0"/>
              </a:rPr>
              <a:t>: </a:t>
            </a:r>
            <a:r>
              <a:rPr lang="hu-HU" altLang="hu-HU" sz="2200" dirty="0" smtClean="0">
                <a:latin typeface="Century Gothic" panose="020B0502020202020204" pitchFamily="34" charset="0"/>
              </a:rPr>
              <a:t>fizika</a:t>
            </a:r>
            <a:r>
              <a:rPr lang="hu-HU" altLang="hu-HU" sz="2200" dirty="0">
                <a:latin typeface="Century Gothic" panose="020B0502020202020204" pitchFamily="34" charset="0"/>
              </a:rPr>
              <a:t>, kémia, biológia, földrajz (földünk és környezetünk), </a:t>
            </a:r>
            <a:r>
              <a:rPr lang="hu-HU" altLang="hu-HU" sz="2200" dirty="0" smtClean="0">
                <a:latin typeface="Century Gothic" panose="020B0502020202020204" pitchFamily="34" charset="0"/>
              </a:rPr>
              <a:t>természettudomány</a:t>
            </a:r>
          </a:p>
          <a:p>
            <a:pPr algn="just">
              <a:lnSpc>
                <a:spcPct val="120000"/>
              </a:lnSpc>
              <a:spcBef>
                <a:spcPts val="0"/>
              </a:spcBef>
            </a:pPr>
            <a:endParaRPr lang="hu-HU" altLang="hu-HU" sz="2200" dirty="0" smtClean="0">
              <a:latin typeface="Century Gothic" panose="020B0502020202020204" pitchFamily="34" charset="0"/>
            </a:endParaRPr>
          </a:p>
          <a:p>
            <a:pPr marL="0" indent="0" algn="just">
              <a:lnSpc>
                <a:spcPct val="120000"/>
              </a:lnSpc>
              <a:spcBef>
                <a:spcPts val="0"/>
              </a:spcBef>
              <a:buNone/>
            </a:pPr>
            <a:r>
              <a:rPr lang="hu-HU" altLang="hu-HU" sz="2400" b="1" dirty="0">
                <a:latin typeface="Century Gothic" panose="020B0502020202020204" pitchFamily="34" charset="0"/>
              </a:rPr>
              <a:t>Érettségi pontok</a:t>
            </a:r>
          </a:p>
          <a:p>
            <a:pPr algn="just">
              <a:lnSpc>
                <a:spcPct val="120000"/>
              </a:lnSpc>
              <a:spcBef>
                <a:spcPts val="0"/>
              </a:spcBef>
            </a:pPr>
            <a:r>
              <a:rPr lang="hu-HU" altLang="hu-HU" sz="2200" dirty="0" smtClean="0">
                <a:solidFill>
                  <a:srgbClr val="FF0000"/>
                </a:solidFill>
                <a:latin typeface="Century Gothic" panose="020B0502020202020204" pitchFamily="34" charset="0"/>
              </a:rPr>
              <a:t>Maximum </a:t>
            </a:r>
            <a:r>
              <a:rPr lang="hu-HU" altLang="hu-HU" sz="2200" dirty="0">
                <a:solidFill>
                  <a:srgbClr val="FF0000"/>
                </a:solidFill>
                <a:latin typeface="Century Gothic" panose="020B0502020202020204" pitchFamily="34" charset="0"/>
              </a:rPr>
              <a:t>200 pont szerezhető.</a:t>
            </a:r>
          </a:p>
          <a:p>
            <a:pPr algn="just">
              <a:lnSpc>
                <a:spcPct val="120000"/>
              </a:lnSpc>
              <a:spcBef>
                <a:spcPts val="0"/>
              </a:spcBef>
            </a:pPr>
            <a:r>
              <a:rPr lang="hu-HU" altLang="hu-HU" sz="2200" dirty="0" smtClean="0">
                <a:solidFill>
                  <a:srgbClr val="FF0000"/>
                </a:solidFill>
                <a:latin typeface="Century Gothic" panose="020B0502020202020204" pitchFamily="34" charset="0"/>
              </a:rPr>
              <a:t>Az adott szakra előírt két </a:t>
            </a:r>
            <a:r>
              <a:rPr lang="hu-HU" altLang="hu-HU" sz="2200" dirty="0">
                <a:solidFill>
                  <a:srgbClr val="FF0000"/>
                </a:solidFill>
                <a:latin typeface="Century Gothic" panose="020B0502020202020204" pitchFamily="34" charset="0"/>
              </a:rPr>
              <a:t>érettségi </a:t>
            </a:r>
            <a:r>
              <a:rPr lang="hu-HU" altLang="hu-HU" sz="2200" dirty="0" smtClean="0">
                <a:solidFill>
                  <a:srgbClr val="FF0000"/>
                </a:solidFill>
                <a:latin typeface="Century Gothic" panose="020B0502020202020204" pitchFamily="34" charset="0"/>
              </a:rPr>
              <a:t>vizsgatárgy </a:t>
            </a:r>
            <a:r>
              <a:rPr lang="hu-HU" altLang="hu-HU" sz="2200" dirty="0">
                <a:solidFill>
                  <a:srgbClr val="FF0000"/>
                </a:solidFill>
                <a:latin typeface="Century Gothic" panose="020B0502020202020204" pitchFamily="34" charset="0"/>
              </a:rPr>
              <a:t>százalékos eredményéből kell kiszámolni, azonos a százalékos eredménnyel.</a:t>
            </a:r>
          </a:p>
          <a:p>
            <a:pPr algn="just">
              <a:lnSpc>
                <a:spcPct val="120000"/>
              </a:lnSpc>
              <a:spcBef>
                <a:spcPts val="0"/>
              </a:spcBef>
            </a:pPr>
            <a:r>
              <a:rPr lang="hu-HU" altLang="hu-HU" sz="2200" dirty="0" smtClean="0">
                <a:latin typeface="Century Gothic" panose="020B0502020202020204" pitchFamily="34" charset="0"/>
              </a:rPr>
              <a:t>Az </a:t>
            </a:r>
            <a:r>
              <a:rPr lang="hu-HU" altLang="hu-HU" sz="2200" dirty="0">
                <a:latin typeface="Century Gothic" panose="020B0502020202020204" pitchFamily="34" charset="0"/>
              </a:rPr>
              <a:t>adott képzési területen, szakon előírt, illetve választható érettségi </a:t>
            </a:r>
            <a:r>
              <a:rPr lang="hu-HU" altLang="hu-HU" sz="2200" dirty="0" smtClean="0">
                <a:latin typeface="Century Gothic" panose="020B0502020202020204" pitchFamily="34" charset="0"/>
              </a:rPr>
              <a:t>vizsgatárgyak </a:t>
            </a:r>
            <a:r>
              <a:rPr lang="hu-HU" altLang="hu-HU" sz="2200" dirty="0">
                <a:latin typeface="Century Gothic" panose="020B0502020202020204" pitchFamily="34" charset="0"/>
              </a:rPr>
              <a:t>köre </a:t>
            </a:r>
            <a:endParaRPr lang="hu-HU" altLang="hu-HU" sz="2200" dirty="0" smtClean="0">
              <a:latin typeface="Century Gothic" panose="020B0502020202020204" pitchFamily="34" charset="0"/>
            </a:endParaRPr>
          </a:p>
        </p:txBody>
      </p:sp>
      <p:sp>
        <p:nvSpPr>
          <p:cNvPr id="5" name="Dia számának helye 5"/>
          <p:cNvSpPr>
            <a:spLocks noGrp="1"/>
          </p:cNvSpPr>
          <p:nvPr>
            <p:ph type="sldNum" sz="quarter" idx="12"/>
          </p:nvPr>
        </p:nvSpPr>
        <p:spPr>
          <a:xfrm>
            <a:off x="6553200" y="6356350"/>
            <a:ext cx="2133600" cy="365125"/>
          </a:xfrm>
        </p:spPr>
        <p:txBody>
          <a:bodyPr/>
          <a:lstStyle/>
          <a:p>
            <a:fld id="{A7E56EF6-3A89-418D-9A1F-1EFE544F5C7D}" type="slidenum">
              <a:rPr lang="hu-HU" smtClean="0"/>
              <a:pPr/>
              <a:t>8</a:t>
            </a:fld>
            <a:endParaRPr lang="hu-HU" dirty="0"/>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13" y="6039005"/>
            <a:ext cx="2476603" cy="644416"/>
          </a:xfrm>
          <a:prstGeom prst="rect">
            <a:avLst/>
          </a:prstGeom>
        </p:spPr>
      </p:pic>
    </p:spTree>
    <p:extLst>
      <p:ext uri="{BB962C8B-B14F-4D97-AF65-F5344CB8AC3E}">
        <p14:creationId xmlns:p14="http://schemas.microsoft.com/office/powerpoint/2010/main" val="554192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07504" y="980728"/>
            <a:ext cx="8932507" cy="5256584"/>
          </a:xfrm>
        </p:spPr>
        <p:txBody>
          <a:bodyPr>
            <a:noAutofit/>
          </a:bodyPr>
          <a:lstStyle/>
          <a:p>
            <a:pPr marL="0" indent="0" algn="ctr" eaLnBrk="1" hangingPunct="1">
              <a:spcBef>
                <a:spcPts val="600"/>
              </a:spcBef>
              <a:buNone/>
            </a:pPr>
            <a:r>
              <a:rPr lang="hu-HU" altLang="hu-HU" sz="1800" b="1" dirty="0" smtClean="0">
                <a:solidFill>
                  <a:schemeClr val="accent6">
                    <a:lumMod val="75000"/>
                  </a:schemeClr>
                </a:solidFill>
                <a:latin typeface="Century Gothic" panose="020B0502020202020204" pitchFamily="34" charset="0"/>
              </a:rPr>
              <a:t>Emelt szintű tantárgyi érettségi vizsgakövetelmény</a:t>
            </a:r>
          </a:p>
          <a:p>
            <a:pPr marL="0" lvl="1" indent="0">
              <a:spcBef>
                <a:spcPts val="600"/>
              </a:spcBef>
              <a:spcAft>
                <a:spcPts val="600"/>
              </a:spcAft>
              <a:buNone/>
            </a:pPr>
            <a:r>
              <a:rPr lang="hu-HU" altLang="hu-HU" sz="1500" dirty="0" smtClean="0">
                <a:solidFill>
                  <a:schemeClr val="tx1">
                    <a:lumMod val="75000"/>
                    <a:lumOff val="25000"/>
                  </a:schemeClr>
                </a:solidFill>
                <a:latin typeface="Century Gothic" panose="020B0502020202020204" pitchFamily="34" charset="0"/>
              </a:rPr>
              <a:t>A jelentkezés feltételeként meghatározott emelt szintű tantárgyi vizsgakövetelmény teljesítése lehetséges:</a:t>
            </a:r>
            <a:endParaRPr lang="hu-HU" altLang="hu-HU" sz="1500" dirty="0" smtClean="0">
              <a:solidFill>
                <a:schemeClr val="accent6">
                  <a:lumMod val="75000"/>
                </a:schemeClr>
              </a:solidFill>
              <a:latin typeface="Century Gothic" panose="020B0502020202020204" pitchFamily="34" charset="0"/>
            </a:endParaRPr>
          </a:p>
          <a:p>
            <a:pPr marL="285750" lvl="1">
              <a:spcBef>
                <a:spcPts val="600"/>
              </a:spcBef>
              <a:spcAft>
                <a:spcPts val="600"/>
              </a:spcAft>
              <a:buFont typeface="Arial" panose="020B0604020202020204" pitchFamily="34" charset="0"/>
              <a:buChar char="•"/>
            </a:pPr>
            <a:r>
              <a:rPr lang="hu-HU" altLang="hu-HU" sz="1500" dirty="0">
                <a:solidFill>
                  <a:schemeClr val="tx1">
                    <a:lumMod val="75000"/>
                    <a:lumOff val="25000"/>
                  </a:schemeClr>
                </a:solidFill>
                <a:latin typeface="Century Gothic" panose="020B0502020202020204" pitchFamily="34" charset="0"/>
              </a:rPr>
              <a:t>az </a:t>
            </a:r>
            <a:r>
              <a:rPr lang="hu-HU" altLang="hu-HU" sz="1500" b="1" dirty="0">
                <a:solidFill>
                  <a:schemeClr val="tx1">
                    <a:lumMod val="75000"/>
                    <a:lumOff val="25000"/>
                  </a:schemeClr>
                </a:solidFill>
                <a:latin typeface="Century Gothic" panose="020B0502020202020204" pitchFamily="34" charset="0"/>
              </a:rPr>
              <a:t>érettségi </a:t>
            </a:r>
            <a:r>
              <a:rPr lang="hu-HU" altLang="hu-HU" sz="1500" b="1" dirty="0" smtClean="0">
                <a:solidFill>
                  <a:schemeClr val="tx1">
                    <a:lumMod val="75000"/>
                    <a:lumOff val="25000"/>
                  </a:schemeClr>
                </a:solidFill>
                <a:latin typeface="Century Gothic" panose="020B0502020202020204" pitchFamily="34" charset="0"/>
              </a:rPr>
              <a:t>idején </a:t>
            </a:r>
            <a:r>
              <a:rPr lang="hu-HU" altLang="hu-HU" sz="1500" dirty="0" smtClean="0">
                <a:solidFill>
                  <a:schemeClr val="tx1">
                    <a:lumMod val="75000"/>
                    <a:lumOff val="25000"/>
                  </a:schemeClr>
                </a:solidFill>
                <a:latin typeface="Century Gothic" panose="020B0502020202020204" pitchFamily="34" charset="0"/>
              </a:rPr>
              <a:t>illetve érettségi bizonyítvány megszerzését követően letett érettségi tárgy vizsgájával (érettségi tanúsítványt állítanak ki) – legalább </a:t>
            </a:r>
            <a:r>
              <a:rPr lang="hu-HU" altLang="hu-HU" sz="1500" b="1" dirty="0" smtClean="0">
                <a:solidFill>
                  <a:srgbClr val="E46C0A"/>
                </a:solidFill>
                <a:latin typeface="Century Gothic" panose="020B0502020202020204" pitchFamily="34" charset="0"/>
              </a:rPr>
              <a:t>45% </a:t>
            </a:r>
          </a:p>
          <a:p>
            <a:pPr marL="285750" lvl="1">
              <a:spcBef>
                <a:spcPts val="600"/>
              </a:spcBef>
              <a:spcAft>
                <a:spcPts val="600"/>
              </a:spcAft>
              <a:buFont typeface="Arial" panose="020B0604020202020204" pitchFamily="34" charset="0"/>
              <a:buChar char="•"/>
            </a:pPr>
            <a:r>
              <a:rPr lang="hu-HU" altLang="hu-HU" sz="1500" b="1" dirty="0" smtClean="0">
                <a:solidFill>
                  <a:srgbClr val="E46C0A"/>
                </a:solidFill>
                <a:latin typeface="Century Gothic" panose="020B0502020202020204" pitchFamily="34" charset="0"/>
              </a:rPr>
              <a:t>2005. előtt érettségiző </a:t>
            </a:r>
            <a:r>
              <a:rPr lang="hu-HU" altLang="hu-HU" sz="1500" dirty="0" smtClean="0">
                <a:solidFill>
                  <a:schemeClr val="tx1">
                    <a:lumMod val="75000"/>
                    <a:lumOff val="25000"/>
                  </a:schemeClr>
                </a:solidFill>
                <a:latin typeface="Century Gothic" panose="020B0502020202020204" pitchFamily="34" charset="0"/>
              </a:rPr>
              <a:t>(kétszintű érettségi vizsga bevezetése előtt érettségiző)</a:t>
            </a:r>
          </a:p>
          <a:p>
            <a:pPr marL="685800" lvl="2">
              <a:spcBef>
                <a:spcPts val="600"/>
              </a:spcBef>
              <a:spcAft>
                <a:spcPts val="600"/>
              </a:spcAft>
            </a:pPr>
            <a:r>
              <a:rPr lang="hu-HU" altLang="hu-HU" sz="1500" dirty="0" smtClean="0">
                <a:solidFill>
                  <a:schemeClr val="tx1">
                    <a:lumMod val="75000"/>
                    <a:lumOff val="25000"/>
                  </a:schemeClr>
                </a:solidFill>
                <a:latin typeface="Century Gothic" panose="020B0502020202020204" pitchFamily="34" charset="0"/>
              </a:rPr>
              <a:t>vagy jelentkezik emelt szintű érettségire</a:t>
            </a:r>
          </a:p>
          <a:p>
            <a:pPr marL="685800" lvl="2">
              <a:spcBef>
                <a:spcPts val="600"/>
              </a:spcBef>
              <a:spcAft>
                <a:spcPts val="600"/>
              </a:spcAft>
            </a:pPr>
            <a:r>
              <a:rPr lang="hu-HU" altLang="hu-HU" sz="1500" dirty="0" smtClean="0">
                <a:solidFill>
                  <a:schemeClr val="tx1">
                    <a:lumMod val="75000"/>
                    <a:lumOff val="25000"/>
                  </a:schemeClr>
                </a:solidFill>
                <a:latin typeface="Century Gothic" panose="020B0502020202020204" pitchFamily="34" charset="0"/>
              </a:rPr>
              <a:t>vagy felsőfokú oklevél alapján számítunk  felvételi pontszámot és eltekintünk az emelt szintű érettségi követelménytől is: </a:t>
            </a:r>
          </a:p>
          <a:p>
            <a:pPr marL="1143000" lvl="3">
              <a:spcBef>
                <a:spcPts val="0"/>
              </a:spcBef>
            </a:pPr>
            <a:r>
              <a:rPr lang="hu-HU" altLang="hu-HU" sz="1100" dirty="0" smtClean="0">
                <a:solidFill>
                  <a:schemeClr val="tx1">
                    <a:lumMod val="75000"/>
                    <a:lumOff val="25000"/>
                  </a:schemeClr>
                </a:solidFill>
                <a:latin typeface="Century Gothic" panose="020B0502020202020204" pitchFamily="34" charset="0"/>
              </a:rPr>
              <a:t>kitűnő/jeles minősítésű oklevél:	400 pont</a:t>
            </a:r>
          </a:p>
          <a:p>
            <a:pPr marL="1143000" lvl="3">
              <a:spcBef>
                <a:spcPts val="0"/>
              </a:spcBef>
            </a:pPr>
            <a:r>
              <a:rPr lang="hu-HU" altLang="hu-HU" sz="1100" dirty="0" smtClean="0">
                <a:solidFill>
                  <a:schemeClr val="tx1">
                    <a:lumMod val="75000"/>
                    <a:lumOff val="25000"/>
                  </a:schemeClr>
                </a:solidFill>
                <a:latin typeface="Century Gothic" panose="020B0502020202020204" pitchFamily="34" charset="0"/>
              </a:rPr>
              <a:t>jó minősítésű oklevél:		370 pont</a:t>
            </a:r>
          </a:p>
          <a:p>
            <a:pPr marL="1143000" lvl="3">
              <a:spcBef>
                <a:spcPts val="0"/>
              </a:spcBef>
            </a:pPr>
            <a:r>
              <a:rPr lang="hu-HU" altLang="hu-HU" sz="1100" dirty="0" smtClean="0">
                <a:solidFill>
                  <a:schemeClr val="tx1">
                    <a:lumMod val="75000"/>
                    <a:lumOff val="25000"/>
                  </a:schemeClr>
                </a:solidFill>
                <a:latin typeface="Century Gothic" panose="020B0502020202020204" pitchFamily="34" charset="0"/>
              </a:rPr>
              <a:t>közepes minősítésű oklevél:	340 pont</a:t>
            </a:r>
          </a:p>
          <a:p>
            <a:pPr marL="1143000" lvl="3">
              <a:spcBef>
                <a:spcPts val="0"/>
              </a:spcBef>
            </a:pPr>
            <a:r>
              <a:rPr lang="hu-HU" altLang="hu-HU" sz="1100" dirty="0" smtClean="0">
                <a:solidFill>
                  <a:schemeClr val="tx1">
                    <a:lumMod val="75000"/>
                    <a:lumOff val="25000"/>
                  </a:schemeClr>
                </a:solidFill>
                <a:latin typeface="Century Gothic" panose="020B0502020202020204" pitchFamily="34" charset="0"/>
              </a:rPr>
              <a:t>elégséges minősítésű oklevél:	310 pont</a:t>
            </a:r>
          </a:p>
          <a:p>
            <a:pPr marL="685800" lvl="2">
              <a:spcBef>
                <a:spcPts val="600"/>
              </a:spcBef>
              <a:spcAft>
                <a:spcPts val="600"/>
              </a:spcAft>
            </a:pPr>
            <a:r>
              <a:rPr lang="hu-HU" altLang="hu-HU" sz="1500" dirty="0" smtClean="0">
                <a:solidFill>
                  <a:schemeClr val="tx1">
                    <a:lumMod val="75000"/>
                    <a:lumOff val="25000"/>
                  </a:schemeClr>
                </a:solidFill>
                <a:latin typeface="Century Gothic" panose="020B0502020202020204" pitchFamily="34" charset="0"/>
              </a:rPr>
              <a:t>vagy </a:t>
            </a:r>
            <a:r>
              <a:rPr lang="hu-HU" altLang="hu-HU" sz="1500" b="1" dirty="0" smtClean="0">
                <a:solidFill>
                  <a:srgbClr val="E46C0A"/>
                </a:solidFill>
                <a:latin typeface="Century Gothic" panose="020B0502020202020204" pitchFamily="34" charset="0"/>
              </a:rPr>
              <a:t>felsőoktatási felvételi szakmai vizsgát </a:t>
            </a:r>
            <a:r>
              <a:rPr lang="hu-HU" altLang="hu-HU" sz="1500" dirty="0" smtClean="0">
                <a:solidFill>
                  <a:schemeClr val="tx1">
                    <a:lumMod val="75000"/>
                    <a:lumOff val="25000"/>
                  </a:schemeClr>
                </a:solidFill>
                <a:latin typeface="Century Gothic" panose="020B0502020202020204" pitchFamily="34" charset="0"/>
              </a:rPr>
              <a:t>tesz: </a:t>
            </a:r>
          </a:p>
          <a:p>
            <a:pPr marL="1143000" lvl="3">
              <a:spcBef>
                <a:spcPts val="0"/>
              </a:spcBef>
            </a:pPr>
            <a:r>
              <a:rPr lang="hu-HU" altLang="hu-HU" sz="1200" dirty="0" smtClean="0">
                <a:solidFill>
                  <a:schemeClr val="tx1">
                    <a:lumMod val="75000"/>
                    <a:lumOff val="25000"/>
                  </a:schemeClr>
                </a:solidFill>
                <a:latin typeface="Century Gothic" panose="020B0502020202020204" pitchFamily="34" charset="0"/>
              </a:rPr>
              <a:t>legalább 45%-os szakmai vizsgát tesz</a:t>
            </a:r>
            <a:endParaRPr lang="hu-HU" altLang="hu-HU" sz="1200" dirty="0">
              <a:solidFill>
                <a:schemeClr val="tx1">
                  <a:lumMod val="75000"/>
                  <a:lumOff val="25000"/>
                </a:schemeClr>
              </a:solidFill>
              <a:latin typeface="Century Gothic" panose="020B0502020202020204" pitchFamily="34" charset="0"/>
            </a:endParaRPr>
          </a:p>
          <a:p>
            <a:pPr marL="1143000" lvl="3">
              <a:spcBef>
                <a:spcPts val="0"/>
              </a:spcBef>
            </a:pPr>
            <a:r>
              <a:rPr lang="hu-HU" altLang="hu-HU" sz="1200" dirty="0" smtClean="0">
                <a:solidFill>
                  <a:schemeClr val="tx1">
                    <a:lumMod val="75000"/>
                    <a:lumOff val="25000"/>
                  </a:schemeClr>
                </a:solidFill>
                <a:latin typeface="Century Gothic" panose="020B0502020202020204" pitchFamily="34" charset="0"/>
              </a:rPr>
              <a:t>megfelelt eredménnyel megkapja az emelt szintű érettségiért járó 50 többletpontot. </a:t>
            </a:r>
          </a:p>
          <a:p>
            <a:pPr marL="1143000" lvl="3">
              <a:spcBef>
                <a:spcPts val="0"/>
              </a:spcBef>
            </a:pPr>
            <a:r>
              <a:rPr lang="hu-HU" altLang="hu-HU" sz="1200" dirty="0" smtClean="0">
                <a:solidFill>
                  <a:schemeClr val="tx1">
                    <a:lumMod val="75000"/>
                    <a:lumOff val="25000"/>
                  </a:schemeClr>
                </a:solidFill>
                <a:latin typeface="Century Gothic" panose="020B0502020202020204" pitchFamily="34" charset="0"/>
              </a:rPr>
              <a:t>szakmai vizsga tárgyának megfelelő középszintű érettségi vizsgaeredményéből számítandó az érettségi pontja</a:t>
            </a:r>
            <a:endParaRPr lang="hu-HU" altLang="hu-HU" sz="1200" dirty="0">
              <a:solidFill>
                <a:schemeClr val="tx1">
                  <a:lumMod val="75000"/>
                  <a:lumOff val="25000"/>
                </a:schemeClr>
              </a:solidFill>
              <a:latin typeface="Century Gothic" panose="020B0502020202020204" pitchFamily="34" charset="0"/>
            </a:endParaRPr>
          </a:p>
          <a:p>
            <a:pPr marL="1143000" lvl="3">
              <a:spcBef>
                <a:spcPts val="0"/>
              </a:spcBef>
            </a:pPr>
            <a:r>
              <a:rPr lang="hu-HU" altLang="hu-HU" sz="1200" dirty="0" smtClean="0">
                <a:solidFill>
                  <a:schemeClr val="tx1">
                    <a:lumMod val="75000"/>
                    <a:lumOff val="25000"/>
                  </a:schemeClr>
                </a:solidFill>
                <a:latin typeface="Century Gothic" panose="020B0502020202020204" pitchFamily="34" charset="0"/>
              </a:rPr>
              <a:t>ugyanez vonatkozik a külföldi érettségivel rendelkezőkre akik szakmai vizsgát tesznek</a:t>
            </a:r>
            <a:endParaRPr lang="hu-HU" altLang="hu-HU" sz="1200" dirty="0">
              <a:solidFill>
                <a:schemeClr val="tx1">
                  <a:lumMod val="75000"/>
                  <a:lumOff val="25000"/>
                </a:schemeClr>
              </a:solidFill>
              <a:latin typeface="Century Gothic" panose="020B0502020202020204" pitchFamily="34" charset="0"/>
            </a:endParaRPr>
          </a:p>
          <a:p>
            <a:pPr marL="1143000" lvl="3">
              <a:spcBef>
                <a:spcPts val="600"/>
              </a:spcBef>
              <a:spcAft>
                <a:spcPts val="600"/>
              </a:spcAft>
            </a:pPr>
            <a:endParaRPr lang="hu-HU" altLang="hu-HU" sz="1200" b="1" dirty="0" smtClean="0">
              <a:solidFill>
                <a:schemeClr val="accent6">
                  <a:lumMod val="75000"/>
                </a:schemeClr>
              </a:solidFill>
              <a:latin typeface="Century Gothic" panose="020B0502020202020204" pitchFamily="34" charset="0"/>
            </a:endParaRPr>
          </a:p>
        </p:txBody>
      </p:sp>
      <p:sp>
        <p:nvSpPr>
          <p:cNvPr id="5" name="Dia számának helye 5"/>
          <p:cNvSpPr>
            <a:spLocks noGrp="1"/>
          </p:cNvSpPr>
          <p:nvPr>
            <p:ph type="sldNum" sz="quarter" idx="12"/>
          </p:nvPr>
        </p:nvSpPr>
        <p:spPr>
          <a:xfrm>
            <a:off x="6553200" y="6356350"/>
            <a:ext cx="2133600" cy="365125"/>
          </a:xfrm>
        </p:spPr>
        <p:txBody>
          <a:bodyPr/>
          <a:lstStyle/>
          <a:p>
            <a:fld id="{A7E56EF6-3A89-418D-9A1F-1EFE544F5C7D}" type="slidenum">
              <a:rPr lang="hu-HU" smtClean="0"/>
              <a:pPr/>
              <a:t>9</a:t>
            </a:fld>
            <a:endParaRPr lang="hu-HU" dirty="0"/>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027" y="6059732"/>
            <a:ext cx="2525149" cy="657048"/>
          </a:xfrm>
          <a:prstGeom prst="rect">
            <a:avLst/>
          </a:prstGeom>
        </p:spPr>
      </p:pic>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384"/>
            <a:ext cx="9144000" cy="904875"/>
          </a:xfrm>
          <a:prstGeom prst="rect">
            <a:avLst/>
          </a:prstGeom>
        </p:spPr>
      </p:pic>
      <p:sp>
        <p:nvSpPr>
          <p:cNvPr id="24578" name="Rectangle 2"/>
          <p:cNvSpPr>
            <a:spLocks noGrp="1" noChangeArrowheads="1"/>
          </p:cNvSpPr>
          <p:nvPr>
            <p:ph type="title"/>
          </p:nvPr>
        </p:nvSpPr>
        <p:spPr>
          <a:xfrm>
            <a:off x="782757" y="415891"/>
            <a:ext cx="8229600" cy="504056"/>
          </a:xfrm>
        </p:spPr>
        <p:txBody>
          <a:bodyPr>
            <a:noAutofit/>
          </a:bodyPr>
          <a:lstStyle/>
          <a:p>
            <a:pPr eaLnBrk="1" hangingPunct="1"/>
            <a:r>
              <a:rPr lang="hu-HU" altLang="hu-HU" sz="2800" b="1" dirty="0" smtClean="0">
                <a:solidFill>
                  <a:schemeClr val="tx1">
                    <a:lumMod val="75000"/>
                    <a:lumOff val="25000"/>
                  </a:schemeClr>
                </a:solidFill>
                <a:latin typeface="Century Gothic" panose="020B0502020202020204" pitchFamily="34" charset="0"/>
              </a:rPr>
              <a:t>Összpontszám</a:t>
            </a:r>
          </a:p>
        </p:txBody>
      </p:sp>
    </p:spTree>
    <p:extLst>
      <p:ext uri="{BB962C8B-B14F-4D97-AF65-F5344CB8AC3E}">
        <p14:creationId xmlns:p14="http://schemas.microsoft.com/office/powerpoint/2010/main" val="418875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3335</TotalTime>
  <Words>1702</Words>
  <Application>Microsoft Office PowerPoint</Application>
  <PresentationFormat>Diavetítés a képernyőre (4:3 oldalarány)</PresentationFormat>
  <Paragraphs>251</Paragraphs>
  <Slides>18</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18</vt:i4>
      </vt:variant>
    </vt:vector>
  </HeadingPairs>
  <TitlesOfParts>
    <vt:vector size="25" baseType="lpstr">
      <vt:lpstr>Arial</vt:lpstr>
      <vt:lpstr>Calibri</vt:lpstr>
      <vt:lpstr>Cambria</vt:lpstr>
      <vt:lpstr>Century Gothic</vt:lpstr>
      <vt:lpstr>Times New Roman</vt:lpstr>
      <vt:lpstr>Wingdings</vt:lpstr>
      <vt:lpstr>Office-téma</vt:lpstr>
      <vt:lpstr>Odafigyelés, emberarcú képzés! </vt:lpstr>
      <vt:lpstr>Hol lehet és kell tájékozódni, jelentkezni</vt:lpstr>
      <vt:lpstr>Elektronikus ügyintézés</vt:lpstr>
      <vt:lpstr>A 2020. évi általános eljárás főbb dátumai</vt:lpstr>
      <vt:lpstr>Ki nyerhet felvételt?</vt:lpstr>
      <vt:lpstr>Benyújtandó  dokumentumok</vt:lpstr>
      <vt:lpstr>Összpontszám</vt:lpstr>
      <vt:lpstr>Tanulmányi pontok és érettségi pontok</vt:lpstr>
      <vt:lpstr>Összpontszám</vt:lpstr>
      <vt:lpstr>Többletpontok I. – Kötelező többletpontok</vt:lpstr>
      <vt:lpstr>Többletpontok II. – Adható többletpontok</vt:lpstr>
      <vt:lpstr>Esélyegyenlőség biztosítása</vt:lpstr>
      <vt:lpstr>Állam- és jogtudományi Kar (KRE-ÁJK) képzései</vt:lpstr>
      <vt:lpstr> Érettségi vizsgakövetelmények a KRE ÁJK által meghirdetett Osztatlan képzésen (O)  </vt:lpstr>
      <vt:lpstr> Érettségi vizsgakövetelmények a KRE ÁJK által meghirdetett Alapképzésen (A)   </vt:lpstr>
      <vt:lpstr> Érettségi vizsgakövetelmények a KRE ÁJK által meghirdetett Felsőoktatási szakképzésen (F)   </vt:lpstr>
      <vt:lpstr>Képzéseinkről bővebben</vt:lpstr>
      <vt:lpstr>PowerPoint-bemutató</vt:lpstr>
    </vt:vector>
  </TitlesOfParts>
  <Company>BKF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Felvételi információk</dc:title>
  <dc:creator>Szabó Katalin Zsuzsanna</dc:creator>
  <cp:lastModifiedBy>Ábrahám Sára</cp:lastModifiedBy>
  <cp:revision>298</cp:revision>
  <cp:lastPrinted>2015-01-20T19:02:36Z</cp:lastPrinted>
  <dcterms:created xsi:type="dcterms:W3CDTF">2013-01-01T19:04:38Z</dcterms:created>
  <dcterms:modified xsi:type="dcterms:W3CDTF">2020-01-28T07:56:40Z</dcterms:modified>
</cp:coreProperties>
</file>