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6" r:id="rId7"/>
    <p:sldId id="261" r:id="rId8"/>
    <p:sldId id="267" r:id="rId9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ACFA4A0-CBB1-4C1F-9E45-49372394B2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49C5761D-E050-454D-8388-31C1A749D9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7A479B5D-D58F-4A5D-BE04-D863BB2AEE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BE4C4-26A6-4580-B618-3A7DBAB5D001}" type="datetimeFigureOut">
              <a:rPr lang="hu-HU" smtClean="0"/>
              <a:t>2020.04.09.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0BFFD820-041D-4BD0-965B-07BF0AC94D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29439B5C-DAE6-4458-B907-BDD8E427A9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F91603-5C50-4335-A26F-655D3614483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367285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8C3A651-E066-4E70-BB0D-EC3714CD52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63CA79FC-85C2-4C98-933A-F702540DE1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B60DD52E-855C-4B84-B1A9-5DCDE55728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BE4C4-26A6-4580-B618-3A7DBAB5D001}" type="datetimeFigureOut">
              <a:rPr lang="hu-HU" smtClean="0"/>
              <a:t>2020.04.09.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D1D19DEC-9940-4880-87E9-4DEC6EEA01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ADD7226D-484F-477B-884B-589AADC684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F91603-5C50-4335-A26F-655D3614483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648295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>
            <a:extLst>
              <a:ext uri="{FF2B5EF4-FFF2-40B4-BE49-F238E27FC236}">
                <a16:creationId xmlns:a16="http://schemas.microsoft.com/office/drawing/2014/main" id="{5B332A4C-B5AB-4FE6-AF84-05D5670A2B8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6AC58116-F108-44D3-B482-4274078758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CF7AA03B-CBB7-4443-BFC8-ED66CB5D6E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BE4C4-26A6-4580-B618-3A7DBAB5D001}" type="datetimeFigureOut">
              <a:rPr lang="hu-HU" smtClean="0"/>
              <a:t>2020.04.09.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31571ACB-A1CE-4C6F-9703-EAE7B06CC0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A47BFC8B-2A11-4E9F-90A3-50939B4AAB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F91603-5C50-4335-A26F-655D3614483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717576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CD6F517C-EC38-4952-88CB-1CB2F6A401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2B6D7473-F40E-402A-B923-4FFB644A24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D5F20175-020E-4C21-9FC3-A1861FCD90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BE4C4-26A6-4580-B618-3A7DBAB5D001}" type="datetimeFigureOut">
              <a:rPr lang="hu-HU" smtClean="0"/>
              <a:t>2020.04.09.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4CDF8058-2C91-4A36-833C-20C30FF7BF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DD9B95FA-6B6C-4223-A70F-6A0119156A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F91603-5C50-4335-A26F-655D3614483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569128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BC30644D-EF24-4042-A538-E3FBD6CE18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34646117-F0FC-441B-878F-4CCC58FEEE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8C541BDC-A6C4-41A4-8688-C54E0E7A62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BE4C4-26A6-4580-B618-3A7DBAB5D001}" type="datetimeFigureOut">
              <a:rPr lang="hu-HU" smtClean="0"/>
              <a:t>2020.04.09.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BAA6496D-FD8A-4711-8D47-0C88157D01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EFF83B63-58C4-4FB8-9B9E-860B5D46BD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F91603-5C50-4335-A26F-655D3614483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402492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FE305336-5F6C-45AC-B904-965BABF585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C0A8F505-C4D2-43D0-8C28-55DF866F58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C553FD42-FF5B-4B91-8DC4-DE36740014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0D5AC2F3-6B49-43EC-93D6-5BD5DA3044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BE4C4-26A6-4580-B618-3A7DBAB5D001}" type="datetimeFigureOut">
              <a:rPr lang="hu-HU" smtClean="0"/>
              <a:t>2020.04.09.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50B4D773-8FE5-40A1-A1A1-67226A14E1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1B53339D-5E11-4651-9517-237A952493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F91603-5C50-4335-A26F-655D3614483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002469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4D29EB0-2281-49EE-9631-71D1F106E8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AA95F684-B680-4358-A722-99B3AA04AD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B01ED304-9D4B-4A5C-9A88-5BEA3A2F5F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>
            <a:extLst>
              <a:ext uri="{FF2B5EF4-FFF2-40B4-BE49-F238E27FC236}">
                <a16:creationId xmlns:a16="http://schemas.microsoft.com/office/drawing/2014/main" id="{39D2BC1C-102E-4EF9-9C5E-484A7236883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>
            <a:extLst>
              <a:ext uri="{FF2B5EF4-FFF2-40B4-BE49-F238E27FC236}">
                <a16:creationId xmlns:a16="http://schemas.microsoft.com/office/drawing/2014/main" id="{9FA2F0D4-F715-4D7A-BECD-42CC2696B65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>
            <a:extLst>
              <a:ext uri="{FF2B5EF4-FFF2-40B4-BE49-F238E27FC236}">
                <a16:creationId xmlns:a16="http://schemas.microsoft.com/office/drawing/2014/main" id="{15046DAF-1972-419F-9579-3F9E901ED3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BE4C4-26A6-4580-B618-3A7DBAB5D001}" type="datetimeFigureOut">
              <a:rPr lang="hu-HU" smtClean="0"/>
              <a:t>2020.04.09.</a:t>
            </a:fld>
            <a:endParaRPr lang="hu-HU"/>
          </a:p>
        </p:txBody>
      </p:sp>
      <p:sp>
        <p:nvSpPr>
          <p:cNvPr id="8" name="Élőláb helye 7">
            <a:extLst>
              <a:ext uri="{FF2B5EF4-FFF2-40B4-BE49-F238E27FC236}">
                <a16:creationId xmlns:a16="http://schemas.microsoft.com/office/drawing/2014/main" id="{CE3F4150-765C-4857-9F51-D672859E6C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>
            <a:extLst>
              <a:ext uri="{FF2B5EF4-FFF2-40B4-BE49-F238E27FC236}">
                <a16:creationId xmlns:a16="http://schemas.microsoft.com/office/drawing/2014/main" id="{D0907285-6A1E-4069-A23D-1954801395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F91603-5C50-4335-A26F-655D3614483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984538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73053D1C-EDE3-4CAE-9C48-034D477195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>
            <a:extLst>
              <a:ext uri="{FF2B5EF4-FFF2-40B4-BE49-F238E27FC236}">
                <a16:creationId xmlns:a16="http://schemas.microsoft.com/office/drawing/2014/main" id="{3D7163E5-0275-4948-A66A-BD6574CC41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BE4C4-26A6-4580-B618-3A7DBAB5D001}" type="datetimeFigureOut">
              <a:rPr lang="hu-HU" smtClean="0"/>
              <a:t>2020.04.09.</a:t>
            </a:fld>
            <a:endParaRPr lang="hu-HU"/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C3B1EF21-DEA6-4868-9710-112771AE8B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834880FE-4B06-4BE8-A962-A067B4F2AA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F91603-5C50-4335-A26F-655D3614483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934490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>
            <a:extLst>
              <a:ext uri="{FF2B5EF4-FFF2-40B4-BE49-F238E27FC236}">
                <a16:creationId xmlns:a16="http://schemas.microsoft.com/office/drawing/2014/main" id="{51F12163-66E9-409E-B889-6CC6E25D2E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BE4C4-26A6-4580-B618-3A7DBAB5D001}" type="datetimeFigureOut">
              <a:rPr lang="hu-HU" smtClean="0"/>
              <a:t>2020.04.09.</a:t>
            </a:fld>
            <a:endParaRPr lang="hu-HU"/>
          </a:p>
        </p:txBody>
      </p:sp>
      <p:sp>
        <p:nvSpPr>
          <p:cNvPr id="3" name="Élőláb helye 2">
            <a:extLst>
              <a:ext uri="{FF2B5EF4-FFF2-40B4-BE49-F238E27FC236}">
                <a16:creationId xmlns:a16="http://schemas.microsoft.com/office/drawing/2014/main" id="{93AEC32F-C2FE-4E72-8692-73E18A96D6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151C3CE6-D6C0-4519-B402-A0E37F5988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F91603-5C50-4335-A26F-655D3614483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880251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76244FEF-2DEE-41C9-AACB-1206195289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C07237A8-E8BA-4136-9F42-067CE21012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E7D6AD46-7175-4CDD-9A00-7DB5AAFAC7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96CED111-205C-4321-8278-8993380A14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BE4C4-26A6-4580-B618-3A7DBAB5D001}" type="datetimeFigureOut">
              <a:rPr lang="hu-HU" smtClean="0"/>
              <a:t>2020.04.09.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328361A3-0802-4588-B562-35235A153F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ACF86B61-7478-4612-9D69-E5F058DEE1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F91603-5C50-4335-A26F-655D3614483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354869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0CAAEF8F-1E78-48A3-8C99-EAE619934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>
            <a:extLst>
              <a:ext uri="{FF2B5EF4-FFF2-40B4-BE49-F238E27FC236}">
                <a16:creationId xmlns:a16="http://schemas.microsoft.com/office/drawing/2014/main" id="{6045DB19-C257-41C1-9619-D912D55B9D3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B837A11C-BDF4-453D-9A90-582CBEADAF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D154D1C6-7F56-4ABA-8940-E6B94A938B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BE4C4-26A6-4580-B618-3A7DBAB5D001}" type="datetimeFigureOut">
              <a:rPr lang="hu-HU" smtClean="0"/>
              <a:t>2020.04.09.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F10B7586-0890-422D-9E98-BAE17FD391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5AF0CB7C-91FE-4ED9-98CF-0F27869B12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F91603-5C50-4335-A26F-655D3614483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484016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>
            <a:extLst>
              <a:ext uri="{FF2B5EF4-FFF2-40B4-BE49-F238E27FC236}">
                <a16:creationId xmlns:a16="http://schemas.microsoft.com/office/drawing/2014/main" id="{BA015964-BDC8-4ECF-A805-2AEE5860F5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7915D5C1-0F7C-4D16-B82C-5552EFE80D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E6CA59FC-4335-4811-B3C6-C83746A527B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CBE4C4-26A6-4580-B618-3A7DBAB5D001}" type="datetimeFigureOut">
              <a:rPr lang="hu-HU" smtClean="0"/>
              <a:t>2020.04.09.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01C54863-5721-4F52-9170-2F66CF9AC1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CEB130DD-682B-4BB1-90D7-C843CEC78B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F91603-5C50-4335-A26F-655D3614483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411784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C017E13D-9511-43F7-B69A-C82BE0951F1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u-HU" dirty="0"/>
              <a:t>Különleges perek I.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EAE57A65-618C-4A87-B799-1CBC48F6EE2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hu-HU" dirty="0"/>
              <a:t>Dr. Udvary Sándor</a:t>
            </a:r>
          </a:p>
        </p:txBody>
      </p:sp>
      <p:pic>
        <p:nvPicPr>
          <p:cNvPr id="4" name="kulonleges perek bevezetes">
            <a:hlinkClick r:id="" action="ppaction://media"/>
            <a:extLst>
              <a:ext uri="{FF2B5EF4-FFF2-40B4-BE49-F238E27FC236}">
                <a16:creationId xmlns:a16="http://schemas.microsoft.com/office/drawing/2014/main" id="{5EF01C85-9BD1-438C-A5BB-7EBE435B6A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656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43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DD97DE7-52D0-4C9A-B8FF-4601E6B63C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A különleges perek köre és szabályozásuk indokai I. 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56C87E0C-A282-468C-8B4A-17BF9A792A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sz="3200" dirty="0"/>
              <a:t>A Pp. általános pertípusa a vagyonjogi per</a:t>
            </a:r>
          </a:p>
          <a:p>
            <a:r>
              <a:rPr lang="hu-HU" sz="3200" dirty="0"/>
              <a:t>Miért van szükség eltérésre?</a:t>
            </a:r>
          </a:p>
          <a:p>
            <a:r>
              <a:rPr lang="hu-HU" sz="3200" dirty="0"/>
              <a:t>Jogpolitikai döntés – de mi indokolja?</a:t>
            </a:r>
          </a:p>
          <a:p>
            <a:r>
              <a:rPr lang="hu-HU" sz="3200" dirty="0"/>
              <a:t>A perek tárgya vagy alanyai</a:t>
            </a:r>
          </a:p>
          <a:p>
            <a:r>
              <a:rPr lang="hu-HU" sz="3200" dirty="0"/>
              <a:t>Történeti gyökerek</a:t>
            </a:r>
          </a:p>
          <a:p>
            <a:r>
              <a:rPr lang="hu-HU" sz="3200" dirty="0"/>
              <a:t>A szabályozás kritikus tömege</a:t>
            </a:r>
          </a:p>
          <a:p>
            <a:r>
              <a:rPr lang="hu-HU" sz="3200" dirty="0"/>
              <a:t>Nem teljesen konzekvens</a:t>
            </a:r>
            <a:endParaRPr lang="hu-HU" dirty="0"/>
          </a:p>
        </p:txBody>
      </p:sp>
      <p:pic>
        <p:nvPicPr>
          <p:cNvPr id="5" name="kulonleges perek kore es szabalyozasuk indokai 1">
            <a:hlinkClick r:id="" action="ppaction://media"/>
            <a:extLst>
              <a:ext uri="{FF2B5EF4-FFF2-40B4-BE49-F238E27FC236}">
                <a16:creationId xmlns:a16="http://schemas.microsoft.com/office/drawing/2014/main" id="{0181A0E3-C9EB-4027-90D6-BCCD200992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545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883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F7E97167-FE76-4FB8-8DB5-26509687A0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A különleges perek köre és szabályozásuk indokai II. 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EDDE4F4B-3429-4C0A-9411-80B5EA90F4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hu-HU" dirty="0"/>
              <a:t>Lényegében tartalomjegyzék</a:t>
            </a:r>
          </a:p>
          <a:p>
            <a:pPr marL="0" indent="0">
              <a:buNone/>
            </a:pPr>
            <a:endParaRPr lang="hu-HU" sz="800" dirty="0"/>
          </a:p>
          <a:p>
            <a:pPr lvl="1"/>
            <a:r>
              <a:rPr lang="hu-HU" dirty="0"/>
              <a:t>Személyi állapotot érintő perek (+ kakukktojás)</a:t>
            </a:r>
          </a:p>
          <a:p>
            <a:pPr lvl="1"/>
            <a:r>
              <a:rPr lang="hu-HU" dirty="0"/>
              <a:t>Egyes személyiségi jogok érvényesítése iránti perek</a:t>
            </a:r>
          </a:p>
          <a:p>
            <a:pPr lvl="1"/>
            <a:r>
              <a:rPr lang="hu-HU" dirty="0"/>
              <a:t>Munkaügyi perek</a:t>
            </a:r>
          </a:p>
          <a:p>
            <a:pPr lvl="1"/>
            <a:r>
              <a:rPr lang="hu-HU" dirty="0"/>
              <a:t>Végrehajtási perek</a:t>
            </a:r>
          </a:p>
          <a:p>
            <a:pPr lvl="1"/>
            <a:r>
              <a:rPr lang="hu-HU" dirty="0"/>
              <a:t>Jegyző birtokvédelmi határozatának megváltoztatása iránti per</a:t>
            </a:r>
          </a:p>
          <a:p>
            <a:pPr lvl="1"/>
            <a:r>
              <a:rPr lang="hu-HU" dirty="0"/>
              <a:t>Kollektív igényérvényesítés</a:t>
            </a:r>
          </a:p>
          <a:p>
            <a:pPr marL="0" indent="0">
              <a:buNone/>
            </a:pPr>
            <a:endParaRPr lang="hu-HU" dirty="0"/>
          </a:p>
          <a:p>
            <a:pPr marL="0" indent="0">
              <a:buNone/>
            </a:pPr>
            <a:r>
              <a:rPr lang="hu-HU" dirty="0"/>
              <a:t>Más törvényben szabályozott (közigazgatási per), ill. tudomány által speciálisként kezelt perek (szervezeti határozatok megtámadása) </a:t>
            </a:r>
          </a:p>
        </p:txBody>
      </p:sp>
      <p:pic>
        <p:nvPicPr>
          <p:cNvPr id="4" name="kulonleges perek kore es szabalyozasuk indokai 2">
            <a:hlinkClick r:id="" action="ppaction://media"/>
            <a:extLst>
              <a:ext uri="{FF2B5EF4-FFF2-40B4-BE49-F238E27FC236}">
                <a16:creationId xmlns:a16="http://schemas.microsoft.com/office/drawing/2014/main" id="{CDF6B0B6-0AE8-47D5-8F1E-3A159F48CF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898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83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1AB920B-8A70-4C28-AC02-7358688676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A szabályozás módszere	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0AF48962-92BF-42B3-9189-2DEE89B377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/>
              <a:t>A teljes ismétlés felesleges redundancia lenne</a:t>
            </a:r>
          </a:p>
          <a:p>
            <a:endParaRPr lang="hu-HU" dirty="0"/>
          </a:p>
          <a:p>
            <a:r>
              <a:rPr lang="hu-HU" dirty="0"/>
              <a:t>Az általános szabályok mögöttesen alkalmazandók, lex specialis </a:t>
            </a:r>
            <a:r>
              <a:rPr lang="hu-HU" dirty="0" err="1"/>
              <a:t>derogat</a:t>
            </a:r>
            <a:r>
              <a:rPr lang="hu-HU" dirty="0"/>
              <a:t> legi </a:t>
            </a:r>
            <a:r>
              <a:rPr lang="hu-HU" dirty="0" err="1"/>
              <a:t>generali</a:t>
            </a:r>
            <a:endParaRPr lang="hu-HU" dirty="0"/>
          </a:p>
          <a:p>
            <a:endParaRPr lang="hu-HU" dirty="0"/>
          </a:p>
          <a:p>
            <a:r>
              <a:rPr lang="hu-HU" dirty="0"/>
              <a:t>Bizonyos esetekben többrétegű a szabályozás, ilyenkor a legkülönösebbtől haladunk az általános felé</a:t>
            </a:r>
          </a:p>
        </p:txBody>
      </p:sp>
      <p:pic>
        <p:nvPicPr>
          <p:cNvPr id="4" name="szabalyozas modszere">
            <a:hlinkClick r:id="" action="ppaction://media"/>
            <a:extLst>
              <a:ext uri="{FF2B5EF4-FFF2-40B4-BE49-F238E27FC236}">
                <a16:creationId xmlns:a16="http://schemas.microsoft.com/office/drawing/2014/main" id="{F9742AB2-160A-4161-A253-E27B1B0D34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060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79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F3764BCD-2061-4043-A550-BC6DD5F355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A személyi állapotot érintő perek köre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2D063E1B-D3D2-4CF2-A7E0-5E0D09C80F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hu-HU" dirty="0"/>
              <a:t>NEM ölel fel minden személyiséggel összefüggő kérdést</a:t>
            </a:r>
          </a:p>
          <a:p>
            <a:r>
              <a:rPr lang="hu-HU" dirty="0"/>
              <a:t>Részben tradicionális okokból, részben anyagi jogi szempontból</a:t>
            </a:r>
          </a:p>
          <a:p>
            <a:r>
              <a:rPr lang="hu-HU" dirty="0"/>
              <a:t>A sorrend a jogalkotó fontossági sorrendjét tükrözi</a:t>
            </a:r>
          </a:p>
          <a:p>
            <a:pPr marL="1371600" lvl="2" indent="-457200">
              <a:buFont typeface="+mj-lt"/>
              <a:buAutoNum type="arabicPeriod"/>
            </a:pPr>
            <a:r>
              <a:rPr lang="hu-HU" dirty="0"/>
              <a:t>Gondnoksági perek (ezen belül gondnokság alá helyezés, módosítás, megszüntetés, felülvizsgálat, előzetes jognyilatkozat felülvizsgálata)</a:t>
            </a:r>
          </a:p>
          <a:p>
            <a:pPr marL="1371600" lvl="2" indent="-457200">
              <a:buFont typeface="+mj-lt"/>
              <a:buAutoNum type="arabicPeriod"/>
            </a:pPr>
            <a:r>
              <a:rPr lang="hu-HU" dirty="0"/>
              <a:t>Házassági perek (érvénytelenítés, érvényesség-létezés-nem létezés megállapítása, végül házassági bontóper) </a:t>
            </a:r>
          </a:p>
          <a:p>
            <a:pPr marL="1371600" lvl="2" indent="-457200">
              <a:buFont typeface="+mj-lt"/>
              <a:buAutoNum type="arabicPeriod"/>
            </a:pPr>
            <a:r>
              <a:rPr lang="hu-HU" dirty="0"/>
              <a:t>Származási perek (apaság megállapítása, apasági vélelem megdöntése, anyaság megállapítása)</a:t>
            </a:r>
          </a:p>
          <a:p>
            <a:pPr marL="1371600" lvl="2" indent="-457200">
              <a:buFont typeface="+mj-lt"/>
              <a:buAutoNum type="arabicPeriod"/>
            </a:pPr>
            <a:r>
              <a:rPr lang="hu-HU" dirty="0"/>
              <a:t>Szülői felügyelettel kapcsolatos perek (gyakorlás rendezése, harmadik személynél történő elhelyezés, megszüntetés és visszaállítás)</a:t>
            </a:r>
          </a:p>
          <a:p>
            <a:pPr marL="1371600" lvl="2" indent="-457200">
              <a:buFont typeface="+mj-lt"/>
              <a:buAutoNum type="arabicPeriod"/>
            </a:pPr>
            <a:r>
              <a:rPr lang="hu-HU" dirty="0"/>
              <a:t>Örökbefogadás felbontása iránti per</a:t>
            </a:r>
          </a:p>
          <a:p>
            <a:pPr marL="0" indent="0">
              <a:buNone/>
            </a:pPr>
            <a:r>
              <a:rPr lang="hu-HU" dirty="0"/>
              <a:t>+1 kakukktojás: A kiskorú gyermek tartása iránti per</a:t>
            </a:r>
          </a:p>
          <a:p>
            <a:endParaRPr lang="hu-HU" dirty="0"/>
          </a:p>
        </p:txBody>
      </p:sp>
      <p:pic>
        <p:nvPicPr>
          <p:cNvPr id="4" name="szemelyi allapotot erinto perek kore">
            <a:hlinkClick r:id="" action="ppaction://media"/>
            <a:extLst>
              <a:ext uri="{FF2B5EF4-FFF2-40B4-BE49-F238E27FC236}">
                <a16:creationId xmlns:a16="http://schemas.microsoft.com/office/drawing/2014/main" id="{5DE6135F-5BF7-4704-8EDD-1A6615F901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729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618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E3D1F22-8832-4330-BB8F-DFE3F1664E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A személyi állapotot érintő perek közös szabályai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E506E5D9-E817-4C27-A622-0824C83A12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hu-HU" b="1" dirty="0"/>
              <a:t>Perindítás</a:t>
            </a:r>
            <a:r>
              <a:rPr lang="hu-HU" dirty="0"/>
              <a:t>: a nyilvánosság kizárható, teljes perbeli cselekvőképesség, ügygondnok, meghatalmazás, gyámhatósági keresetlevél</a:t>
            </a:r>
          </a:p>
          <a:p>
            <a:r>
              <a:rPr lang="hu-HU" b="1" dirty="0"/>
              <a:t>Perfelvétel</a:t>
            </a:r>
            <a:r>
              <a:rPr lang="hu-HU" dirty="0"/>
              <a:t>: Nincs helye írásbeli előkészítésnek és nem mellőzhető a perfelvételi tárgyalás. A keresethez nem lehet csatlakozni, és nincsen helye beavatkozásnak (ez alól törvény kivételt tehet és mégis engedheti). Nem lehet kibocsátani bírósági meghagyást!</a:t>
            </a:r>
          </a:p>
          <a:p>
            <a:r>
              <a:rPr lang="hu-HU" b="1" dirty="0"/>
              <a:t>Elállásra</a:t>
            </a:r>
            <a:r>
              <a:rPr lang="hu-HU" dirty="0"/>
              <a:t> bármikor, ellenfél hozzájárulása nélkül van mód.</a:t>
            </a:r>
          </a:p>
          <a:p>
            <a:r>
              <a:rPr lang="hu-HU" b="1" dirty="0"/>
              <a:t>Bizonyítás</a:t>
            </a:r>
            <a:r>
              <a:rPr lang="hu-HU" dirty="0"/>
              <a:t> hivatalból is elrendelhető, tanúzási mentességek nem érvényesülnek. </a:t>
            </a:r>
          </a:p>
          <a:p>
            <a:r>
              <a:rPr lang="hu-HU" b="1" dirty="0"/>
              <a:t>Ideiglenes intézkedés </a:t>
            </a:r>
            <a:r>
              <a:rPr lang="hu-HU" dirty="0"/>
              <a:t>hivatalból is tehető.</a:t>
            </a:r>
          </a:p>
        </p:txBody>
      </p:sp>
      <p:pic>
        <p:nvPicPr>
          <p:cNvPr id="4" name="szemelyi allapot kozos szabalyok">
            <a:hlinkClick r:id="" action="ppaction://media"/>
            <a:extLst>
              <a:ext uri="{FF2B5EF4-FFF2-40B4-BE49-F238E27FC236}">
                <a16:creationId xmlns:a16="http://schemas.microsoft.com/office/drawing/2014/main" id="{72BA2E00-6986-40D0-9500-D3C1FFD786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6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818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C3ED68B-559A-4DC5-A653-0804D97021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Gondnoksági perek I.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690C633A-5C15-4891-A348-3CEDE2B192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hu-HU" dirty="0"/>
              <a:t>A gondnoksági perek célja, hogy szigorú garanciák érvényesülése mellett a polgár cselekvőképessége korlátozásra, ill. e korlátozás szükség esetén felülvizsgálatra, megszüntetésre kerüljön. </a:t>
            </a:r>
          </a:p>
          <a:p>
            <a:r>
              <a:rPr lang="hu-HU" dirty="0"/>
              <a:t>Perindításra jogosultak – Ptk. 2:28. §</a:t>
            </a:r>
          </a:p>
          <a:p>
            <a:r>
              <a:rPr lang="hu-HU" dirty="0"/>
              <a:t>A keresetlevél – amit sokszor a gyámhatóság terjeszt elő – speciális kellékekkel bír</a:t>
            </a:r>
          </a:p>
          <a:p>
            <a:r>
              <a:rPr lang="hu-HU" dirty="0"/>
              <a:t>Az alperes nem köteles írásbeli ellenkérelmet előterjeszteni, szóban is védekezhet.</a:t>
            </a:r>
          </a:p>
          <a:p>
            <a:r>
              <a:rPr lang="hu-HU" dirty="0"/>
              <a:t>Ideiglenes intézkedésként a bíróság zárlatot, ideiglenes gondnokot rendelhet.</a:t>
            </a:r>
          </a:p>
        </p:txBody>
      </p:sp>
      <p:pic>
        <p:nvPicPr>
          <p:cNvPr id="4" name="gondnoksagi perek 1">
            <a:hlinkClick r:id="" action="ppaction://media"/>
            <a:extLst>
              <a:ext uri="{FF2B5EF4-FFF2-40B4-BE49-F238E27FC236}">
                <a16:creationId xmlns:a16="http://schemas.microsoft.com/office/drawing/2014/main" id="{FEC5CF10-E19A-4E29-97DB-10667AA24B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797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64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5A83634-C1EB-45B8-AFA0-EB255B8719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Gondnoksági perek II.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F32FEA5E-9114-41A9-9521-D4341E7E8C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hu-HU" dirty="0"/>
              <a:t>A nyilvánosság korlátozható (redundáns!)</a:t>
            </a:r>
          </a:p>
          <a:p>
            <a:r>
              <a:rPr lang="hu-HU" dirty="0"/>
              <a:t>Kötelező az igazságügyi pszichiátriai szakértő alkalmazása, ami intézetben is történhet</a:t>
            </a:r>
          </a:p>
          <a:p>
            <a:r>
              <a:rPr lang="hu-HU" dirty="0"/>
              <a:t>A gondokság alá helyező ítéletben </a:t>
            </a:r>
            <a:r>
              <a:rPr lang="hu-HU" dirty="0" err="1"/>
              <a:t>sua</a:t>
            </a:r>
            <a:r>
              <a:rPr lang="hu-HU" dirty="0"/>
              <a:t> </a:t>
            </a:r>
            <a:r>
              <a:rPr lang="hu-HU" dirty="0" err="1"/>
              <a:t>sponte</a:t>
            </a:r>
            <a:r>
              <a:rPr lang="hu-HU" dirty="0"/>
              <a:t> </a:t>
            </a:r>
            <a:r>
              <a:rPr lang="hu-HU" dirty="0" err="1"/>
              <a:t>rendelekzhet</a:t>
            </a:r>
            <a:r>
              <a:rPr lang="hu-HU" dirty="0"/>
              <a:t> a bíróság előzetes jognyilatkozat felől, a gondokolt szabad rendelkezési joga felül és választójogból való kizárás tárgyában.</a:t>
            </a:r>
          </a:p>
          <a:p>
            <a:r>
              <a:rPr lang="hu-HU" dirty="0"/>
              <a:t>Az ítélet </a:t>
            </a:r>
            <a:r>
              <a:rPr lang="hu-HU" dirty="0" err="1"/>
              <a:t>contra</a:t>
            </a:r>
            <a:r>
              <a:rPr lang="hu-HU" dirty="0"/>
              <a:t> </a:t>
            </a:r>
            <a:r>
              <a:rPr lang="hu-HU" dirty="0" err="1"/>
              <a:t>omnes</a:t>
            </a:r>
            <a:r>
              <a:rPr lang="hu-HU" dirty="0"/>
              <a:t>, azt bevezetik a nyilvántartásba, de a gondnokot a gyámhatóság rendeli ki.</a:t>
            </a:r>
          </a:p>
          <a:p>
            <a:r>
              <a:rPr lang="hu-HU" dirty="0"/>
              <a:t>Az időszakos felülvizsgálat hivatalból indítandó, ezt valamint a megszüntetés iránti pert a korábbi felperes ellen kell indítani.</a:t>
            </a:r>
          </a:p>
        </p:txBody>
      </p:sp>
      <p:pic>
        <p:nvPicPr>
          <p:cNvPr id="4" name="gondnoksagi perek 2">
            <a:hlinkClick r:id="" action="ppaction://media"/>
            <a:extLst>
              <a:ext uri="{FF2B5EF4-FFF2-40B4-BE49-F238E27FC236}">
                <a16:creationId xmlns:a16="http://schemas.microsoft.com/office/drawing/2014/main" id="{2B281AEB-169B-4A62-A0D3-9990B9BAE6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925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710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2137</TotalTime>
  <Words>488</Words>
  <Application>Microsoft Office PowerPoint</Application>
  <PresentationFormat>Szélesvásznú</PresentationFormat>
  <Paragraphs>55</Paragraphs>
  <Slides>8</Slides>
  <Notes>0</Notes>
  <HiddenSlides>0</HiddenSlides>
  <MMClips>8</MMClips>
  <ScaleCrop>false</ScaleCrop>
  <HeadingPairs>
    <vt:vector size="6" baseType="variant">
      <vt:variant>
        <vt:lpstr>Használt betűtípusok</vt:lpstr>
      </vt:variant>
      <vt:variant>
        <vt:i4>3</vt:i4>
      </vt:variant>
      <vt:variant>
        <vt:lpstr>Téma</vt:lpstr>
      </vt:variant>
      <vt:variant>
        <vt:i4>1</vt:i4>
      </vt:variant>
      <vt:variant>
        <vt:lpstr>Diacímek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Office-téma</vt:lpstr>
      <vt:lpstr>Különleges perek I.</vt:lpstr>
      <vt:lpstr>A különleges perek köre és szabályozásuk indokai I. </vt:lpstr>
      <vt:lpstr>A különleges perek köre és szabályozásuk indokai II. </vt:lpstr>
      <vt:lpstr>A szabályozás módszere </vt:lpstr>
      <vt:lpstr>A személyi állapotot érintő perek köre</vt:lpstr>
      <vt:lpstr>A személyi állapotot érintő perek közös szabályai</vt:lpstr>
      <vt:lpstr>Gondnoksági perek I.</vt:lpstr>
      <vt:lpstr>Gondnoksági perek II.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Különleges perek I.</dc:title>
  <dc:creator>Sanyi</dc:creator>
  <cp:lastModifiedBy>Sanyi</cp:lastModifiedBy>
  <cp:revision>19</cp:revision>
  <dcterms:created xsi:type="dcterms:W3CDTF">2020-04-05T08:24:08Z</dcterms:created>
  <dcterms:modified xsi:type="dcterms:W3CDTF">2020-04-09T06:21:14Z</dcterms:modified>
</cp:coreProperties>
</file>