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94" r:id="rId3"/>
    <p:sldMasterId id="2147483707" r:id="rId4"/>
    <p:sldMasterId id="2147483719" r:id="rId5"/>
    <p:sldMasterId id="2147483731" r:id="rId6"/>
  </p:sldMasterIdLst>
  <p:notesMasterIdLst>
    <p:notesMasterId r:id="rId70"/>
  </p:notesMasterIdLst>
  <p:sldIdLst>
    <p:sldId id="256" r:id="rId7"/>
    <p:sldId id="257" r:id="rId8"/>
    <p:sldId id="269" r:id="rId9"/>
    <p:sldId id="285" r:id="rId10"/>
    <p:sldId id="259" r:id="rId11"/>
    <p:sldId id="260" r:id="rId12"/>
    <p:sldId id="266" r:id="rId13"/>
    <p:sldId id="270" r:id="rId14"/>
    <p:sldId id="261" r:id="rId15"/>
    <p:sldId id="320" r:id="rId16"/>
    <p:sldId id="326" r:id="rId17"/>
    <p:sldId id="327" r:id="rId18"/>
    <p:sldId id="349" r:id="rId19"/>
    <p:sldId id="351" r:id="rId20"/>
    <p:sldId id="352" r:id="rId21"/>
    <p:sldId id="353" r:id="rId22"/>
    <p:sldId id="354" r:id="rId23"/>
    <p:sldId id="356" r:id="rId24"/>
    <p:sldId id="357" r:id="rId25"/>
    <p:sldId id="358" r:id="rId26"/>
    <p:sldId id="359" r:id="rId27"/>
    <p:sldId id="360" r:id="rId28"/>
    <p:sldId id="361" r:id="rId29"/>
    <p:sldId id="362" r:id="rId30"/>
    <p:sldId id="372" r:id="rId31"/>
    <p:sldId id="373" r:id="rId32"/>
    <p:sldId id="365" r:id="rId33"/>
    <p:sldId id="280" r:id="rId34"/>
    <p:sldId id="282" r:id="rId35"/>
    <p:sldId id="371" r:id="rId36"/>
    <p:sldId id="288" r:id="rId37"/>
    <p:sldId id="289" r:id="rId38"/>
    <p:sldId id="290" r:id="rId39"/>
    <p:sldId id="291" r:id="rId40"/>
    <p:sldId id="292" r:id="rId41"/>
    <p:sldId id="271" r:id="rId42"/>
    <p:sldId id="293" r:id="rId43"/>
    <p:sldId id="294" r:id="rId44"/>
    <p:sldId id="262" r:id="rId45"/>
    <p:sldId id="295" r:id="rId46"/>
    <p:sldId id="296" r:id="rId47"/>
    <p:sldId id="297" r:id="rId48"/>
    <p:sldId id="263" r:id="rId49"/>
    <p:sldId id="298" r:id="rId50"/>
    <p:sldId id="277" r:id="rId51"/>
    <p:sldId id="299" r:id="rId52"/>
    <p:sldId id="274"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8" r:id="rId68"/>
    <p:sldId id="319"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8" autoAdjust="0"/>
    <p:restoredTop sz="94660"/>
  </p:normalViewPr>
  <p:slideViewPr>
    <p:cSldViewPr snapToGrid="0">
      <p:cViewPr varScale="1">
        <p:scale>
          <a:sx n="67" d="100"/>
          <a:sy n="67" d="100"/>
        </p:scale>
        <p:origin x="4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31FCC-7A68-4980-A5CF-415222D77B32}" type="datetimeFigureOut">
              <a:rPr lang="hu-HU" smtClean="0"/>
              <a:t>2024. 11. 06.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E2EF8-F1A4-4547-B6AE-723DB9120EF0}" type="slidenum">
              <a:rPr lang="hu-HU" smtClean="0"/>
              <a:t>‹#›</a:t>
            </a:fld>
            <a:endParaRPr lang="hu-HU"/>
          </a:p>
        </p:txBody>
      </p:sp>
    </p:spTree>
    <p:extLst>
      <p:ext uri="{BB962C8B-B14F-4D97-AF65-F5344CB8AC3E}">
        <p14:creationId xmlns:p14="http://schemas.microsoft.com/office/powerpoint/2010/main" val="211865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kép helye 1">
            <a:extLst>
              <a:ext uri="{FF2B5EF4-FFF2-40B4-BE49-F238E27FC236}">
                <a16:creationId xmlns:a16="http://schemas.microsoft.com/office/drawing/2014/main" id="{5D6416ED-54FF-1BF9-0417-8531BE7F17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Jegyzetek helye 2">
            <a:extLst>
              <a:ext uri="{FF2B5EF4-FFF2-40B4-BE49-F238E27FC236}">
                <a16:creationId xmlns:a16="http://schemas.microsoft.com/office/drawing/2014/main" id="{D66185C3-7505-6B14-B619-39A0006BFE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27652" name="Dátum helye 3">
            <a:extLst>
              <a:ext uri="{FF2B5EF4-FFF2-40B4-BE49-F238E27FC236}">
                <a16:creationId xmlns:a16="http://schemas.microsoft.com/office/drawing/2014/main" id="{3E332E7A-A7A1-DDA5-EF65-E9F93882DC2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A2C09B9-81FD-425D-A589-B6357998B492}" type="datetime1">
              <a:rPr kumimoji="0" lang="hu-HU" altLang="hu-HU"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2024. 11. 06.</a:t>
            </a:fld>
            <a:endParaRPr kumimoji="0" lang="en-US" altLang="hu-HU"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
        <p:nvSpPr>
          <p:cNvPr id="27653" name="Dia számának helye 4">
            <a:extLst>
              <a:ext uri="{FF2B5EF4-FFF2-40B4-BE49-F238E27FC236}">
                <a16:creationId xmlns:a16="http://schemas.microsoft.com/office/drawing/2014/main" id="{840D7027-E1ED-6746-0F79-C5EB7D555C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14684FD-1A2B-446B-B2F5-937F403207A6}" type="slidenum">
              <a:rPr kumimoji="0" lang="en-US" altLang="hu-HU"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hu-HU"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4276CBC-0AF1-58E3-65F4-7D50EBE54D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150BAF-133E-4CDB-A7D5-59A95B20A6F6}"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3">
            <a:extLst>
              <a:ext uri="{FF2B5EF4-FFF2-40B4-BE49-F238E27FC236}">
                <a16:creationId xmlns:a16="http://schemas.microsoft.com/office/drawing/2014/main" id="{F60C5A10-3736-D495-7DDC-238BDE6D5672}"/>
              </a:ext>
            </a:extLst>
          </p:cNvPr>
          <p:cNvSpPr>
            <a:spLocks noGrp="1" noRot="1" noChangeAspect="1" noChangeArrowheads="1" noTextEdit="1"/>
          </p:cNvSpPr>
          <p:nvPr>
            <p:ph type="sldImg"/>
          </p:nvPr>
        </p:nvSpPr>
        <p:spPr>
          <a:ln/>
        </p:spPr>
      </p:sp>
      <p:sp>
        <p:nvSpPr>
          <p:cNvPr id="8196" name="Rectangle 2">
            <a:extLst>
              <a:ext uri="{FF2B5EF4-FFF2-40B4-BE49-F238E27FC236}">
                <a16:creationId xmlns:a16="http://schemas.microsoft.com/office/drawing/2014/main" id="{661B52C8-C2F4-9A9F-3140-0CB3100544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20FCB8B-A1DA-E8F1-EE53-D1BD2DE28D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AD87B6-5C4E-475A-8469-BFA6D80DE523}"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3" name="Rectangle 2">
            <a:extLst>
              <a:ext uri="{FF2B5EF4-FFF2-40B4-BE49-F238E27FC236}">
                <a16:creationId xmlns:a16="http://schemas.microsoft.com/office/drawing/2014/main" id="{7D7446BD-8841-57FF-BD21-84341D633C97}"/>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0FE412C1-D6C7-1CAE-10D2-914B4A2245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A685B395-A69C-6024-8C9C-4A8F0A4F14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3EE7E3-A2B5-48F7-A377-25DFFDD9125A}"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291" name="Rectangle 2">
            <a:extLst>
              <a:ext uri="{FF2B5EF4-FFF2-40B4-BE49-F238E27FC236}">
                <a16:creationId xmlns:a16="http://schemas.microsoft.com/office/drawing/2014/main" id="{2691D143-48E5-4C0D-A5F7-9B11DB15CA8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A9DE9078-4B10-C875-305B-94FED6FF8D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54915C-823A-06A4-7226-2EB2EB602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5BE1537-F6F8-41D4-BD7D-129A858235EB}"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39" name="Rectangle 1026">
            <a:extLst>
              <a:ext uri="{FF2B5EF4-FFF2-40B4-BE49-F238E27FC236}">
                <a16:creationId xmlns:a16="http://schemas.microsoft.com/office/drawing/2014/main" id="{448DBD5A-B393-BB4C-760F-ACCAE845CFB9}"/>
              </a:ext>
            </a:extLst>
          </p:cNvPr>
          <p:cNvSpPr>
            <a:spLocks noGrp="1" noRot="1" noChangeAspect="1" noChangeArrowheads="1" noTextEdit="1"/>
          </p:cNvSpPr>
          <p:nvPr>
            <p:ph type="sldImg"/>
          </p:nvPr>
        </p:nvSpPr>
        <p:spPr>
          <a:ln/>
        </p:spPr>
      </p:sp>
      <p:sp>
        <p:nvSpPr>
          <p:cNvPr id="14340" name="Rectangle 1027">
            <a:extLst>
              <a:ext uri="{FF2B5EF4-FFF2-40B4-BE49-F238E27FC236}">
                <a16:creationId xmlns:a16="http://schemas.microsoft.com/office/drawing/2014/main" id="{9508AFFC-631B-8EEA-E400-1A5C3E61A5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u-HU"/>
              <a:t>Mintacím szerkesztése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áma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ím és képaláírá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dézet képaláírással">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u-HU"/>
              <a:t>Mintacím szerkesztése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évkártya">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u-HU"/>
              <a:t>Mintacím szerkesztése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11/6/2024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hasáb">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u-HU"/>
              <a:t>Mintacím szerkesztése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éphasáb">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u-HU"/>
              <a:t>Mintacím szerkesztése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3" name="Date Placeholder 2"/>
          <p:cNvSpPr>
            <a:spLocks noGrp="1"/>
          </p:cNvSpPr>
          <p:nvPr>
            <p:ph type="dt" sz="half" idx="10"/>
          </p:nvPr>
        </p:nvSpPr>
        <p:spPr/>
        <p:txBody>
          <a:bodyPr/>
          <a:lstStyle/>
          <a:p>
            <a:fld id="{48A87A34-81AB-432B-8DAE-1953F412C126}" type="datetimeFigureOut">
              <a:rPr lang="en-US" dirty="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u-HU"/>
              <a:t>Mintacím szerkesztése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11/6/2024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Freeform 7">
            <a:extLst>
              <a:ext uri="{FF2B5EF4-FFF2-40B4-BE49-F238E27FC236}">
                <a16:creationId xmlns:a16="http://schemas.microsoft.com/office/drawing/2014/main" id="{7F9B74D7-4281-A1D6-8399-FA4C8482C5E7}"/>
              </a:ext>
            </a:extLst>
          </p:cNvPr>
          <p:cNvSpPr>
            <a:spLocks noChangeArrowheads="1"/>
          </p:cNvSpPr>
          <p:nvPr/>
        </p:nvSpPr>
        <p:spPr bwMode="auto">
          <a:xfrm>
            <a:off x="812800" y="1219200"/>
            <a:ext cx="105664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u-HU" sz="1800"/>
          </a:p>
        </p:txBody>
      </p:sp>
      <p:sp>
        <p:nvSpPr>
          <p:cNvPr id="3" name="Line 8">
            <a:extLst>
              <a:ext uri="{FF2B5EF4-FFF2-40B4-BE49-F238E27FC236}">
                <a16:creationId xmlns:a16="http://schemas.microsoft.com/office/drawing/2014/main" id="{528F8ECC-2A33-C4E6-F717-9A4D5B90AAAF}"/>
              </a:ext>
            </a:extLst>
          </p:cNvPr>
          <p:cNvSpPr>
            <a:spLocks noChangeShapeType="1"/>
          </p:cNvSpPr>
          <p:nvPr/>
        </p:nvSpPr>
        <p:spPr bwMode="auto">
          <a:xfrm>
            <a:off x="2641601" y="3962400"/>
            <a:ext cx="8682567"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23554" name="Rectangle 2"/>
          <p:cNvSpPr>
            <a:spLocks noGrp="1" noChangeArrowheads="1"/>
          </p:cNvSpPr>
          <p:nvPr>
            <p:ph type="ctrTitle"/>
          </p:nvPr>
        </p:nvSpPr>
        <p:spPr>
          <a:xfrm>
            <a:off x="1219201" y="1524000"/>
            <a:ext cx="10164233" cy="1752600"/>
          </a:xfrm>
        </p:spPr>
        <p:txBody>
          <a:bodyPr/>
          <a:lstStyle>
            <a:lvl1pPr>
              <a:defRPr sz="5000"/>
            </a:lvl1pPr>
          </a:lstStyle>
          <a:p>
            <a:pPr lvl="0"/>
            <a:r>
              <a:rPr lang="hu-HU" altLang="en-US" noProof="0"/>
              <a:t>Mintacím szerkesztése</a:t>
            </a:r>
          </a:p>
        </p:txBody>
      </p:sp>
      <p:sp>
        <p:nvSpPr>
          <p:cNvPr id="23555" name="Rectangle 3"/>
          <p:cNvSpPr>
            <a:spLocks noGrp="1" noChangeArrowheads="1"/>
          </p:cNvSpPr>
          <p:nvPr>
            <p:ph type="subTitle" idx="1"/>
          </p:nvPr>
        </p:nvSpPr>
        <p:spPr>
          <a:xfrm>
            <a:off x="2641600" y="3962400"/>
            <a:ext cx="8737600" cy="1752600"/>
          </a:xfrm>
        </p:spPr>
        <p:txBody>
          <a:bodyPr/>
          <a:lstStyle>
            <a:lvl1pPr marL="0" indent="0">
              <a:buFont typeface="Wingdings" panose="05000000000000000000" pitchFamily="2" charset="2"/>
              <a:buNone/>
              <a:defRPr sz="2800"/>
            </a:lvl1pPr>
          </a:lstStyle>
          <a:p>
            <a:pPr lvl="0"/>
            <a:r>
              <a:rPr lang="hu-HU" altLang="en-US" noProof="0"/>
              <a:t>Alcím mintájának szerkesztése</a:t>
            </a:r>
          </a:p>
        </p:txBody>
      </p:sp>
      <p:sp>
        <p:nvSpPr>
          <p:cNvPr id="4" name="Rectangle 4">
            <a:extLst>
              <a:ext uri="{FF2B5EF4-FFF2-40B4-BE49-F238E27FC236}">
                <a16:creationId xmlns:a16="http://schemas.microsoft.com/office/drawing/2014/main" id="{984C0A27-FAAF-5F3D-FE91-78CB528AF62C}"/>
              </a:ext>
            </a:extLst>
          </p:cNvPr>
          <p:cNvSpPr>
            <a:spLocks noGrp="1" noChangeArrowheads="1"/>
          </p:cNvSpPr>
          <p:nvPr>
            <p:ph type="dt" sz="half" idx="10"/>
          </p:nvPr>
        </p:nvSpPr>
        <p:spPr/>
        <p:txBody>
          <a:bodyPr/>
          <a:lstStyle>
            <a:lvl1pPr>
              <a:defRPr/>
            </a:lvl1pPr>
          </a:lstStyle>
          <a:p>
            <a:pPr>
              <a:defRPr/>
            </a:pPr>
            <a:endParaRPr lang="hu-HU" altLang="en-US"/>
          </a:p>
        </p:txBody>
      </p:sp>
      <p:sp>
        <p:nvSpPr>
          <p:cNvPr id="5" name="Rectangle 5">
            <a:extLst>
              <a:ext uri="{FF2B5EF4-FFF2-40B4-BE49-F238E27FC236}">
                <a16:creationId xmlns:a16="http://schemas.microsoft.com/office/drawing/2014/main" id="{B16CE59B-60C9-7ED3-6FF0-D187CC3F1A0A}"/>
              </a:ext>
            </a:extLst>
          </p:cNvPr>
          <p:cNvSpPr>
            <a:spLocks noGrp="1" noChangeArrowheads="1"/>
          </p:cNvSpPr>
          <p:nvPr>
            <p:ph type="ftr" sz="quarter" idx="11"/>
          </p:nvPr>
        </p:nvSpPr>
        <p:spPr>
          <a:xfrm>
            <a:off x="4165600" y="6243638"/>
            <a:ext cx="3860800" cy="457200"/>
          </a:xfrm>
        </p:spPr>
        <p:txBody>
          <a:bodyPr/>
          <a:lstStyle>
            <a:lvl1pPr>
              <a:defRPr/>
            </a:lvl1pPr>
          </a:lstStyle>
          <a:p>
            <a:pPr>
              <a:defRPr/>
            </a:pPr>
            <a:endParaRPr lang="hu-HU" altLang="en-US"/>
          </a:p>
        </p:txBody>
      </p:sp>
      <p:sp>
        <p:nvSpPr>
          <p:cNvPr id="6" name="Rectangle 6">
            <a:extLst>
              <a:ext uri="{FF2B5EF4-FFF2-40B4-BE49-F238E27FC236}">
                <a16:creationId xmlns:a16="http://schemas.microsoft.com/office/drawing/2014/main" id="{0D7CCD11-DA28-5EBD-C590-F83510E29742}"/>
              </a:ext>
            </a:extLst>
          </p:cNvPr>
          <p:cNvSpPr>
            <a:spLocks noGrp="1" noChangeArrowheads="1"/>
          </p:cNvSpPr>
          <p:nvPr>
            <p:ph type="sldNum" sz="quarter" idx="12"/>
          </p:nvPr>
        </p:nvSpPr>
        <p:spPr/>
        <p:txBody>
          <a:bodyPr/>
          <a:lstStyle>
            <a:lvl1pPr>
              <a:defRPr smtClean="0"/>
            </a:lvl1pPr>
          </a:lstStyle>
          <a:p>
            <a:pPr>
              <a:defRPr/>
            </a:pPr>
            <a:fld id="{80003741-9AAE-43B8-B2CB-4CD0B9A83D6D}" type="slidenum">
              <a:rPr lang="hu-HU" altLang="en-US"/>
              <a:pPr>
                <a:defRPr/>
              </a:pPr>
              <a:t>‹#›</a:t>
            </a:fld>
            <a:endParaRPr lang="hu-HU" altLang="en-US"/>
          </a:p>
        </p:txBody>
      </p:sp>
    </p:spTree>
    <p:extLst>
      <p:ext uri="{BB962C8B-B14F-4D97-AF65-F5344CB8AC3E}">
        <p14:creationId xmlns:p14="http://schemas.microsoft.com/office/powerpoint/2010/main" val="182268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EB9E70A7-B174-5764-CF6E-3398FFF2FBC8}"/>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5">
            <a:extLst>
              <a:ext uri="{FF2B5EF4-FFF2-40B4-BE49-F238E27FC236}">
                <a16:creationId xmlns:a16="http://schemas.microsoft.com/office/drawing/2014/main" id="{BDBB83CA-0365-1E9C-B4E8-2E810A982D03}"/>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6">
            <a:extLst>
              <a:ext uri="{FF2B5EF4-FFF2-40B4-BE49-F238E27FC236}">
                <a16:creationId xmlns:a16="http://schemas.microsoft.com/office/drawing/2014/main" id="{094024A5-F928-252E-2BC5-124926E45C21}"/>
              </a:ext>
            </a:extLst>
          </p:cNvPr>
          <p:cNvSpPr>
            <a:spLocks noGrp="1" noChangeArrowheads="1"/>
          </p:cNvSpPr>
          <p:nvPr>
            <p:ph type="sldNum" sz="quarter" idx="12"/>
          </p:nvPr>
        </p:nvSpPr>
        <p:spPr>
          <a:ln/>
        </p:spPr>
        <p:txBody>
          <a:bodyPr/>
          <a:lstStyle>
            <a:lvl1pPr>
              <a:defRPr/>
            </a:lvl1pPr>
          </a:lstStyle>
          <a:p>
            <a:pPr>
              <a:defRPr/>
            </a:pPr>
            <a:fld id="{9EDD07DF-66EC-4DC9-AE8E-8EA76B8988E2}" type="slidenum">
              <a:rPr lang="hu-HU" altLang="en-US"/>
              <a:pPr>
                <a:defRPr/>
              </a:pPr>
              <a:t>‹#›</a:t>
            </a:fld>
            <a:endParaRPr lang="hu-HU" altLang="en-US"/>
          </a:p>
        </p:txBody>
      </p:sp>
    </p:spTree>
    <p:extLst>
      <p:ext uri="{BB962C8B-B14F-4D97-AF65-F5344CB8AC3E}">
        <p14:creationId xmlns:p14="http://schemas.microsoft.com/office/powerpoint/2010/main" val="252599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03FCD2D2-2C71-ABA9-63C8-04CDE6E11295}"/>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5">
            <a:extLst>
              <a:ext uri="{FF2B5EF4-FFF2-40B4-BE49-F238E27FC236}">
                <a16:creationId xmlns:a16="http://schemas.microsoft.com/office/drawing/2014/main" id="{7C02EC2F-E6FD-D77B-D69F-75FF09C60847}"/>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6">
            <a:extLst>
              <a:ext uri="{FF2B5EF4-FFF2-40B4-BE49-F238E27FC236}">
                <a16:creationId xmlns:a16="http://schemas.microsoft.com/office/drawing/2014/main" id="{DD026EC7-B985-E1F8-1812-10432B714B86}"/>
              </a:ext>
            </a:extLst>
          </p:cNvPr>
          <p:cNvSpPr>
            <a:spLocks noGrp="1" noChangeArrowheads="1"/>
          </p:cNvSpPr>
          <p:nvPr>
            <p:ph type="sldNum" sz="quarter" idx="12"/>
          </p:nvPr>
        </p:nvSpPr>
        <p:spPr>
          <a:ln/>
        </p:spPr>
        <p:txBody>
          <a:bodyPr/>
          <a:lstStyle>
            <a:lvl1pPr>
              <a:defRPr/>
            </a:lvl1pPr>
          </a:lstStyle>
          <a:p>
            <a:pPr>
              <a:defRPr/>
            </a:pPr>
            <a:fld id="{954BD342-9F01-447D-9C95-D90F6EBCDAE5}" type="slidenum">
              <a:rPr lang="hu-HU" altLang="en-US"/>
              <a:pPr>
                <a:defRPr/>
              </a:pPr>
              <a:t>‹#›</a:t>
            </a:fld>
            <a:endParaRPr lang="hu-HU" altLang="en-US"/>
          </a:p>
        </p:txBody>
      </p:sp>
    </p:spTree>
    <p:extLst>
      <p:ext uri="{BB962C8B-B14F-4D97-AF65-F5344CB8AC3E}">
        <p14:creationId xmlns:p14="http://schemas.microsoft.com/office/powerpoint/2010/main" val="2764258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5AC1F867-2109-69CC-ED95-91DFDFD6CE97}"/>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5">
            <a:extLst>
              <a:ext uri="{FF2B5EF4-FFF2-40B4-BE49-F238E27FC236}">
                <a16:creationId xmlns:a16="http://schemas.microsoft.com/office/drawing/2014/main" id="{570CF4DE-D1DC-BA29-C97E-35E337A56F93}"/>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6">
            <a:extLst>
              <a:ext uri="{FF2B5EF4-FFF2-40B4-BE49-F238E27FC236}">
                <a16:creationId xmlns:a16="http://schemas.microsoft.com/office/drawing/2014/main" id="{6EF1FC91-94EC-9EA0-EA2E-4D14E936D763}"/>
              </a:ext>
            </a:extLst>
          </p:cNvPr>
          <p:cNvSpPr>
            <a:spLocks noGrp="1" noChangeArrowheads="1"/>
          </p:cNvSpPr>
          <p:nvPr>
            <p:ph type="sldNum" sz="quarter" idx="12"/>
          </p:nvPr>
        </p:nvSpPr>
        <p:spPr>
          <a:ln/>
        </p:spPr>
        <p:txBody>
          <a:bodyPr/>
          <a:lstStyle>
            <a:lvl1pPr>
              <a:defRPr/>
            </a:lvl1pPr>
          </a:lstStyle>
          <a:p>
            <a:pPr>
              <a:defRPr/>
            </a:pPr>
            <a:fld id="{442A3E12-301E-43A8-9F12-D5D46026791C}" type="slidenum">
              <a:rPr lang="hu-HU" altLang="en-US"/>
              <a:pPr>
                <a:defRPr/>
              </a:pPr>
              <a:t>‹#›</a:t>
            </a:fld>
            <a:endParaRPr lang="hu-HU" altLang="en-US"/>
          </a:p>
        </p:txBody>
      </p:sp>
    </p:spTree>
    <p:extLst>
      <p:ext uri="{BB962C8B-B14F-4D97-AF65-F5344CB8AC3E}">
        <p14:creationId xmlns:p14="http://schemas.microsoft.com/office/powerpoint/2010/main" val="2544920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EBB15649-D39B-DBB0-646E-4DE19E2B3ED6}"/>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8" name="Rectangle 5">
            <a:extLst>
              <a:ext uri="{FF2B5EF4-FFF2-40B4-BE49-F238E27FC236}">
                <a16:creationId xmlns:a16="http://schemas.microsoft.com/office/drawing/2014/main" id="{46A1726F-EF97-B8DB-AE69-4C34E51E3229}"/>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9" name="Rectangle 6">
            <a:extLst>
              <a:ext uri="{FF2B5EF4-FFF2-40B4-BE49-F238E27FC236}">
                <a16:creationId xmlns:a16="http://schemas.microsoft.com/office/drawing/2014/main" id="{8E381137-6057-7CDC-DB7E-503355BCEA6D}"/>
              </a:ext>
            </a:extLst>
          </p:cNvPr>
          <p:cNvSpPr>
            <a:spLocks noGrp="1" noChangeArrowheads="1"/>
          </p:cNvSpPr>
          <p:nvPr>
            <p:ph type="sldNum" sz="quarter" idx="12"/>
          </p:nvPr>
        </p:nvSpPr>
        <p:spPr>
          <a:ln/>
        </p:spPr>
        <p:txBody>
          <a:bodyPr/>
          <a:lstStyle>
            <a:lvl1pPr>
              <a:defRPr/>
            </a:lvl1pPr>
          </a:lstStyle>
          <a:p>
            <a:pPr>
              <a:defRPr/>
            </a:pPr>
            <a:fld id="{9CEE114C-DC82-4DB6-B232-F950601DB3A3}" type="slidenum">
              <a:rPr lang="hu-HU" altLang="en-US"/>
              <a:pPr>
                <a:defRPr/>
              </a:pPr>
              <a:t>‹#›</a:t>
            </a:fld>
            <a:endParaRPr lang="hu-HU" altLang="en-US"/>
          </a:p>
        </p:txBody>
      </p:sp>
    </p:spTree>
    <p:extLst>
      <p:ext uri="{BB962C8B-B14F-4D97-AF65-F5344CB8AC3E}">
        <p14:creationId xmlns:p14="http://schemas.microsoft.com/office/powerpoint/2010/main" val="611293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1E20B08D-583A-ECFF-17E7-DD99B5D62B12}"/>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4" name="Rectangle 5">
            <a:extLst>
              <a:ext uri="{FF2B5EF4-FFF2-40B4-BE49-F238E27FC236}">
                <a16:creationId xmlns:a16="http://schemas.microsoft.com/office/drawing/2014/main" id="{5FD406EE-B90C-A04C-7860-31522678E933}"/>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5" name="Rectangle 6">
            <a:extLst>
              <a:ext uri="{FF2B5EF4-FFF2-40B4-BE49-F238E27FC236}">
                <a16:creationId xmlns:a16="http://schemas.microsoft.com/office/drawing/2014/main" id="{C5C78F4E-91BC-D62F-01CF-D4889F8AD631}"/>
              </a:ext>
            </a:extLst>
          </p:cNvPr>
          <p:cNvSpPr>
            <a:spLocks noGrp="1" noChangeArrowheads="1"/>
          </p:cNvSpPr>
          <p:nvPr>
            <p:ph type="sldNum" sz="quarter" idx="12"/>
          </p:nvPr>
        </p:nvSpPr>
        <p:spPr>
          <a:ln/>
        </p:spPr>
        <p:txBody>
          <a:bodyPr/>
          <a:lstStyle>
            <a:lvl1pPr>
              <a:defRPr/>
            </a:lvl1pPr>
          </a:lstStyle>
          <a:p>
            <a:pPr>
              <a:defRPr/>
            </a:pPr>
            <a:fld id="{79475C1E-03B8-43DB-B027-5001FA4B9BEF}" type="slidenum">
              <a:rPr lang="hu-HU" altLang="en-US"/>
              <a:pPr>
                <a:defRPr/>
              </a:pPr>
              <a:t>‹#›</a:t>
            </a:fld>
            <a:endParaRPr lang="hu-HU" altLang="en-US"/>
          </a:p>
        </p:txBody>
      </p:sp>
    </p:spTree>
    <p:extLst>
      <p:ext uri="{BB962C8B-B14F-4D97-AF65-F5344CB8AC3E}">
        <p14:creationId xmlns:p14="http://schemas.microsoft.com/office/powerpoint/2010/main" val="3299123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62BF11-1BD6-8284-8476-3C3B6BACECB8}"/>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3" name="Rectangle 5">
            <a:extLst>
              <a:ext uri="{FF2B5EF4-FFF2-40B4-BE49-F238E27FC236}">
                <a16:creationId xmlns:a16="http://schemas.microsoft.com/office/drawing/2014/main" id="{C8B5DCF8-240E-871A-65EA-F402DE5F77A2}"/>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4" name="Rectangle 6">
            <a:extLst>
              <a:ext uri="{FF2B5EF4-FFF2-40B4-BE49-F238E27FC236}">
                <a16:creationId xmlns:a16="http://schemas.microsoft.com/office/drawing/2014/main" id="{1AF6180B-9686-216C-1C9D-6E2B309BBCC1}"/>
              </a:ext>
            </a:extLst>
          </p:cNvPr>
          <p:cNvSpPr>
            <a:spLocks noGrp="1" noChangeArrowheads="1"/>
          </p:cNvSpPr>
          <p:nvPr>
            <p:ph type="sldNum" sz="quarter" idx="12"/>
          </p:nvPr>
        </p:nvSpPr>
        <p:spPr>
          <a:ln/>
        </p:spPr>
        <p:txBody>
          <a:bodyPr/>
          <a:lstStyle>
            <a:lvl1pPr>
              <a:defRPr/>
            </a:lvl1pPr>
          </a:lstStyle>
          <a:p>
            <a:pPr>
              <a:defRPr/>
            </a:pPr>
            <a:fld id="{68CDD15D-EC32-403D-BB95-82044E4B98EF}" type="slidenum">
              <a:rPr lang="hu-HU" altLang="en-US"/>
              <a:pPr>
                <a:defRPr/>
              </a:pPr>
              <a:t>‹#›</a:t>
            </a:fld>
            <a:endParaRPr lang="hu-HU" altLang="en-US"/>
          </a:p>
        </p:txBody>
      </p:sp>
    </p:spTree>
    <p:extLst>
      <p:ext uri="{BB962C8B-B14F-4D97-AF65-F5344CB8AC3E}">
        <p14:creationId xmlns:p14="http://schemas.microsoft.com/office/powerpoint/2010/main" val="2921486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FDB57296-33C9-9AC9-679C-C24972F374A7}"/>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5">
            <a:extLst>
              <a:ext uri="{FF2B5EF4-FFF2-40B4-BE49-F238E27FC236}">
                <a16:creationId xmlns:a16="http://schemas.microsoft.com/office/drawing/2014/main" id="{12DFF5DD-3D9B-2E78-24AB-C81A63777F32}"/>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6">
            <a:extLst>
              <a:ext uri="{FF2B5EF4-FFF2-40B4-BE49-F238E27FC236}">
                <a16:creationId xmlns:a16="http://schemas.microsoft.com/office/drawing/2014/main" id="{DC614042-9E48-9D72-C000-7A7D44BAFAB5}"/>
              </a:ext>
            </a:extLst>
          </p:cNvPr>
          <p:cNvSpPr>
            <a:spLocks noGrp="1" noChangeArrowheads="1"/>
          </p:cNvSpPr>
          <p:nvPr>
            <p:ph type="sldNum" sz="quarter" idx="12"/>
          </p:nvPr>
        </p:nvSpPr>
        <p:spPr>
          <a:ln/>
        </p:spPr>
        <p:txBody>
          <a:bodyPr/>
          <a:lstStyle>
            <a:lvl1pPr>
              <a:defRPr/>
            </a:lvl1pPr>
          </a:lstStyle>
          <a:p>
            <a:pPr>
              <a:defRPr/>
            </a:pPr>
            <a:fld id="{F68DEAC9-4B89-4B6B-AA12-A0CCD18DA965}" type="slidenum">
              <a:rPr lang="hu-HU" altLang="en-US"/>
              <a:pPr>
                <a:defRPr/>
              </a:pPr>
              <a:t>‹#›</a:t>
            </a:fld>
            <a:endParaRPr lang="hu-HU" altLang="en-US"/>
          </a:p>
        </p:txBody>
      </p:sp>
    </p:spTree>
    <p:extLst>
      <p:ext uri="{BB962C8B-B14F-4D97-AF65-F5344CB8AC3E}">
        <p14:creationId xmlns:p14="http://schemas.microsoft.com/office/powerpoint/2010/main" val="1998008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2C95368C-D660-8149-96A9-A6D065FC6E65}"/>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5">
            <a:extLst>
              <a:ext uri="{FF2B5EF4-FFF2-40B4-BE49-F238E27FC236}">
                <a16:creationId xmlns:a16="http://schemas.microsoft.com/office/drawing/2014/main" id="{961986FE-6069-CE89-6A6D-FE6510365D6B}"/>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6">
            <a:extLst>
              <a:ext uri="{FF2B5EF4-FFF2-40B4-BE49-F238E27FC236}">
                <a16:creationId xmlns:a16="http://schemas.microsoft.com/office/drawing/2014/main" id="{6ED3EB07-CC65-7D7A-9DB7-D20ADC226933}"/>
              </a:ext>
            </a:extLst>
          </p:cNvPr>
          <p:cNvSpPr>
            <a:spLocks noGrp="1" noChangeArrowheads="1"/>
          </p:cNvSpPr>
          <p:nvPr>
            <p:ph type="sldNum" sz="quarter" idx="12"/>
          </p:nvPr>
        </p:nvSpPr>
        <p:spPr>
          <a:ln/>
        </p:spPr>
        <p:txBody>
          <a:bodyPr/>
          <a:lstStyle>
            <a:lvl1pPr>
              <a:defRPr/>
            </a:lvl1pPr>
          </a:lstStyle>
          <a:p>
            <a:pPr>
              <a:defRPr/>
            </a:pPr>
            <a:fld id="{0579366A-2326-4071-B7AF-340CABF8FE6A}" type="slidenum">
              <a:rPr lang="hu-HU" altLang="en-US"/>
              <a:pPr>
                <a:defRPr/>
              </a:pPr>
              <a:t>‹#›</a:t>
            </a:fld>
            <a:endParaRPr lang="hu-HU" altLang="en-US"/>
          </a:p>
        </p:txBody>
      </p:sp>
    </p:spTree>
    <p:extLst>
      <p:ext uri="{BB962C8B-B14F-4D97-AF65-F5344CB8AC3E}">
        <p14:creationId xmlns:p14="http://schemas.microsoft.com/office/powerpoint/2010/main" val="1082329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799EF46A-BB8C-380C-EA37-3280429E7A22}"/>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5">
            <a:extLst>
              <a:ext uri="{FF2B5EF4-FFF2-40B4-BE49-F238E27FC236}">
                <a16:creationId xmlns:a16="http://schemas.microsoft.com/office/drawing/2014/main" id="{CEE66C95-6129-7530-60D7-48049938C953}"/>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6">
            <a:extLst>
              <a:ext uri="{FF2B5EF4-FFF2-40B4-BE49-F238E27FC236}">
                <a16:creationId xmlns:a16="http://schemas.microsoft.com/office/drawing/2014/main" id="{68AD913E-7C95-AEDF-253F-D7E686B36E7E}"/>
              </a:ext>
            </a:extLst>
          </p:cNvPr>
          <p:cNvSpPr>
            <a:spLocks noGrp="1" noChangeArrowheads="1"/>
          </p:cNvSpPr>
          <p:nvPr>
            <p:ph type="sldNum" sz="quarter" idx="12"/>
          </p:nvPr>
        </p:nvSpPr>
        <p:spPr>
          <a:ln/>
        </p:spPr>
        <p:txBody>
          <a:bodyPr/>
          <a:lstStyle>
            <a:lvl1pPr>
              <a:defRPr/>
            </a:lvl1pPr>
          </a:lstStyle>
          <a:p>
            <a:pPr>
              <a:defRPr/>
            </a:pPr>
            <a:fld id="{42358D08-7EEB-4F57-86DC-3119EDE13F68}" type="slidenum">
              <a:rPr lang="hu-HU" altLang="en-US"/>
              <a:pPr>
                <a:defRPr/>
              </a:pPr>
              <a:t>‹#›</a:t>
            </a:fld>
            <a:endParaRPr lang="hu-HU" altLang="en-US"/>
          </a:p>
        </p:txBody>
      </p:sp>
    </p:spTree>
    <p:extLst>
      <p:ext uri="{BB962C8B-B14F-4D97-AF65-F5344CB8AC3E}">
        <p14:creationId xmlns:p14="http://schemas.microsoft.com/office/powerpoint/2010/main" val="2817498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092F603E-F144-5EDC-BAF2-D5BF28056540}"/>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5" name="Rectangle 5">
            <a:extLst>
              <a:ext uri="{FF2B5EF4-FFF2-40B4-BE49-F238E27FC236}">
                <a16:creationId xmlns:a16="http://schemas.microsoft.com/office/drawing/2014/main" id="{95AEEBDB-8276-1E9B-6BC3-C0D25F1B81D6}"/>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6" name="Rectangle 6">
            <a:extLst>
              <a:ext uri="{FF2B5EF4-FFF2-40B4-BE49-F238E27FC236}">
                <a16:creationId xmlns:a16="http://schemas.microsoft.com/office/drawing/2014/main" id="{49154060-3FA4-E21F-CE5F-EF4167657CF6}"/>
              </a:ext>
            </a:extLst>
          </p:cNvPr>
          <p:cNvSpPr>
            <a:spLocks noGrp="1" noChangeArrowheads="1"/>
          </p:cNvSpPr>
          <p:nvPr>
            <p:ph type="sldNum" sz="quarter" idx="12"/>
          </p:nvPr>
        </p:nvSpPr>
        <p:spPr>
          <a:ln/>
        </p:spPr>
        <p:txBody>
          <a:bodyPr/>
          <a:lstStyle>
            <a:lvl1pPr>
              <a:defRPr/>
            </a:lvl1pPr>
          </a:lstStyle>
          <a:p>
            <a:pPr>
              <a:defRPr/>
            </a:pPr>
            <a:fld id="{6A878C79-6A06-458D-ADBB-B5DABECCABB7}" type="slidenum">
              <a:rPr lang="hu-HU" altLang="en-US"/>
              <a:pPr>
                <a:defRPr/>
              </a:pPr>
              <a:t>‹#›</a:t>
            </a:fld>
            <a:endParaRPr lang="hu-HU" altLang="en-US"/>
          </a:p>
        </p:txBody>
      </p:sp>
    </p:spTree>
    <p:extLst>
      <p:ext uri="{BB962C8B-B14F-4D97-AF65-F5344CB8AC3E}">
        <p14:creationId xmlns:p14="http://schemas.microsoft.com/office/powerpoint/2010/main" val="1981765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Cím és tartalom a szöveg felett">
    <p:spTree>
      <p:nvGrpSpPr>
        <p:cNvPr id="1" name=""/>
        <p:cNvGrpSpPr/>
        <p:nvPr/>
      </p:nvGrpSpPr>
      <p:grpSpPr>
        <a:xfrm>
          <a:off x="0" y="0"/>
          <a:ext cx="0" cy="0"/>
          <a:chOff x="0" y="0"/>
          <a:chExt cx="0" cy="0"/>
        </a:xfrm>
      </p:grpSpPr>
      <p:sp>
        <p:nvSpPr>
          <p:cNvPr id="2" name="Cím 1"/>
          <p:cNvSpPr>
            <a:spLocks noGrp="1"/>
          </p:cNvSpPr>
          <p:nvPr>
            <p:ph type="title"/>
          </p:nvPr>
        </p:nvSpPr>
        <p:spPr>
          <a:xfrm>
            <a:off x="609600" y="277814"/>
            <a:ext cx="10972800" cy="1139825"/>
          </a:xfrm>
        </p:spPr>
        <p:txBody>
          <a:bodyPr/>
          <a:lstStyle/>
          <a:p>
            <a:r>
              <a:rPr lang="hu-HU"/>
              <a:t>Mintacím szerkesztése</a:t>
            </a:r>
          </a:p>
        </p:txBody>
      </p:sp>
      <p:sp>
        <p:nvSpPr>
          <p:cNvPr id="3" name="Tartalom helye 2"/>
          <p:cNvSpPr>
            <a:spLocks noGrp="1"/>
          </p:cNvSpPr>
          <p:nvPr>
            <p:ph sz="half" idx="1"/>
          </p:nvPr>
        </p:nvSpPr>
        <p:spPr>
          <a:xfrm>
            <a:off x="609600" y="1600201"/>
            <a:ext cx="10972800" cy="21891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3941763"/>
            <a:ext cx="10972800" cy="218916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DAE7BC63-5C91-39C7-0E92-47C1C3869BF3}"/>
              </a:ext>
            </a:extLst>
          </p:cNvPr>
          <p:cNvSpPr>
            <a:spLocks noGrp="1" noChangeArrowheads="1"/>
          </p:cNvSpPr>
          <p:nvPr>
            <p:ph type="dt" sz="half" idx="10"/>
          </p:nvPr>
        </p:nvSpPr>
        <p:spPr>
          <a:ln/>
        </p:spPr>
        <p:txBody>
          <a:bodyPr/>
          <a:lstStyle>
            <a:lvl1pPr>
              <a:defRPr/>
            </a:lvl1pPr>
          </a:lstStyle>
          <a:p>
            <a:pPr>
              <a:defRPr/>
            </a:pPr>
            <a:endParaRPr lang="hu-HU" altLang="en-US"/>
          </a:p>
        </p:txBody>
      </p:sp>
      <p:sp>
        <p:nvSpPr>
          <p:cNvPr id="6" name="Rectangle 5">
            <a:extLst>
              <a:ext uri="{FF2B5EF4-FFF2-40B4-BE49-F238E27FC236}">
                <a16:creationId xmlns:a16="http://schemas.microsoft.com/office/drawing/2014/main" id="{2D50EF59-CA09-A1AB-A735-4DEB14B6E509}"/>
              </a:ext>
            </a:extLst>
          </p:cNvPr>
          <p:cNvSpPr>
            <a:spLocks noGrp="1" noChangeArrowheads="1"/>
          </p:cNvSpPr>
          <p:nvPr>
            <p:ph type="ftr" sz="quarter" idx="11"/>
          </p:nvPr>
        </p:nvSpPr>
        <p:spPr>
          <a:ln/>
        </p:spPr>
        <p:txBody>
          <a:bodyPr/>
          <a:lstStyle>
            <a:lvl1pPr>
              <a:defRPr/>
            </a:lvl1pPr>
          </a:lstStyle>
          <a:p>
            <a:pPr>
              <a:defRPr/>
            </a:pPr>
            <a:endParaRPr lang="hu-HU" altLang="en-US"/>
          </a:p>
        </p:txBody>
      </p:sp>
      <p:sp>
        <p:nvSpPr>
          <p:cNvPr id="7" name="Rectangle 6">
            <a:extLst>
              <a:ext uri="{FF2B5EF4-FFF2-40B4-BE49-F238E27FC236}">
                <a16:creationId xmlns:a16="http://schemas.microsoft.com/office/drawing/2014/main" id="{E94901EF-7D04-EDB3-0FB1-4E92B8D79F60}"/>
              </a:ext>
            </a:extLst>
          </p:cNvPr>
          <p:cNvSpPr>
            <a:spLocks noGrp="1" noChangeArrowheads="1"/>
          </p:cNvSpPr>
          <p:nvPr>
            <p:ph type="sldNum" sz="quarter" idx="12"/>
          </p:nvPr>
        </p:nvSpPr>
        <p:spPr>
          <a:ln/>
        </p:spPr>
        <p:txBody>
          <a:bodyPr/>
          <a:lstStyle>
            <a:lvl1pPr>
              <a:defRPr/>
            </a:lvl1pPr>
          </a:lstStyle>
          <a:p>
            <a:pPr>
              <a:defRPr/>
            </a:pPr>
            <a:fld id="{C00F0E7E-BEFA-4127-BD81-E14D1F1793BB}" type="slidenum">
              <a:rPr lang="hu-HU" altLang="en-US"/>
              <a:pPr>
                <a:defRPr/>
              </a:pPr>
              <a:t>‹#›</a:t>
            </a:fld>
            <a:endParaRPr lang="hu-HU" altLang="en-US"/>
          </a:p>
        </p:txBody>
      </p:sp>
    </p:spTree>
    <p:extLst>
      <p:ext uri="{BB962C8B-B14F-4D97-AF65-F5344CB8AC3E}">
        <p14:creationId xmlns:p14="http://schemas.microsoft.com/office/powerpoint/2010/main" val="352658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u-HU"/>
              <a:t>Mintacím szerkesztése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11/6/2024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CBBB7B2-6487-6E4B-D1D5-FAAF5BEA0573}"/>
              </a:ext>
            </a:extLst>
          </p:cNvPr>
          <p:cNvGrpSpPr>
            <a:grpSpLocks/>
          </p:cNvGrpSpPr>
          <p:nvPr/>
        </p:nvGrpSpPr>
        <p:grpSpPr bwMode="auto">
          <a:xfrm>
            <a:off x="1" y="0"/>
            <a:ext cx="12198351" cy="6851650"/>
            <a:chOff x="1" y="0"/>
            <a:chExt cx="5763" cy="4316"/>
          </a:xfrm>
        </p:grpSpPr>
        <p:sp>
          <p:nvSpPr>
            <p:cNvPr id="3" name="Freeform 3">
              <a:extLst>
                <a:ext uri="{FF2B5EF4-FFF2-40B4-BE49-F238E27FC236}">
                  <a16:creationId xmlns:a16="http://schemas.microsoft.com/office/drawing/2014/main" id="{D5795B9D-B81F-F934-1FC1-F6047C1B9896}"/>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4" name="Freeform 4">
              <a:extLst>
                <a:ext uri="{FF2B5EF4-FFF2-40B4-BE49-F238E27FC236}">
                  <a16:creationId xmlns:a16="http://schemas.microsoft.com/office/drawing/2014/main" id="{D02AE115-F0B0-7CA0-3D22-41571296C57E}"/>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5" name="Freeform 5">
              <a:extLst>
                <a:ext uri="{FF2B5EF4-FFF2-40B4-BE49-F238E27FC236}">
                  <a16:creationId xmlns:a16="http://schemas.microsoft.com/office/drawing/2014/main" id="{86D1F0C9-1A5C-B31F-427C-245E3E1D2C2E}"/>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grpSp>
          <p:nvGrpSpPr>
            <p:cNvPr id="6" name="Group 6">
              <a:extLst>
                <a:ext uri="{FF2B5EF4-FFF2-40B4-BE49-F238E27FC236}">
                  <a16:creationId xmlns:a16="http://schemas.microsoft.com/office/drawing/2014/main" id="{F96227EE-1D34-8447-BB22-136D386AF09B}"/>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16D6696E-EBB0-1D52-4FE0-DB1D6988AB2D}"/>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27" name="Freeform 8">
                <a:extLst>
                  <a:ext uri="{FF2B5EF4-FFF2-40B4-BE49-F238E27FC236}">
                    <a16:creationId xmlns:a16="http://schemas.microsoft.com/office/drawing/2014/main" id="{DEE37569-6F1C-3B28-CC47-BCE60A397E8A}"/>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28" name="Freeform 9">
                <a:extLst>
                  <a:ext uri="{FF2B5EF4-FFF2-40B4-BE49-F238E27FC236}">
                    <a16:creationId xmlns:a16="http://schemas.microsoft.com/office/drawing/2014/main" id="{04027F34-CE7D-62C9-5702-EE4D737CF1C4}"/>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29" name="Freeform 10">
                <a:extLst>
                  <a:ext uri="{FF2B5EF4-FFF2-40B4-BE49-F238E27FC236}">
                    <a16:creationId xmlns:a16="http://schemas.microsoft.com/office/drawing/2014/main" id="{2CCDEEC6-A576-E6A3-9B1A-A65E3F575D21}"/>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0" name="Freeform 11">
                <a:extLst>
                  <a:ext uri="{FF2B5EF4-FFF2-40B4-BE49-F238E27FC236}">
                    <a16:creationId xmlns:a16="http://schemas.microsoft.com/office/drawing/2014/main" id="{F793B5D6-FD65-53B5-834E-C309752F1CC1}"/>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 name="Freeform 12">
                <a:extLst>
                  <a:ext uri="{FF2B5EF4-FFF2-40B4-BE49-F238E27FC236}">
                    <a16:creationId xmlns:a16="http://schemas.microsoft.com/office/drawing/2014/main" id="{64500CD1-0CA1-FA2D-0C85-05E67A6EF675}"/>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2" name="Freeform 13">
                <a:extLst>
                  <a:ext uri="{FF2B5EF4-FFF2-40B4-BE49-F238E27FC236}">
                    <a16:creationId xmlns:a16="http://schemas.microsoft.com/office/drawing/2014/main" id="{52DD375C-707E-2A76-BF87-FD1351565CF0}"/>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3" name="Freeform 14">
                <a:extLst>
                  <a:ext uri="{FF2B5EF4-FFF2-40B4-BE49-F238E27FC236}">
                    <a16:creationId xmlns:a16="http://schemas.microsoft.com/office/drawing/2014/main" id="{D2492E97-DC8E-527A-64B6-0045886892EE}"/>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4" name="Freeform 15">
                <a:extLst>
                  <a:ext uri="{FF2B5EF4-FFF2-40B4-BE49-F238E27FC236}">
                    <a16:creationId xmlns:a16="http://schemas.microsoft.com/office/drawing/2014/main" id="{1B4AF05F-810B-6665-36D2-0469B05335A3}"/>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5" name="Freeform 16">
                <a:extLst>
                  <a:ext uri="{FF2B5EF4-FFF2-40B4-BE49-F238E27FC236}">
                    <a16:creationId xmlns:a16="http://schemas.microsoft.com/office/drawing/2014/main" id="{A51D0AC1-0BFD-77F1-A4AE-2869EC6DD378}"/>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6" name="Freeform 17">
                <a:extLst>
                  <a:ext uri="{FF2B5EF4-FFF2-40B4-BE49-F238E27FC236}">
                    <a16:creationId xmlns:a16="http://schemas.microsoft.com/office/drawing/2014/main" id="{87E9CC88-E359-6868-6B46-D715AEB6CCC0}"/>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7" name="Freeform 18">
                <a:extLst>
                  <a:ext uri="{FF2B5EF4-FFF2-40B4-BE49-F238E27FC236}">
                    <a16:creationId xmlns:a16="http://schemas.microsoft.com/office/drawing/2014/main" id="{F28D2D4C-2957-61F6-318F-4595516D49A9}"/>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8" name="Freeform 19">
                <a:extLst>
                  <a:ext uri="{FF2B5EF4-FFF2-40B4-BE49-F238E27FC236}">
                    <a16:creationId xmlns:a16="http://schemas.microsoft.com/office/drawing/2014/main" id="{DDBA7231-4307-94F2-E097-540E4F9124C9}"/>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grpSp>
        <p:sp>
          <p:nvSpPr>
            <p:cNvPr id="7" name="Freeform 20">
              <a:extLst>
                <a:ext uri="{FF2B5EF4-FFF2-40B4-BE49-F238E27FC236}">
                  <a16:creationId xmlns:a16="http://schemas.microsoft.com/office/drawing/2014/main" id="{BED2BEAF-636A-D33D-7195-3319A98C5CD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8" name="Freeform 21">
              <a:extLst>
                <a:ext uri="{FF2B5EF4-FFF2-40B4-BE49-F238E27FC236}">
                  <a16:creationId xmlns:a16="http://schemas.microsoft.com/office/drawing/2014/main" id="{04BBE3CC-B493-CB55-8BE8-E8C65AD7F9D3}"/>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9" name="Freeform 22">
              <a:extLst>
                <a:ext uri="{FF2B5EF4-FFF2-40B4-BE49-F238E27FC236}">
                  <a16:creationId xmlns:a16="http://schemas.microsoft.com/office/drawing/2014/main" id="{F39136A0-FF68-2F6A-910B-E7787A331F34}"/>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hu-HU" sz="1800"/>
            </a:p>
          </p:txBody>
        </p:sp>
        <p:sp>
          <p:nvSpPr>
            <p:cNvPr id="10" name="Freeform 23">
              <a:extLst>
                <a:ext uri="{FF2B5EF4-FFF2-40B4-BE49-F238E27FC236}">
                  <a16:creationId xmlns:a16="http://schemas.microsoft.com/office/drawing/2014/main" id="{67AF0A64-B2BF-2DF3-D88D-A8490C985483}"/>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1" name="Freeform 24">
              <a:extLst>
                <a:ext uri="{FF2B5EF4-FFF2-40B4-BE49-F238E27FC236}">
                  <a16:creationId xmlns:a16="http://schemas.microsoft.com/office/drawing/2014/main" id="{2CF828E1-9165-46D6-9FE9-0BF1D563F730}"/>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2" name="Freeform 25">
              <a:extLst>
                <a:ext uri="{FF2B5EF4-FFF2-40B4-BE49-F238E27FC236}">
                  <a16:creationId xmlns:a16="http://schemas.microsoft.com/office/drawing/2014/main" id="{A145F0AA-4A31-66A2-3E44-C4FCB720C7EA}"/>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hu-HU" sz="1800"/>
            </a:p>
          </p:txBody>
        </p:sp>
        <p:sp>
          <p:nvSpPr>
            <p:cNvPr id="13" name="Freeform 26">
              <a:extLst>
                <a:ext uri="{FF2B5EF4-FFF2-40B4-BE49-F238E27FC236}">
                  <a16:creationId xmlns:a16="http://schemas.microsoft.com/office/drawing/2014/main" id="{62C995B6-5BD6-2A71-3890-F35EF59FAFA0}"/>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4" name="Freeform 27">
              <a:extLst>
                <a:ext uri="{FF2B5EF4-FFF2-40B4-BE49-F238E27FC236}">
                  <a16:creationId xmlns:a16="http://schemas.microsoft.com/office/drawing/2014/main" id="{564885ED-1233-5366-4FA7-2CC11E1ECD2D}"/>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5" name="Line 28">
              <a:extLst>
                <a:ext uri="{FF2B5EF4-FFF2-40B4-BE49-F238E27FC236}">
                  <a16:creationId xmlns:a16="http://schemas.microsoft.com/office/drawing/2014/main" id="{E804560B-6676-246B-D431-3AD172288EC4}"/>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6" name="Line 29">
              <a:extLst>
                <a:ext uri="{FF2B5EF4-FFF2-40B4-BE49-F238E27FC236}">
                  <a16:creationId xmlns:a16="http://schemas.microsoft.com/office/drawing/2014/main" id="{6F261096-70E6-BC03-3441-27E25F5182B4}"/>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7" name="Line 30">
              <a:extLst>
                <a:ext uri="{FF2B5EF4-FFF2-40B4-BE49-F238E27FC236}">
                  <a16:creationId xmlns:a16="http://schemas.microsoft.com/office/drawing/2014/main" id="{E3D3115E-F5AC-DBCB-A717-E2AFFB650119}"/>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grpSp>
          <p:nvGrpSpPr>
            <p:cNvPr id="18" name="Group 31">
              <a:extLst>
                <a:ext uri="{FF2B5EF4-FFF2-40B4-BE49-F238E27FC236}">
                  <a16:creationId xmlns:a16="http://schemas.microsoft.com/office/drawing/2014/main" id="{457198E4-EA30-706E-F4DD-3386E9A47F8D}"/>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B29E2C2D-97B1-9D54-24F4-050F06000AAB}"/>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22" name="Line 33">
                <a:extLst>
                  <a:ext uri="{FF2B5EF4-FFF2-40B4-BE49-F238E27FC236}">
                    <a16:creationId xmlns:a16="http://schemas.microsoft.com/office/drawing/2014/main" id="{EE4B8EEE-52A2-25FB-315E-D71E2227E12C}"/>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23" name="Line 34">
                <a:extLst>
                  <a:ext uri="{FF2B5EF4-FFF2-40B4-BE49-F238E27FC236}">
                    <a16:creationId xmlns:a16="http://schemas.microsoft.com/office/drawing/2014/main" id="{CA106EDB-2852-1D38-BBBC-986A3A6BC392}"/>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24" name="Line 35">
                <a:extLst>
                  <a:ext uri="{FF2B5EF4-FFF2-40B4-BE49-F238E27FC236}">
                    <a16:creationId xmlns:a16="http://schemas.microsoft.com/office/drawing/2014/main" id="{71311C2E-23C1-CFC3-DD02-0FD5CC5D33E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25" name="Line 36">
                <a:extLst>
                  <a:ext uri="{FF2B5EF4-FFF2-40B4-BE49-F238E27FC236}">
                    <a16:creationId xmlns:a16="http://schemas.microsoft.com/office/drawing/2014/main" id="{644D54B6-8A45-E9FF-DEE6-A4BABE15B3D9}"/>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grpSp>
        <p:sp>
          <p:nvSpPr>
            <p:cNvPr id="19" name="Line 37">
              <a:extLst>
                <a:ext uri="{FF2B5EF4-FFF2-40B4-BE49-F238E27FC236}">
                  <a16:creationId xmlns:a16="http://schemas.microsoft.com/office/drawing/2014/main" id="{BA769DE5-807D-FEDB-E499-7AA1ABE42783}"/>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20" name="Line 38">
              <a:extLst>
                <a:ext uri="{FF2B5EF4-FFF2-40B4-BE49-F238E27FC236}">
                  <a16:creationId xmlns:a16="http://schemas.microsoft.com/office/drawing/2014/main" id="{646E23FA-07D8-883D-8EAE-6ADDEFC96797}"/>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grpSp>
      <p:sp>
        <p:nvSpPr>
          <p:cNvPr id="3280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hu-HU" altLang="hu-HU" noProof="0"/>
              <a:t>Mintacím szerkesztése</a:t>
            </a:r>
          </a:p>
        </p:txBody>
      </p:sp>
      <p:sp>
        <p:nvSpPr>
          <p:cNvPr id="3280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hu-HU" altLang="hu-HU" noProof="0"/>
              <a:t>Alcím mintájának szerkesztése</a:t>
            </a:r>
          </a:p>
        </p:txBody>
      </p:sp>
      <p:sp>
        <p:nvSpPr>
          <p:cNvPr id="39" name="Rectangle 41">
            <a:extLst>
              <a:ext uri="{FF2B5EF4-FFF2-40B4-BE49-F238E27FC236}">
                <a16:creationId xmlns:a16="http://schemas.microsoft.com/office/drawing/2014/main" id="{35844E5D-F19E-FE81-A0AF-FE7029DD24FE}"/>
              </a:ext>
            </a:extLst>
          </p:cNvPr>
          <p:cNvSpPr>
            <a:spLocks noGrp="1" noChangeArrowheads="1"/>
          </p:cNvSpPr>
          <p:nvPr>
            <p:ph type="dt" sz="quarter" idx="10"/>
          </p:nvPr>
        </p:nvSpPr>
        <p:spPr/>
        <p:txBody>
          <a:bodyPr/>
          <a:lstStyle>
            <a:lvl1pPr>
              <a:defRPr/>
            </a:lvl1pPr>
          </a:lstStyle>
          <a:p>
            <a:pPr>
              <a:defRPr/>
            </a:pPr>
            <a:endParaRPr lang="hu-HU" altLang="hu-HU"/>
          </a:p>
        </p:txBody>
      </p:sp>
      <p:sp>
        <p:nvSpPr>
          <p:cNvPr id="40" name="Rectangle 42">
            <a:extLst>
              <a:ext uri="{FF2B5EF4-FFF2-40B4-BE49-F238E27FC236}">
                <a16:creationId xmlns:a16="http://schemas.microsoft.com/office/drawing/2014/main" id="{39018A0B-6C28-DCB0-1791-3103A0B9BC8B}"/>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41" name="Rectangle 43">
            <a:extLst>
              <a:ext uri="{FF2B5EF4-FFF2-40B4-BE49-F238E27FC236}">
                <a16:creationId xmlns:a16="http://schemas.microsoft.com/office/drawing/2014/main" id="{63934649-3C68-8AC6-1074-C7AB29007FAC}"/>
              </a:ext>
            </a:extLst>
          </p:cNvPr>
          <p:cNvSpPr>
            <a:spLocks noGrp="1" noChangeArrowheads="1"/>
          </p:cNvSpPr>
          <p:nvPr>
            <p:ph type="sldNum" sz="quarter" idx="12"/>
          </p:nvPr>
        </p:nvSpPr>
        <p:spPr/>
        <p:txBody>
          <a:bodyPr/>
          <a:lstStyle>
            <a:lvl1pPr>
              <a:defRPr/>
            </a:lvl1pPr>
          </a:lstStyle>
          <a:p>
            <a:pPr>
              <a:defRPr/>
            </a:pPr>
            <a:fld id="{D42E94C1-C34A-4829-9F13-C94CB047C09B}" type="slidenum">
              <a:rPr lang="hu-HU" altLang="hu-HU"/>
              <a:pPr>
                <a:defRPr/>
              </a:pPr>
              <a:t>‹#›</a:t>
            </a:fld>
            <a:endParaRPr lang="hu-HU" altLang="hu-HU"/>
          </a:p>
        </p:txBody>
      </p:sp>
    </p:spTree>
    <p:extLst>
      <p:ext uri="{BB962C8B-B14F-4D97-AF65-F5344CB8AC3E}">
        <p14:creationId xmlns:p14="http://schemas.microsoft.com/office/powerpoint/2010/main" val="2141739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AC089680-E8EB-287D-0E67-4CCDB13CF0E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1">
            <a:extLst>
              <a:ext uri="{FF2B5EF4-FFF2-40B4-BE49-F238E27FC236}">
                <a16:creationId xmlns:a16="http://schemas.microsoft.com/office/drawing/2014/main" id="{48F5FA9A-C15D-CE02-C2DE-B6A44BE0727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2">
            <a:extLst>
              <a:ext uri="{FF2B5EF4-FFF2-40B4-BE49-F238E27FC236}">
                <a16:creationId xmlns:a16="http://schemas.microsoft.com/office/drawing/2014/main" id="{93F71B76-39D3-8769-0EE3-51235B359FAE}"/>
              </a:ext>
            </a:extLst>
          </p:cNvPr>
          <p:cNvSpPr>
            <a:spLocks noGrp="1" noChangeArrowheads="1"/>
          </p:cNvSpPr>
          <p:nvPr>
            <p:ph type="sldNum" sz="quarter" idx="12"/>
          </p:nvPr>
        </p:nvSpPr>
        <p:spPr>
          <a:ln/>
        </p:spPr>
        <p:txBody>
          <a:bodyPr/>
          <a:lstStyle>
            <a:lvl1pPr>
              <a:defRPr/>
            </a:lvl1pPr>
          </a:lstStyle>
          <a:p>
            <a:pPr>
              <a:defRPr/>
            </a:pPr>
            <a:fld id="{1708DC4B-7691-4B4D-A52B-96F6198488B0}" type="slidenum">
              <a:rPr lang="hu-HU" altLang="hu-HU"/>
              <a:pPr>
                <a:defRPr/>
              </a:pPr>
              <a:t>‹#›</a:t>
            </a:fld>
            <a:endParaRPr lang="hu-HU" altLang="hu-HU"/>
          </a:p>
        </p:txBody>
      </p:sp>
    </p:spTree>
    <p:extLst>
      <p:ext uri="{BB962C8B-B14F-4D97-AF65-F5344CB8AC3E}">
        <p14:creationId xmlns:p14="http://schemas.microsoft.com/office/powerpoint/2010/main" val="1258583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0">
            <a:extLst>
              <a:ext uri="{FF2B5EF4-FFF2-40B4-BE49-F238E27FC236}">
                <a16:creationId xmlns:a16="http://schemas.microsoft.com/office/drawing/2014/main" id="{DEBD6DC0-7369-D6CE-4302-CAD7F190BC1D}"/>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1">
            <a:extLst>
              <a:ext uri="{FF2B5EF4-FFF2-40B4-BE49-F238E27FC236}">
                <a16:creationId xmlns:a16="http://schemas.microsoft.com/office/drawing/2014/main" id="{1F97A4EA-848A-804D-CADF-BE014B6565FA}"/>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2">
            <a:extLst>
              <a:ext uri="{FF2B5EF4-FFF2-40B4-BE49-F238E27FC236}">
                <a16:creationId xmlns:a16="http://schemas.microsoft.com/office/drawing/2014/main" id="{4536B098-979E-DFA2-216C-152787BEE599}"/>
              </a:ext>
            </a:extLst>
          </p:cNvPr>
          <p:cNvSpPr>
            <a:spLocks noGrp="1" noChangeArrowheads="1"/>
          </p:cNvSpPr>
          <p:nvPr>
            <p:ph type="sldNum" sz="quarter" idx="12"/>
          </p:nvPr>
        </p:nvSpPr>
        <p:spPr>
          <a:ln/>
        </p:spPr>
        <p:txBody>
          <a:bodyPr/>
          <a:lstStyle>
            <a:lvl1pPr>
              <a:defRPr/>
            </a:lvl1pPr>
          </a:lstStyle>
          <a:p>
            <a:pPr>
              <a:defRPr/>
            </a:pPr>
            <a:fld id="{0AE99507-C591-4D4E-9559-9BA5D67AEA0C}" type="slidenum">
              <a:rPr lang="hu-HU" altLang="hu-HU"/>
              <a:pPr>
                <a:defRPr/>
              </a:pPr>
              <a:t>‹#›</a:t>
            </a:fld>
            <a:endParaRPr lang="hu-HU" altLang="hu-HU"/>
          </a:p>
        </p:txBody>
      </p:sp>
    </p:spTree>
    <p:extLst>
      <p:ext uri="{BB962C8B-B14F-4D97-AF65-F5344CB8AC3E}">
        <p14:creationId xmlns:p14="http://schemas.microsoft.com/office/powerpoint/2010/main" val="1044125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0">
            <a:extLst>
              <a:ext uri="{FF2B5EF4-FFF2-40B4-BE49-F238E27FC236}">
                <a16:creationId xmlns:a16="http://schemas.microsoft.com/office/drawing/2014/main" id="{F47BBB62-EE0C-B437-0BD7-9DF907BB93F6}"/>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41">
            <a:extLst>
              <a:ext uri="{FF2B5EF4-FFF2-40B4-BE49-F238E27FC236}">
                <a16:creationId xmlns:a16="http://schemas.microsoft.com/office/drawing/2014/main" id="{D496E565-EABE-989B-AC89-A7355B33C646}"/>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42">
            <a:extLst>
              <a:ext uri="{FF2B5EF4-FFF2-40B4-BE49-F238E27FC236}">
                <a16:creationId xmlns:a16="http://schemas.microsoft.com/office/drawing/2014/main" id="{18606218-5380-C985-57A7-775648AAD68D}"/>
              </a:ext>
            </a:extLst>
          </p:cNvPr>
          <p:cNvSpPr>
            <a:spLocks noGrp="1" noChangeArrowheads="1"/>
          </p:cNvSpPr>
          <p:nvPr>
            <p:ph type="sldNum" sz="quarter" idx="12"/>
          </p:nvPr>
        </p:nvSpPr>
        <p:spPr>
          <a:ln/>
        </p:spPr>
        <p:txBody>
          <a:bodyPr/>
          <a:lstStyle>
            <a:lvl1pPr>
              <a:defRPr/>
            </a:lvl1pPr>
          </a:lstStyle>
          <a:p>
            <a:pPr>
              <a:defRPr/>
            </a:pPr>
            <a:fld id="{53A1A249-FDDF-44BF-8C92-0A2947821BE5}" type="slidenum">
              <a:rPr lang="hu-HU" altLang="hu-HU"/>
              <a:pPr>
                <a:defRPr/>
              </a:pPr>
              <a:t>‹#›</a:t>
            </a:fld>
            <a:endParaRPr lang="hu-HU" altLang="hu-HU"/>
          </a:p>
        </p:txBody>
      </p:sp>
    </p:spTree>
    <p:extLst>
      <p:ext uri="{BB962C8B-B14F-4D97-AF65-F5344CB8AC3E}">
        <p14:creationId xmlns:p14="http://schemas.microsoft.com/office/powerpoint/2010/main" val="866634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0">
            <a:extLst>
              <a:ext uri="{FF2B5EF4-FFF2-40B4-BE49-F238E27FC236}">
                <a16:creationId xmlns:a16="http://schemas.microsoft.com/office/drawing/2014/main" id="{B4978C30-C226-D932-C053-372A5B09BF81}"/>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41">
            <a:extLst>
              <a:ext uri="{FF2B5EF4-FFF2-40B4-BE49-F238E27FC236}">
                <a16:creationId xmlns:a16="http://schemas.microsoft.com/office/drawing/2014/main" id="{C934E643-EFD7-536A-7F6D-81D84037143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42">
            <a:extLst>
              <a:ext uri="{FF2B5EF4-FFF2-40B4-BE49-F238E27FC236}">
                <a16:creationId xmlns:a16="http://schemas.microsoft.com/office/drawing/2014/main" id="{7CEB9D93-77A7-A2AD-B094-3FC7E2D339B9}"/>
              </a:ext>
            </a:extLst>
          </p:cNvPr>
          <p:cNvSpPr>
            <a:spLocks noGrp="1" noChangeArrowheads="1"/>
          </p:cNvSpPr>
          <p:nvPr>
            <p:ph type="sldNum" sz="quarter" idx="12"/>
          </p:nvPr>
        </p:nvSpPr>
        <p:spPr>
          <a:ln/>
        </p:spPr>
        <p:txBody>
          <a:bodyPr/>
          <a:lstStyle>
            <a:lvl1pPr>
              <a:defRPr/>
            </a:lvl1pPr>
          </a:lstStyle>
          <a:p>
            <a:pPr>
              <a:defRPr/>
            </a:pPr>
            <a:fld id="{97BBB8A2-87B3-4B1D-8805-1801E74FBD87}" type="slidenum">
              <a:rPr lang="hu-HU" altLang="hu-HU"/>
              <a:pPr>
                <a:defRPr/>
              </a:pPr>
              <a:t>‹#›</a:t>
            </a:fld>
            <a:endParaRPr lang="hu-HU" altLang="hu-HU"/>
          </a:p>
        </p:txBody>
      </p:sp>
    </p:spTree>
    <p:extLst>
      <p:ext uri="{BB962C8B-B14F-4D97-AF65-F5344CB8AC3E}">
        <p14:creationId xmlns:p14="http://schemas.microsoft.com/office/powerpoint/2010/main" val="3355641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0">
            <a:extLst>
              <a:ext uri="{FF2B5EF4-FFF2-40B4-BE49-F238E27FC236}">
                <a16:creationId xmlns:a16="http://schemas.microsoft.com/office/drawing/2014/main" id="{5E7E1E3C-0EFB-9ABA-0DAB-798FAE581C66}"/>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41">
            <a:extLst>
              <a:ext uri="{FF2B5EF4-FFF2-40B4-BE49-F238E27FC236}">
                <a16:creationId xmlns:a16="http://schemas.microsoft.com/office/drawing/2014/main" id="{5B75A95D-9F5A-4A63-13F8-790B50D25FD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42">
            <a:extLst>
              <a:ext uri="{FF2B5EF4-FFF2-40B4-BE49-F238E27FC236}">
                <a16:creationId xmlns:a16="http://schemas.microsoft.com/office/drawing/2014/main" id="{2F558E14-2A50-2B32-4B92-E7AA34FA900E}"/>
              </a:ext>
            </a:extLst>
          </p:cNvPr>
          <p:cNvSpPr>
            <a:spLocks noGrp="1" noChangeArrowheads="1"/>
          </p:cNvSpPr>
          <p:nvPr>
            <p:ph type="sldNum" sz="quarter" idx="12"/>
          </p:nvPr>
        </p:nvSpPr>
        <p:spPr>
          <a:ln/>
        </p:spPr>
        <p:txBody>
          <a:bodyPr/>
          <a:lstStyle>
            <a:lvl1pPr>
              <a:defRPr/>
            </a:lvl1pPr>
          </a:lstStyle>
          <a:p>
            <a:pPr>
              <a:defRPr/>
            </a:pPr>
            <a:fld id="{A0905A87-00AC-490D-8636-2654E4822E44}" type="slidenum">
              <a:rPr lang="hu-HU" altLang="hu-HU"/>
              <a:pPr>
                <a:defRPr/>
              </a:pPr>
              <a:t>‹#›</a:t>
            </a:fld>
            <a:endParaRPr lang="hu-HU" altLang="hu-HU"/>
          </a:p>
        </p:txBody>
      </p:sp>
    </p:spTree>
    <p:extLst>
      <p:ext uri="{BB962C8B-B14F-4D97-AF65-F5344CB8AC3E}">
        <p14:creationId xmlns:p14="http://schemas.microsoft.com/office/powerpoint/2010/main" val="4281247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BDE39433-9F33-34B3-88BE-3E06C1AAC69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41">
            <a:extLst>
              <a:ext uri="{FF2B5EF4-FFF2-40B4-BE49-F238E27FC236}">
                <a16:creationId xmlns:a16="http://schemas.microsoft.com/office/drawing/2014/main" id="{0A22A881-209A-9152-D5B3-5469D7702286}"/>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42">
            <a:extLst>
              <a:ext uri="{FF2B5EF4-FFF2-40B4-BE49-F238E27FC236}">
                <a16:creationId xmlns:a16="http://schemas.microsoft.com/office/drawing/2014/main" id="{77D3FF90-B81D-C20E-A22C-6955866EBF95}"/>
              </a:ext>
            </a:extLst>
          </p:cNvPr>
          <p:cNvSpPr>
            <a:spLocks noGrp="1" noChangeArrowheads="1"/>
          </p:cNvSpPr>
          <p:nvPr>
            <p:ph type="sldNum" sz="quarter" idx="12"/>
          </p:nvPr>
        </p:nvSpPr>
        <p:spPr>
          <a:ln/>
        </p:spPr>
        <p:txBody>
          <a:bodyPr/>
          <a:lstStyle>
            <a:lvl1pPr>
              <a:defRPr/>
            </a:lvl1pPr>
          </a:lstStyle>
          <a:p>
            <a:pPr>
              <a:defRPr/>
            </a:pPr>
            <a:fld id="{B40E26F9-F2D2-4AB3-91E7-55AF4E4FDE0F}" type="slidenum">
              <a:rPr lang="hu-HU" altLang="hu-HU"/>
              <a:pPr>
                <a:defRPr/>
              </a:pPr>
              <a:t>‹#›</a:t>
            </a:fld>
            <a:endParaRPr lang="hu-HU" altLang="hu-HU"/>
          </a:p>
        </p:txBody>
      </p:sp>
    </p:spTree>
    <p:extLst>
      <p:ext uri="{BB962C8B-B14F-4D97-AF65-F5344CB8AC3E}">
        <p14:creationId xmlns:p14="http://schemas.microsoft.com/office/powerpoint/2010/main" val="1412096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0">
            <a:extLst>
              <a:ext uri="{FF2B5EF4-FFF2-40B4-BE49-F238E27FC236}">
                <a16:creationId xmlns:a16="http://schemas.microsoft.com/office/drawing/2014/main" id="{217CF809-830B-FF07-ADF5-574AE5BC923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41">
            <a:extLst>
              <a:ext uri="{FF2B5EF4-FFF2-40B4-BE49-F238E27FC236}">
                <a16:creationId xmlns:a16="http://schemas.microsoft.com/office/drawing/2014/main" id="{F7274792-2C84-D632-9BDD-09632C895F0C}"/>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42">
            <a:extLst>
              <a:ext uri="{FF2B5EF4-FFF2-40B4-BE49-F238E27FC236}">
                <a16:creationId xmlns:a16="http://schemas.microsoft.com/office/drawing/2014/main" id="{A2499E4B-EF20-5551-2D4E-E1C502745E40}"/>
              </a:ext>
            </a:extLst>
          </p:cNvPr>
          <p:cNvSpPr>
            <a:spLocks noGrp="1" noChangeArrowheads="1"/>
          </p:cNvSpPr>
          <p:nvPr>
            <p:ph type="sldNum" sz="quarter" idx="12"/>
          </p:nvPr>
        </p:nvSpPr>
        <p:spPr>
          <a:ln/>
        </p:spPr>
        <p:txBody>
          <a:bodyPr/>
          <a:lstStyle>
            <a:lvl1pPr>
              <a:defRPr/>
            </a:lvl1pPr>
          </a:lstStyle>
          <a:p>
            <a:pPr>
              <a:defRPr/>
            </a:pPr>
            <a:fld id="{FA42373C-E957-4D1F-95E7-60EDF107B632}" type="slidenum">
              <a:rPr lang="hu-HU" altLang="hu-HU"/>
              <a:pPr>
                <a:defRPr/>
              </a:pPr>
              <a:t>‹#›</a:t>
            </a:fld>
            <a:endParaRPr lang="hu-HU" altLang="hu-HU"/>
          </a:p>
        </p:txBody>
      </p:sp>
    </p:spTree>
    <p:extLst>
      <p:ext uri="{BB962C8B-B14F-4D97-AF65-F5344CB8AC3E}">
        <p14:creationId xmlns:p14="http://schemas.microsoft.com/office/powerpoint/2010/main" val="567105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0">
            <a:extLst>
              <a:ext uri="{FF2B5EF4-FFF2-40B4-BE49-F238E27FC236}">
                <a16:creationId xmlns:a16="http://schemas.microsoft.com/office/drawing/2014/main" id="{403018E5-45DE-8783-2C00-5DCB0D120DE6}"/>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41">
            <a:extLst>
              <a:ext uri="{FF2B5EF4-FFF2-40B4-BE49-F238E27FC236}">
                <a16:creationId xmlns:a16="http://schemas.microsoft.com/office/drawing/2014/main" id="{89DB3BC3-A1FE-86F3-8CF8-D78911422D6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42">
            <a:extLst>
              <a:ext uri="{FF2B5EF4-FFF2-40B4-BE49-F238E27FC236}">
                <a16:creationId xmlns:a16="http://schemas.microsoft.com/office/drawing/2014/main" id="{E16F89F1-60E5-4133-FA95-1B3A2DB841F7}"/>
              </a:ext>
            </a:extLst>
          </p:cNvPr>
          <p:cNvSpPr>
            <a:spLocks noGrp="1" noChangeArrowheads="1"/>
          </p:cNvSpPr>
          <p:nvPr>
            <p:ph type="sldNum" sz="quarter" idx="12"/>
          </p:nvPr>
        </p:nvSpPr>
        <p:spPr>
          <a:ln/>
        </p:spPr>
        <p:txBody>
          <a:bodyPr/>
          <a:lstStyle>
            <a:lvl1pPr>
              <a:defRPr/>
            </a:lvl1pPr>
          </a:lstStyle>
          <a:p>
            <a:pPr>
              <a:defRPr/>
            </a:pPr>
            <a:fld id="{5D60369A-3F74-41C4-B3AC-1100F508C218}" type="slidenum">
              <a:rPr lang="hu-HU" altLang="hu-HU"/>
              <a:pPr>
                <a:defRPr/>
              </a:pPr>
              <a:t>‹#›</a:t>
            </a:fld>
            <a:endParaRPr lang="hu-HU" altLang="hu-HU"/>
          </a:p>
        </p:txBody>
      </p:sp>
    </p:spTree>
    <p:extLst>
      <p:ext uri="{BB962C8B-B14F-4D97-AF65-F5344CB8AC3E}">
        <p14:creationId xmlns:p14="http://schemas.microsoft.com/office/powerpoint/2010/main" val="3735040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1138F7FF-F010-35CE-09A1-2B6D080AC26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1">
            <a:extLst>
              <a:ext uri="{FF2B5EF4-FFF2-40B4-BE49-F238E27FC236}">
                <a16:creationId xmlns:a16="http://schemas.microsoft.com/office/drawing/2014/main" id="{2A38E84C-54CD-01ED-A8C3-8D4B844CEE4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2">
            <a:extLst>
              <a:ext uri="{FF2B5EF4-FFF2-40B4-BE49-F238E27FC236}">
                <a16:creationId xmlns:a16="http://schemas.microsoft.com/office/drawing/2014/main" id="{76FF4C19-2BCC-601E-E12A-4241C122A08F}"/>
              </a:ext>
            </a:extLst>
          </p:cNvPr>
          <p:cNvSpPr>
            <a:spLocks noGrp="1" noChangeArrowheads="1"/>
          </p:cNvSpPr>
          <p:nvPr>
            <p:ph type="sldNum" sz="quarter" idx="12"/>
          </p:nvPr>
        </p:nvSpPr>
        <p:spPr>
          <a:ln/>
        </p:spPr>
        <p:txBody>
          <a:bodyPr/>
          <a:lstStyle>
            <a:lvl1pPr>
              <a:defRPr/>
            </a:lvl1pPr>
          </a:lstStyle>
          <a:p>
            <a:pPr>
              <a:defRPr/>
            </a:pPr>
            <a:fld id="{516B16D2-9D0E-4777-B7E1-8D68AA11C7F0}" type="slidenum">
              <a:rPr lang="hu-HU" altLang="hu-HU"/>
              <a:pPr>
                <a:defRPr/>
              </a:pPr>
              <a:t>‹#›</a:t>
            </a:fld>
            <a:endParaRPr lang="hu-HU" altLang="hu-HU"/>
          </a:p>
        </p:txBody>
      </p:sp>
    </p:spTree>
    <p:extLst>
      <p:ext uri="{BB962C8B-B14F-4D97-AF65-F5344CB8AC3E}">
        <p14:creationId xmlns:p14="http://schemas.microsoft.com/office/powerpoint/2010/main" val="14925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61501BB0-1E77-D840-1780-981B32A175A7}"/>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41">
            <a:extLst>
              <a:ext uri="{FF2B5EF4-FFF2-40B4-BE49-F238E27FC236}">
                <a16:creationId xmlns:a16="http://schemas.microsoft.com/office/drawing/2014/main" id="{FDB57C35-AD1B-E6FA-3B53-DEC54C6D1FAA}"/>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42">
            <a:extLst>
              <a:ext uri="{FF2B5EF4-FFF2-40B4-BE49-F238E27FC236}">
                <a16:creationId xmlns:a16="http://schemas.microsoft.com/office/drawing/2014/main" id="{10297BBD-56DE-8001-5889-EC47483987DE}"/>
              </a:ext>
            </a:extLst>
          </p:cNvPr>
          <p:cNvSpPr>
            <a:spLocks noGrp="1" noChangeArrowheads="1"/>
          </p:cNvSpPr>
          <p:nvPr>
            <p:ph type="sldNum" sz="quarter" idx="12"/>
          </p:nvPr>
        </p:nvSpPr>
        <p:spPr>
          <a:ln/>
        </p:spPr>
        <p:txBody>
          <a:bodyPr/>
          <a:lstStyle>
            <a:lvl1pPr>
              <a:defRPr/>
            </a:lvl1pPr>
          </a:lstStyle>
          <a:p>
            <a:pPr>
              <a:defRPr/>
            </a:pPr>
            <a:fld id="{13AAC9CF-1C2C-41E6-BE61-CDA56070ED69}" type="slidenum">
              <a:rPr lang="hu-HU" altLang="hu-HU"/>
              <a:pPr>
                <a:defRPr/>
              </a:pPr>
              <a:t>‹#›</a:t>
            </a:fld>
            <a:endParaRPr lang="hu-HU" altLang="hu-HU"/>
          </a:p>
        </p:txBody>
      </p:sp>
    </p:spTree>
    <p:extLst>
      <p:ext uri="{BB962C8B-B14F-4D97-AF65-F5344CB8AC3E}">
        <p14:creationId xmlns:p14="http://schemas.microsoft.com/office/powerpoint/2010/main" val="2099359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Cím, 1 nagy és 2 kisebb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7814"/>
            <a:ext cx="10972800" cy="1139825"/>
          </a:xfrm>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197600" y="1600201"/>
            <a:ext cx="5384800" cy="21891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197600" y="3941763"/>
            <a:ext cx="5384800" cy="218916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0">
            <a:extLst>
              <a:ext uri="{FF2B5EF4-FFF2-40B4-BE49-F238E27FC236}">
                <a16:creationId xmlns:a16="http://schemas.microsoft.com/office/drawing/2014/main" id="{FD4D4927-EA16-C006-BAC6-55AEC81077AA}"/>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7" name="Rectangle 41">
            <a:extLst>
              <a:ext uri="{FF2B5EF4-FFF2-40B4-BE49-F238E27FC236}">
                <a16:creationId xmlns:a16="http://schemas.microsoft.com/office/drawing/2014/main" id="{17B2075D-6143-1FE3-2E66-07B983A57E5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8" name="Rectangle 42">
            <a:extLst>
              <a:ext uri="{FF2B5EF4-FFF2-40B4-BE49-F238E27FC236}">
                <a16:creationId xmlns:a16="http://schemas.microsoft.com/office/drawing/2014/main" id="{0B6210BB-A8BA-EF38-B37A-26372984D549}"/>
              </a:ext>
            </a:extLst>
          </p:cNvPr>
          <p:cNvSpPr>
            <a:spLocks noGrp="1" noChangeArrowheads="1"/>
          </p:cNvSpPr>
          <p:nvPr>
            <p:ph type="sldNum" sz="quarter" idx="12"/>
          </p:nvPr>
        </p:nvSpPr>
        <p:spPr>
          <a:ln/>
        </p:spPr>
        <p:txBody>
          <a:bodyPr/>
          <a:lstStyle>
            <a:lvl1pPr>
              <a:defRPr/>
            </a:lvl1pPr>
          </a:lstStyle>
          <a:p>
            <a:pPr>
              <a:defRPr/>
            </a:pPr>
            <a:fld id="{97044AA3-C967-431F-8EF0-09E95B7440DB}" type="slidenum">
              <a:rPr lang="hu-HU" altLang="hu-HU"/>
              <a:pPr>
                <a:defRPr/>
              </a:pPr>
              <a:t>‹#›</a:t>
            </a:fld>
            <a:endParaRPr lang="hu-HU" altLang="hu-HU"/>
          </a:p>
        </p:txBody>
      </p:sp>
    </p:spTree>
    <p:extLst>
      <p:ext uri="{BB962C8B-B14F-4D97-AF65-F5344CB8AC3E}">
        <p14:creationId xmlns:p14="http://schemas.microsoft.com/office/powerpoint/2010/main" val="395429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Rectangle 4">
            <a:extLst>
              <a:ext uri="{FF2B5EF4-FFF2-40B4-BE49-F238E27FC236}">
                <a16:creationId xmlns:a16="http://schemas.microsoft.com/office/drawing/2014/main" id="{3BBFCBDD-9129-EFF9-755B-28030410C1E1}"/>
              </a:ext>
            </a:extLst>
          </p:cNvPr>
          <p:cNvSpPr>
            <a:spLocks noGrp="1" noChangeArrowheads="1"/>
          </p:cNvSpPr>
          <p:nvPr>
            <p:ph type="dt" sz="half" idx="10"/>
          </p:nvPr>
        </p:nvSpPr>
        <p:spPr>
          <a:ln/>
        </p:spPr>
        <p:txBody>
          <a:bodyPr/>
          <a:lstStyle>
            <a:lvl1pPr>
              <a:defRPr/>
            </a:lvl1pPr>
          </a:lstStyle>
          <a:p>
            <a:pPr>
              <a:defRPr/>
            </a:pPr>
            <a:fld id="{8F264FB8-D896-4299-BC36-7C7E713D70D1}" type="datetime1">
              <a:rPr lang="hu-HU" altLang="hu-HU"/>
              <a:pPr>
                <a:defRPr/>
              </a:pPr>
              <a:t>2024. 11. 06.</a:t>
            </a:fld>
            <a:endParaRPr lang="hu-HU" altLang="hu-HU"/>
          </a:p>
        </p:txBody>
      </p:sp>
      <p:sp>
        <p:nvSpPr>
          <p:cNvPr id="5" name="Rectangle 5">
            <a:extLst>
              <a:ext uri="{FF2B5EF4-FFF2-40B4-BE49-F238E27FC236}">
                <a16:creationId xmlns:a16="http://schemas.microsoft.com/office/drawing/2014/main" id="{D335D591-03E4-5504-B947-D9BAC5416FF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F4316DF9-56D4-ABEC-594B-F74F8B5A56F8}"/>
              </a:ext>
            </a:extLst>
          </p:cNvPr>
          <p:cNvSpPr>
            <a:spLocks noGrp="1" noChangeArrowheads="1"/>
          </p:cNvSpPr>
          <p:nvPr>
            <p:ph type="sldNum" sz="quarter" idx="12"/>
          </p:nvPr>
        </p:nvSpPr>
        <p:spPr>
          <a:ln/>
        </p:spPr>
        <p:txBody>
          <a:bodyPr/>
          <a:lstStyle>
            <a:lvl1pPr>
              <a:defRPr/>
            </a:lvl1pPr>
          </a:lstStyle>
          <a:p>
            <a:fld id="{760C69ED-F7A5-4C0E-B1AC-2E2B9EF02666}" type="slidenum">
              <a:rPr lang="hu-HU" altLang="hu-HU"/>
              <a:pPr/>
              <a:t>‹#›</a:t>
            </a:fld>
            <a:endParaRPr lang="hu-HU" altLang="hu-HU"/>
          </a:p>
        </p:txBody>
      </p:sp>
    </p:spTree>
    <p:extLst>
      <p:ext uri="{BB962C8B-B14F-4D97-AF65-F5344CB8AC3E}">
        <p14:creationId xmlns:p14="http://schemas.microsoft.com/office/powerpoint/2010/main" val="3886612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F8D51A7-9A18-7457-A985-2596EB529E89}"/>
              </a:ext>
            </a:extLst>
          </p:cNvPr>
          <p:cNvSpPr>
            <a:spLocks noGrp="1" noChangeArrowheads="1"/>
          </p:cNvSpPr>
          <p:nvPr>
            <p:ph type="dt" sz="half" idx="10"/>
          </p:nvPr>
        </p:nvSpPr>
        <p:spPr>
          <a:ln/>
        </p:spPr>
        <p:txBody>
          <a:bodyPr/>
          <a:lstStyle>
            <a:lvl1pPr>
              <a:defRPr/>
            </a:lvl1pPr>
          </a:lstStyle>
          <a:p>
            <a:pPr>
              <a:defRPr/>
            </a:pPr>
            <a:fld id="{C016A77A-0EC6-48C8-8B15-0D376944A067}" type="datetime1">
              <a:rPr lang="hu-HU" altLang="hu-HU"/>
              <a:pPr>
                <a:defRPr/>
              </a:pPr>
              <a:t>2024. 11. 06.</a:t>
            </a:fld>
            <a:endParaRPr lang="hu-HU" altLang="hu-HU"/>
          </a:p>
        </p:txBody>
      </p:sp>
      <p:sp>
        <p:nvSpPr>
          <p:cNvPr id="5" name="Rectangle 5">
            <a:extLst>
              <a:ext uri="{FF2B5EF4-FFF2-40B4-BE49-F238E27FC236}">
                <a16:creationId xmlns:a16="http://schemas.microsoft.com/office/drawing/2014/main" id="{86612BC1-98F3-C16C-9E6A-B5EDB454D61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94DF1E8-CE22-E5EE-2929-C4F333C07526}"/>
              </a:ext>
            </a:extLst>
          </p:cNvPr>
          <p:cNvSpPr>
            <a:spLocks noGrp="1" noChangeArrowheads="1"/>
          </p:cNvSpPr>
          <p:nvPr>
            <p:ph type="sldNum" sz="quarter" idx="12"/>
          </p:nvPr>
        </p:nvSpPr>
        <p:spPr>
          <a:ln/>
        </p:spPr>
        <p:txBody>
          <a:bodyPr/>
          <a:lstStyle>
            <a:lvl1pPr>
              <a:defRPr/>
            </a:lvl1pPr>
          </a:lstStyle>
          <a:p>
            <a:fld id="{C7D62FE2-66D6-45DF-8750-BA3720F9EE15}" type="slidenum">
              <a:rPr lang="hu-HU" altLang="hu-HU"/>
              <a:pPr/>
              <a:t>‹#›</a:t>
            </a:fld>
            <a:endParaRPr lang="hu-HU" altLang="hu-HU"/>
          </a:p>
        </p:txBody>
      </p:sp>
    </p:spTree>
    <p:extLst>
      <p:ext uri="{BB962C8B-B14F-4D97-AF65-F5344CB8AC3E}">
        <p14:creationId xmlns:p14="http://schemas.microsoft.com/office/powerpoint/2010/main" val="35836879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8C845055-DB66-9942-E35E-05E7D03F1A2F}"/>
              </a:ext>
            </a:extLst>
          </p:cNvPr>
          <p:cNvSpPr>
            <a:spLocks noGrp="1" noChangeArrowheads="1"/>
          </p:cNvSpPr>
          <p:nvPr>
            <p:ph type="dt" sz="half" idx="10"/>
          </p:nvPr>
        </p:nvSpPr>
        <p:spPr>
          <a:ln/>
        </p:spPr>
        <p:txBody>
          <a:bodyPr/>
          <a:lstStyle>
            <a:lvl1pPr>
              <a:defRPr/>
            </a:lvl1pPr>
          </a:lstStyle>
          <a:p>
            <a:pPr>
              <a:defRPr/>
            </a:pPr>
            <a:fld id="{ABD2F50B-7370-40BF-9B1B-94E04C911EC2}" type="datetime1">
              <a:rPr lang="hu-HU" altLang="hu-HU"/>
              <a:pPr>
                <a:defRPr/>
              </a:pPr>
              <a:t>2024. 11. 06.</a:t>
            </a:fld>
            <a:endParaRPr lang="hu-HU" altLang="hu-HU"/>
          </a:p>
        </p:txBody>
      </p:sp>
      <p:sp>
        <p:nvSpPr>
          <p:cNvPr id="5" name="Rectangle 5">
            <a:extLst>
              <a:ext uri="{FF2B5EF4-FFF2-40B4-BE49-F238E27FC236}">
                <a16:creationId xmlns:a16="http://schemas.microsoft.com/office/drawing/2014/main" id="{EFF5A4EC-0A11-23E3-704E-BBC0900FCFB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A795F065-0F00-6E07-BC05-FB9997FE3020}"/>
              </a:ext>
            </a:extLst>
          </p:cNvPr>
          <p:cNvSpPr>
            <a:spLocks noGrp="1" noChangeArrowheads="1"/>
          </p:cNvSpPr>
          <p:nvPr>
            <p:ph type="sldNum" sz="quarter" idx="12"/>
          </p:nvPr>
        </p:nvSpPr>
        <p:spPr>
          <a:ln/>
        </p:spPr>
        <p:txBody>
          <a:bodyPr/>
          <a:lstStyle>
            <a:lvl1pPr>
              <a:defRPr/>
            </a:lvl1pPr>
          </a:lstStyle>
          <a:p>
            <a:fld id="{7624C121-7E02-462F-9306-E24019D65F6E}" type="slidenum">
              <a:rPr lang="hu-HU" altLang="hu-HU"/>
              <a:pPr/>
              <a:t>‹#›</a:t>
            </a:fld>
            <a:endParaRPr lang="hu-HU" altLang="hu-HU"/>
          </a:p>
        </p:txBody>
      </p:sp>
    </p:spTree>
    <p:extLst>
      <p:ext uri="{BB962C8B-B14F-4D97-AF65-F5344CB8AC3E}">
        <p14:creationId xmlns:p14="http://schemas.microsoft.com/office/powerpoint/2010/main" val="3477252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8A66DBCE-1D45-8F52-453E-7C60263D0795}"/>
              </a:ext>
            </a:extLst>
          </p:cNvPr>
          <p:cNvSpPr>
            <a:spLocks noGrp="1" noChangeArrowheads="1"/>
          </p:cNvSpPr>
          <p:nvPr>
            <p:ph type="dt" sz="half" idx="10"/>
          </p:nvPr>
        </p:nvSpPr>
        <p:spPr>
          <a:ln/>
        </p:spPr>
        <p:txBody>
          <a:bodyPr/>
          <a:lstStyle>
            <a:lvl1pPr>
              <a:defRPr/>
            </a:lvl1pPr>
          </a:lstStyle>
          <a:p>
            <a:pPr>
              <a:defRPr/>
            </a:pPr>
            <a:fld id="{59CA726D-EAEE-4A3A-A36D-B10E99FAF90C}" type="datetime1">
              <a:rPr lang="hu-HU" altLang="hu-HU"/>
              <a:pPr>
                <a:defRPr/>
              </a:pPr>
              <a:t>2024. 11. 06.</a:t>
            </a:fld>
            <a:endParaRPr lang="hu-HU" altLang="hu-HU"/>
          </a:p>
        </p:txBody>
      </p:sp>
      <p:sp>
        <p:nvSpPr>
          <p:cNvPr id="6" name="Rectangle 5">
            <a:extLst>
              <a:ext uri="{FF2B5EF4-FFF2-40B4-BE49-F238E27FC236}">
                <a16:creationId xmlns:a16="http://schemas.microsoft.com/office/drawing/2014/main" id="{C8125134-271A-C50F-D5AE-F687DEC337E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8644ACE6-2E96-3ACD-040C-42D6BD8C00E0}"/>
              </a:ext>
            </a:extLst>
          </p:cNvPr>
          <p:cNvSpPr>
            <a:spLocks noGrp="1" noChangeArrowheads="1"/>
          </p:cNvSpPr>
          <p:nvPr>
            <p:ph type="sldNum" sz="quarter" idx="12"/>
          </p:nvPr>
        </p:nvSpPr>
        <p:spPr>
          <a:ln/>
        </p:spPr>
        <p:txBody>
          <a:bodyPr/>
          <a:lstStyle>
            <a:lvl1pPr>
              <a:defRPr/>
            </a:lvl1pPr>
          </a:lstStyle>
          <a:p>
            <a:fld id="{81FDD45A-5F3B-40EC-837A-A0A03DD75C06}" type="slidenum">
              <a:rPr lang="hu-HU" altLang="hu-HU"/>
              <a:pPr/>
              <a:t>‹#›</a:t>
            </a:fld>
            <a:endParaRPr lang="hu-HU" altLang="hu-HU"/>
          </a:p>
        </p:txBody>
      </p:sp>
    </p:spTree>
    <p:extLst>
      <p:ext uri="{BB962C8B-B14F-4D97-AF65-F5344CB8AC3E}">
        <p14:creationId xmlns:p14="http://schemas.microsoft.com/office/powerpoint/2010/main" val="3779223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7702B126-C600-7642-FBB7-2D377C76E559}"/>
              </a:ext>
            </a:extLst>
          </p:cNvPr>
          <p:cNvSpPr>
            <a:spLocks noGrp="1" noChangeArrowheads="1"/>
          </p:cNvSpPr>
          <p:nvPr>
            <p:ph type="dt" sz="half" idx="10"/>
          </p:nvPr>
        </p:nvSpPr>
        <p:spPr>
          <a:ln/>
        </p:spPr>
        <p:txBody>
          <a:bodyPr/>
          <a:lstStyle>
            <a:lvl1pPr>
              <a:defRPr/>
            </a:lvl1pPr>
          </a:lstStyle>
          <a:p>
            <a:pPr>
              <a:defRPr/>
            </a:pPr>
            <a:fld id="{29B8E5FA-7B14-4F13-BE6F-519092DBFC11}" type="datetime1">
              <a:rPr lang="hu-HU" altLang="hu-HU"/>
              <a:pPr>
                <a:defRPr/>
              </a:pPr>
              <a:t>2024. 11. 06.</a:t>
            </a:fld>
            <a:endParaRPr lang="hu-HU" altLang="hu-HU"/>
          </a:p>
        </p:txBody>
      </p:sp>
      <p:sp>
        <p:nvSpPr>
          <p:cNvPr id="8" name="Rectangle 5">
            <a:extLst>
              <a:ext uri="{FF2B5EF4-FFF2-40B4-BE49-F238E27FC236}">
                <a16:creationId xmlns:a16="http://schemas.microsoft.com/office/drawing/2014/main" id="{0CBF1467-6129-44D0-9FC5-8B3B8268E65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DF8556BB-A893-B18D-9CE3-D31870BAA29D}"/>
              </a:ext>
            </a:extLst>
          </p:cNvPr>
          <p:cNvSpPr>
            <a:spLocks noGrp="1" noChangeArrowheads="1"/>
          </p:cNvSpPr>
          <p:nvPr>
            <p:ph type="sldNum" sz="quarter" idx="12"/>
          </p:nvPr>
        </p:nvSpPr>
        <p:spPr>
          <a:ln/>
        </p:spPr>
        <p:txBody>
          <a:bodyPr/>
          <a:lstStyle>
            <a:lvl1pPr>
              <a:defRPr/>
            </a:lvl1pPr>
          </a:lstStyle>
          <a:p>
            <a:fld id="{D77B95D0-3E3A-48F9-805E-A46D0B7CFDE9}" type="slidenum">
              <a:rPr lang="hu-HU" altLang="hu-HU"/>
              <a:pPr/>
              <a:t>‹#›</a:t>
            </a:fld>
            <a:endParaRPr lang="hu-HU" altLang="hu-HU"/>
          </a:p>
        </p:txBody>
      </p:sp>
    </p:spTree>
    <p:extLst>
      <p:ext uri="{BB962C8B-B14F-4D97-AF65-F5344CB8AC3E}">
        <p14:creationId xmlns:p14="http://schemas.microsoft.com/office/powerpoint/2010/main" val="3570189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5972A918-930D-3681-093F-5D6DC9A5D716}"/>
              </a:ext>
            </a:extLst>
          </p:cNvPr>
          <p:cNvSpPr>
            <a:spLocks noGrp="1" noChangeArrowheads="1"/>
          </p:cNvSpPr>
          <p:nvPr>
            <p:ph type="dt" sz="half" idx="10"/>
          </p:nvPr>
        </p:nvSpPr>
        <p:spPr>
          <a:ln/>
        </p:spPr>
        <p:txBody>
          <a:bodyPr/>
          <a:lstStyle>
            <a:lvl1pPr>
              <a:defRPr/>
            </a:lvl1pPr>
          </a:lstStyle>
          <a:p>
            <a:pPr>
              <a:defRPr/>
            </a:pPr>
            <a:fld id="{9BBCDF8E-5C86-422B-B91F-7643D0FDEBAC}" type="datetime1">
              <a:rPr lang="hu-HU" altLang="hu-HU"/>
              <a:pPr>
                <a:defRPr/>
              </a:pPr>
              <a:t>2024. 11. 06.</a:t>
            </a:fld>
            <a:endParaRPr lang="hu-HU" altLang="hu-HU"/>
          </a:p>
        </p:txBody>
      </p:sp>
      <p:sp>
        <p:nvSpPr>
          <p:cNvPr id="4" name="Rectangle 5">
            <a:extLst>
              <a:ext uri="{FF2B5EF4-FFF2-40B4-BE49-F238E27FC236}">
                <a16:creationId xmlns:a16="http://schemas.microsoft.com/office/drawing/2014/main" id="{7D6CFFE1-2697-3315-CEBF-6E4F4F1FCE3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162930A6-E928-9FB9-153C-677E1A81B91A}"/>
              </a:ext>
            </a:extLst>
          </p:cNvPr>
          <p:cNvSpPr>
            <a:spLocks noGrp="1" noChangeArrowheads="1"/>
          </p:cNvSpPr>
          <p:nvPr>
            <p:ph type="sldNum" sz="quarter" idx="12"/>
          </p:nvPr>
        </p:nvSpPr>
        <p:spPr>
          <a:ln/>
        </p:spPr>
        <p:txBody>
          <a:bodyPr/>
          <a:lstStyle>
            <a:lvl1pPr>
              <a:defRPr/>
            </a:lvl1pPr>
          </a:lstStyle>
          <a:p>
            <a:fld id="{B8C67779-4CE9-4870-9336-10DC89229893}" type="slidenum">
              <a:rPr lang="hu-HU" altLang="hu-HU"/>
              <a:pPr/>
              <a:t>‹#›</a:t>
            </a:fld>
            <a:endParaRPr lang="hu-HU" altLang="hu-HU"/>
          </a:p>
        </p:txBody>
      </p:sp>
    </p:spTree>
    <p:extLst>
      <p:ext uri="{BB962C8B-B14F-4D97-AF65-F5344CB8AC3E}">
        <p14:creationId xmlns:p14="http://schemas.microsoft.com/office/powerpoint/2010/main" val="9245227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593859-7C12-DA5E-E0F5-84B8E0DBEB3D}"/>
              </a:ext>
            </a:extLst>
          </p:cNvPr>
          <p:cNvSpPr>
            <a:spLocks noGrp="1" noChangeArrowheads="1"/>
          </p:cNvSpPr>
          <p:nvPr>
            <p:ph type="dt" sz="half" idx="10"/>
          </p:nvPr>
        </p:nvSpPr>
        <p:spPr>
          <a:ln/>
        </p:spPr>
        <p:txBody>
          <a:bodyPr/>
          <a:lstStyle>
            <a:lvl1pPr>
              <a:defRPr/>
            </a:lvl1pPr>
          </a:lstStyle>
          <a:p>
            <a:pPr>
              <a:defRPr/>
            </a:pPr>
            <a:fld id="{53EBBE7B-57E9-4122-8054-EE7A4DDFD20E}" type="datetime1">
              <a:rPr lang="hu-HU" altLang="hu-HU"/>
              <a:pPr>
                <a:defRPr/>
              </a:pPr>
              <a:t>2024. 11. 06.</a:t>
            </a:fld>
            <a:endParaRPr lang="hu-HU" altLang="hu-HU"/>
          </a:p>
        </p:txBody>
      </p:sp>
      <p:sp>
        <p:nvSpPr>
          <p:cNvPr id="3" name="Rectangle 5">
            <a:extLst>
              <a:ext uri="{FF2B5EF4-FFF2-40B4-BE49-F238E27FC236}">
                <a16:creationId xmlns:a16="http://schemas.microsoft.com/office/drawing/2014/main" id="{3EEB664B-FF61-EA3B-3CF2-2BB85D01A6A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6E9F0ED6-8355-7A45-12B6-CDA2DDDD7095}"/>
              </a:ext>
            </a:extLst>
          </p:cNvPr>
          <p:cNvSpPr>
            <a:spLocks noGrp="1" noChangeArrowheads="1"/>
          </p:cNvSpPr>
          <p:nvPr>
            <p:ph type="sldNum" sz="quarter" idx="12"/>
          </p:nvPr>
        </p:nvSpPr>
        <p:spPr>
          <a:ln/>
        </p:spPr>
        <p:txBody>
          <a:bodyPr/>
          <a:lstStyle>
            <a:lvl1pPr>
              <a:defRPr/>
            </a:lvl1pPr>
          </a:lstStyle>
          <a:p>
            <a:fld id="{927DA644-F974-4215-A04D-279A7CEE4502}" type="slidenum">
              <a:rPr lang="hu-HU" altLang="hu-HU"/>
              <a:pPr/>
              <a:t>‹#›</a:t>
            </a:fld>
            <a:endParaRPr lang="hu-HU" altLang="hu-HU"/>
          </a:p>
        </p:txBody>
      </p:sp>
    </p:spTree>
    <p:extLst>
      <p:ext uri="{BB962C8B-B14F-4D97-AF65-F5344CB8AC3E}">
        <p14:creationId xmlns:p14="http://schemas.microsoft.com/office/powerpoint/2010/main" val="3495840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D7F48E78-6184-3B7B-5F8F-138B9698998B}"/>
              </a:ext>
            </a:extLst>
          </p:cNvPr>
          <p:cNvSpPr>
            <a:spLocks noGrp="1" noChangeArrowheads="1"/>
          </p:cNvSpPr>
          <p:nvPr>
            <p:ph type="dt" sz="half" idx="10"/>
          </p:nvPr>
        </p:nvSpPr>
        <p:spPr>
          <a:ln/>
        </p:spPr>
        <p:txBody>
          <a:bodyPr/>
          <a:lstStyle>
            <a:lvl1pPr>
              <a:defRPr/>
            </a:lvl1pPr>
          </a:lstStyle>
          <a:p>
            <a:pPr>
              <a:defRPr/>
            </a:pPr>
            <a:fld id="{CEFAD70A-E4A0-45B6-8B76-D1160933C6D6}" type="datetime1">
              <a:rPr lang="hu-HU" altLang="hu-HU"/>
              <a:pPr>
                <a:defRPr/>
              </a:pPr>
              <a:t>2024. 11. 06.</a:t>
            </a:fld>
            <a:endParaRPr lang="hu-HU" altLang="hu-HU"/>
          </a:p>
        </p:txBody>
      </p:sp>
      <p:sp>
        <p:nvSpPr>
          <p:cNvPr id="6" name="Rectangle 5">
            <a:extLst>
              <a:ext uri="{FF2B5EF4-FFF2-40B4-BE49-F238E27FC236}">
                <a16:creationId xmlns:a16="http://schemas.microsoft.com/office/drawing/2014/main" id="{BD01EDA8-83A5-EA87-75BC-64F9211F3D1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CEF5263B-FAA2-4C8D-2EA2-D322CAABC64B}"/>
              </a:ext>
            </a:extLst>
          </p:cNvPr>
          <p:cNvSpPr>
            <a:spLocks noGrp="1" noChangeArrowheads="1"/>
          </p:cNvSpPr>
          <p:nvPr>
            <p:ph type="sldNum" sz="quarter" idx="12"/>
          </p:nvPr>
        </p:nvSpPr>
        <p:spPr>
          <a:ln/>
        </p:spPr>
        <p:txBody>
          <a:bodyPr/>
          <a:lstStyle>
            <a:lvl1pPr>
              <a:defRPr/>
            </a:lvl1pPr>
          </a:lstStyle>
          <a:p>
            <a:fld id="{8BEADE53-DEED-43AD-9703-68908BDEC66C}" type="slidenum">
              <a:rPr lang="hu-HU" altLang="hu-HU"/>
              <a:pPr/>
              <a:t>‹#›</a:t>
            </a:fld>
            <a:endParaRPr lang="hu-HU" altLang="hu-HU"/>
          </a:p>
        </p:txBody>
      </p:sp>
    </p:spTree>
    <p:extLst>
      <p:ext uri="{BB962C8B-B14F-4D97-AF65-F5344CB8AC3E}">
        <p14:creationId xmlns:p14="http://schemas.microsoft.com/office/powerpoint/2010/main" val="213346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u-HU"/>
              <a:t>Mintacím szerkesztése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85800" y="3132666"/>
            <a:ext cx="5311775"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172200" y="3132666"/>
            <a:ext cx="5334000" cy="3086019"/>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514941C1-1894-6738-E756-B3415F557DCB}"/>
              </a:ext>
            </a:extLst>
          </p:cNvPr>
          <p:cNvSpPr>
            <a:spLocks noGrp="1" noChangeArrowheads="1"/>
          </p:cNvSpPr>
          <p:nvPr>
            <p:ph type="dt" sz="half" idx="10"/>
          </p:nvPr>
        </p:nvSpPr>
        <p:spPr>
          <a:ln/>
        </p:spPr>
        <p:txBody>
          <a:bodyPr/>
          <a:lstStyle>
            <a:lvl1pPr>
              <a:defRPr/>
            </a:lvl1pPr>
          </a:lstStyle>
          <a:p>
            <a:pPr>
              <a:defRPr/>
            </a:pPr>
            <a:fld id="{3C3E869D-D28B-4AD9-BB6E-5BE0AACFC021}" type="datetime1">
              <a:rPr lang="hu-HU" altLang="hu-HU"/>
              <a:pPr>
                <a:defRPr/>
              </a:pPr>
              <a:t>2024. 11. 06.</a:t>
            </a:fld>
            <a:endParaRPr lang="hu-HU" altLang="hu-HU"/>
          </a:p>
        </p:txBody>
      </p:sp>
      <p:sp>
        <p:nvSpPr>
          <p:cNvPr id="6" name="Rectangle 5">
            <a:extLst>
              <a:ext uri="{FF2B5EF4-FFF2-40B4-BE49-F238E27FC236}">
                <a16:creationId xmlns:a16="http://schemas.microsoft.com/office/drawing/2014/main" id="{113D6BA5-AB5B-D888-655F-6AB1A3DEB61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696D1C82-133C-1C5C-C187-E4BD9E302284}"/>
              </a:ext>
            </a:extLst>
          </p:cNvPr>
          <p:cNvSpPr>
            <a:spLocks noGrp="1" noChangeArrowheads="1"/>
          </p:cNvSpPr>
          <p:nvPr>
            <p:ph type="sldNum" sz="quarter" idx="12"/>
          </p:nvPr>
        </p:nvSpPr>
        <p:spPr>
          <a:ln/>
        </p:spPr>
        <p:txBody>
          <a:bodyPr/>
          <a:lstStyle>
            <a:lvl1pPr>
              <a:defRPr/>
            </a:lvl1pPr>
          </a:lstStyle>
          <a:p>
            <a:fld id="{63458273-0B68-4B4E-BCCB-E2F49A6F8656}" type="slidenum">
              <a:rPr lang="hu-HU" altLang="hu-HU"/>
              <a:pPr/>
              <a:t>‹#›</a:t>
            </a:fld>
            <a:endParaRPr lang="hu-HU" altLang="hu-HU"/>
          </a:p>
        </p:txBody>
      </p:sp>
    </p:spTree>
    <p:extLst>
      <p:ext uri="{BB962C8B-B14F-4D97-AF65-F5344CB8AC3E}">
        <p14:creationId xmlns:p14="http://schemas.microsoft.com/office/powerpoint/2010/main" val="176013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B2221CE-B44D-2DC4-8593-E2B189FA8D6E}"/>
              </a:ext>
            </a:extLst>
          </p:cNvPr>
          <p:cNvSpPr>
            <a:spLocks noGrp="1" noChangeArrowheads="1"/>
          </p:cNvSpPr>
          <p:nvPr>
            <p:ph type="dt" sz="half" idx="10"/>
          </p:nvPr>
        </p:nvSpPr>
        <p:spPr>
          <a:ln/>
        </p:spPr>
        <p:txBody>
          <a:bodyPr/>
          <a:lstStyle>
            <a:lvl1pPr>
              <a:defRPr/>
            </a:lvl1pPr>
          </a:lstStyle>
          <a:p>
            <a:pPr>
              <a:defRPr/>
            </a:pPr>
            <a:fld id="{0FEA599A-7CAD-48E3-BBE3-C6647B0DDF88}" type="datetime1">
              <a:rPr lang="hu-HU" altLang="hu-HU"/>
              <a:pPr>
                <a:defRPr/>
              </a:pPr>
              <a:t>2024. 11. 06.</a:t>
            </a:fld>
            <a:endParaRPr lang="hu-HU" altLang="hu-HU"/>
          </a:p>
        </p:txBody>
      </p:sp>
      <p:sp>
        <p:nvSpPr>
          <p:cNvPr id="5" name="Rectangle 5">
            <a:extLst>
              <a:ext uri="{FF2B5EF4-FFF2-40B4-BE49-F238E27FC236}">
                <a16:creationId xmlns:a16="http://schemas.microsoft.com/office/drawing/2014/main" id="{1DF5BD1E-9102-AB05-CCD3-8E1CC9BF88F9}"/>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B4804D7E-EB42-3185-D15F-D9759357D71C}"/>
              </a:ext>
            </a:extLst>
          </p:cNvPr>
          <p:cNvSpPr>
            <a:spLocks noGrp="1" noChangeArrowheads="1"/>
          </p:cNvSpPr>
          <p:nvPr>
            <p:ph type="sldNum" sz="quarter" idx="12"/>
          </p:nvPr>
        </p:nvSpPr>
        <p:spPr>
          <a:ln/>
        </p:spPr>
        <p:txBody>
          <a:bodyPr/>
          <a:lstStyle>
            <a:lvl1pPr>
              <a:defRPr/>
            </a:lvl1pPr>
          </a:lstStyle>
          <a:p>
            <a:fld id="{8FAF3284-DE2C-414D-8784-4D645890787C}" type="slidenum">
              <a:rPr lang="hu-HU" altLang="hu-HU"/>
              <a:pPr/>
              <a:t>‹#›</a:t>
            </a:fld>
            <a:endParaRPr lang="hu-HU" altLang="hu-HU"/>
          </a:p>
        </p:txBody>
      </p:sp>
    </p:spTree>
    <p:extLst>
      <p:ext uri="{BB962C8B-B14F-4D97-AF65-F5344CB8AC3E}">
        <p14:creationId xmlns:p14="http://schemas.microsoft.com/office/powerpoint/2010/main" val="2817721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8A6E7B66-D51F-1CCF-167A-D48DE3DF043E}"/>
              </a:ext>
            </a:extLst>
          </p:cNvPr>
          <p:cNvSpPr>
            <a:spLocks noGrp="1" noChangeArrowheads="1"/>
          </p:cNvSpPr>
          <p:nvPr>
            <p:ph type="dt" sz="half" idx="10"/>
          </p:nvPr>
        </p:nvSpPr>
        <p:spPr>
          <a:ln/>
        </p:spPr>
        <p:txBody>
          <a:bodyPr/>
          <a:lstStyle>
            <a:lvl1pPr>
              <a:defRPr/>
            </a:lvl1pPr>
          </a:lstStyle>
          <a:p>
            <a:pPr>
              <a:defRPr/>
            </a:pPr>
            <a:fld id="{EC0D6A56-E125-45F4-966A-C58131295001}" type="datetime1">
              <a:rPr lang="hu-HU" altLang="hu-HU"/>
              <a:pPr>
                <a:defRPr/>
              </a:pPr>
              <a:t>2024. 11. 06.</a:t>
            </a:fld>
            <a:endParaRPr lang="hu-HU" altLang="hu-HU"/>
          </a:p>
        </p:txBody>
      </p:sp>
      <p:sp>
        <p:nvSpPr>
          <p:cNvPr id="5" name="Rectangle 5">
            <a:extLst>
              <a:ext uri="{FF2B5EF4-FFF2-40B4-BE49-F238E27FC236}">
                <a16:creationId xmlns:a16="http://schemas.microsoft.com/office/drawing/2014/main" id="{9E6C95AC-2D12-4DD5-BC55-49E0DC1AD0D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F3387419-F8A8-F415-B25E-153C08CE7375}"/>
              </a:ext>
            </a:extLst>
          </p:cNvPr>
          <p:cNvSpPr>
            <a:spLocks noGrp="1" noChangeArrowheads="1"/>
          </p:cNvSpPr>
          <p:nvPr>
            <p:ph type="sldNum" sz="quarter" idx="12"/>
          </p:nvPr>
        </p:nvSpPr>
        <p:spPr>
          <a:ln/>
        </p:spPr>
        <p:txBody>
          <a:bodyPr/>
          <a:lstStyle>
            <a:lvl1pPr>
              <a:defRPr/>
            </a:lvl1pPr>
          </a:lstStyle>
          <a:p>
            <a:fld id="{CA73E4CC-F14F-4ECC-AAF9-C879CB136DAB}" type="slidenum">
              <a:rPr lang="hu-HU" altLang="hu-HU"/>
              <a:pPr/>
              <a:t>‹#›</a:t>
            </a:fld>
            <a:endParaRPr lang="hu-HU" altLang="hu-HU"/>
          </a:p>
        </p:txBody>
      </p:sp>
    </p:spTree>
    <p:extLst>
      <p:ext uri="{BB962C8B-B14F-4D97-AF65-F5344CB8AC3E}">
        <p14:creationId xmlns:p14="http://schemas.microsoft.com/office/powerpoint/2010/main" val="2267126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A3F015D-4385-3980-56F7-B51D9412F962}"/>
              </a:ext>
            </a:extLst>
          </p:cNvPr>
          <p:cNvGrpSpPr>
            <a:grpSpLocks/>
          </p:cNvGrpSpPr>
          <p:nvPr/>
        </p:nvGrpSpPr>
        <p:grpSpPr bwMode="auto">
          <a:xfrm>
            <a:off x="6288618" y="5345114"/>
            <a:ext cx="5903383" cy="1512887"/>
            <a:chOff x="2971" y="3367"/>
            <a:chExt cx="2789" cy="953"/>
          </a:xfrm>
        </p:grpSpPr>
        <p:sp>
          <p:nvSpPr>
            <p:cNvPr id="3" name="Freeform 3">
              <a:extLst>
                <a:ext uri="{FF2B5EF4-FFF2-40B4-BE49-F238E27FC236}">
                  <a16:creationId xmlns:a16="http://schemas.microsoft.com/office/drawing/2014/main" id="{39FF722E-8850-914A-5B3C-ACE41D80C1AC}"/>
                </a:ext>
              </a:extLst>
            </p:cNvPr>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u-HU" sz="1800"/>
            </a:p>
          </p:txBody>
        </p:sp>
        <p:sp>
          <p:nvSpPr>
            <p:cNvPr id="4" name="Freeform 4">
              <a:extLst>
                <a:ext uri="{FF2B5EF4-FFF2-40B4-BE49-F238E27FC236}">
                  <a16:creationId xmlns:a16="http://schemas.microsoft.com/office/drawing/2014/main" id="{B2AD70D8-A4BB-A5DA-025B-3406D41DF00B}"/>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5" name="Freeform 5">
              <a:extLst>
                <a:ext uri="{FF2B5EF4-FFF2-40B4-BE49-F238E27FC236}">
                  <a16:creationId xmlns:a16="http://schemas.microsoft.com/office/drawing/2014/main" id="{AF8E5F9E-E6D9-79A9-4F5E-3B5BBB5D017A}"/>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6" name="Freeform 6">
              <a:extLst>
                <a:ext uri="{FF2B5EF4-FFF2-40B4-BE49-F238E27FC236}">
                  <a16:creationId xmlns:a16="http://schemas.microsoft.com/office/drawing/2014/main" id="{66F0DB78-1A2D-65C3-BBC7-29AEA4432550}"/>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7" name="Freeform 7">
              <a:extLst>
                <a:ext uri="{FF2B5EF4-FFF2-40B4-BE49-F238E27FC236}">
                  <a16:creationId xmlns:a16="http://schemas.microsoft.com/office/drawing/2014/main" id="{F983180A-2DEE-C24A-528E-745FAE317720}"/>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8" name="Freeform 8">
              <a:extLst>
                <a:ext uri="{FF2B5EF4-FFF2-40B4-BE49-F238E27FC236}">
                  <a16:creationId xmlns:a16="http://schemas.microsoft.com/office/drawing/2014/main" id="{AEC34996-C3A0-3926-261F-70AD0C8B52E5}"/>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9" name="Freeform 9">
              <a:extLst>
                <a:ext uri="{FF2B5EF4-FFF2-40B4-BE49-F238E27FC236}">
                  <a16:creationId xmlns:a16="http://schemas.microsoft.com/office/drawing/2014/main" id="{AEADA506-1631-2DB2-7D17-1B00AEA55EB0}"/>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0" name="Freeform 10">
              <a:extLst>
                <a:ext uri="{FF2B5EF4-FFF2-40B4-BE49-F238E27FC236}">
                  <a16:creationId xmlns:a16="http://schemas.microsoft.com/office/drawing/2014/main" id="{9E85514B-6BC1-BD7F-1891-2C3AC4C12537}"/>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1" name="Freeform 11">
              <a:extLst>
                <a:ext uri="{FF2B5EF4-FFF2-40B4-BE49-F238E27FC236}">
                  <a16:creationId xmlns:a16="http://schemas.microsoft.com/office/drawing/2014/main" id="{670FAEF9-BCDE-4D8E-F994-088F927EB4EB}"/>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2" name="Freeform 12">
              <a:extLst>
                <a:ext uri="{FF2B5EF4-FFF2-40B4-BE49-F238E27FC236}">
                  <a16:creationId xmlns:a16="http://schemas.microsoft.com/office/drawing/2014/main" id="{D15968DF-F7B6-B1D8-27F8-FE1FBD3CCFCB}"/>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3" name="Freeform 13">
              <a:extLst>
                <a:ext uri="{FF2B5EF4-FFF2-40B4-BE49-F238E27FC236}">
                  <a16:creationId xmlns:a16="http://schemas.microsoft.com/office/drawing/2014/main" id="{971F165D-DA9D-008B-F525-F1E3A8B6D8DD}"/>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4" name="Freeform 14">
              <a:extLst>
                <a:ext uri="{FF2B5EF4-FFF2-40B4-BE49-F238E27FC236}">
                  <a16:creationId xmlns:a16="http://schemas.microsoft.com/office/drawing/2014/main" id="{63EF4AEF-489E-7474-6B14-7A1E5E275B84}"/>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5" name="Freeform 15">
              <a:extLst>
                <a:ext uri="{FF2B5EF4-FFF2-40B4-BE49-F238E27FC236}">
                  <a16:creationId xmlns:a16="http://schemas.microsoft.com/office/drawing/2014/main" id="{C02823C9-35F3-1A56-6323-187A62B20D40}"/>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6" name="Freeform 16">
              <a:extLst>
                <a:ext uri="{FF2B5EF4-FFF2-40B4-BE49-F238E27FC236}">
                  <a16:creationId xmlns:a16="http://schemas.microsoft.com/office/drawing/2014/main" id="{FBE7874E-36CD-339A-02EA-C0671AF3489F}"/>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 name="Freeform 17">
              <a:extLst>
                <a:ext uri="{FF2B5EF4-FFF2-40B4-BE49-F238E27FC236}">
                  <a16:creationId xmlns:a16="http://schemas.microsoft.com/office/drawing/2014/main" id="{1AD65475-7018-3DD1-F186-487D4AABB7AB}"/>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grpSp>
      <p:sp>
        <p:nvSpPr>
          <p:cNvPr id="18450"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hu-HU" altLang="hu-HU" noProof="0"/>
              <a:t>Mintacím szerkesztése</a:t>
            </a:r>
          </a:p>
        </p:txBody>
      </p:sp>
      <p:sp>
        <p:nvSpPr>
          <p:cNvPr id="18451"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anose="05000000000000000000" pitchFamily="2" charset="2"/>
              <a:buNone/>
              <a:defRPr sz="3600"/>
            </a:lvl1pPr>
          </a:lstStyle>
          <a:p>
            <a:pPr lvl="0"/>
            <a:r>
              <a:rPr lang="hu-HU" altLang="hu-HU" noProof="0"/>
              <a:t>Alcím mintájának szerkesztése</a:t>
            </a:r>
          </a:p>
        </p:txBody>
      </p:sp>
      <p:sp>
        <p:nvSpPr>
          <p:cNvPr id="18" name="Rectangle 20">
            <a:extLst>
              <a:ext uri="{FF2B5EF4-FFF2-40B4-BE49-F238E27FC236}">
                <a16:creationId xmlns:a16="http://schemas.microsoft.com/office/drawing/2014/main" id="{5D46FF21-3FAB-CA24-91A4-08E3C9F53643}"/>
              </a:ext>
            </a:extLst>
          </p:cNvPr>
          <p:cNvSpPr>
            <a:spLocks noGrp="1" noChangeArrowheads="1"/>
          </p:cNvSpPr>
          <p:nvPr>
            <p:ph type="dt" sz="quarter" idx="10"/>
          </p:nvPr>
        </p:nvSpPr>
        <p:spPr/>
        <p:txBody>
          <a:bodyPr/>
          <a:lstStyle>
            <a:lvl1pPr>
              <a:defRPr/>
            </a:lvl1pPr>
          </a:lstStyle>
          <a:p>
            <a:pPr>
              <a:defRPr/>
            </a:pPr>
            <a:endParaRPr lang="hu-HU" altLang="hu-HU"/>
          </a:p>
        </p:txBody>
      </p:sp>
      <p:sp>
        <p:nvSpPr>
          <p:cNvPr id="19" name="Rectangle 21">
            <a:extLst>
              <a:ext uri="{FF2B5EF4-FFF2-40B4-BE49-F238E27FC236}">
                <a16:creationId xmlns:a16="http://schemas.microsoft.com/office/drawing/2014/main" id="{50EDC747-86E4-7257-90A8-3F4736E2E5BC}"/>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20" name="Rectangle 22">
            <a:extLst>
              <a:ext uri="{FF2B5EF4-FFF2-40B4-BE49-F238E27FC236}">
                <a16:creationId xmlns:a16="http://schemas.microsoft.com/office/drawing/2014/main" id="{8E0099F0-0A88-65EA-BC9F-3AF5635294EC}"/>
              </a:ext>
            </a:extLst>
          </p:cNvPr>
          <p:cNvSpPr>
            <a:spLocks noGrp="1" noChangeArrowheads="1"/>
          </p:cNvSpPr>
          <p:nvPr>
            <p:ph type="sldNum" sz="quarter" idx="12"/>
          </p:nvPr>
        </p:nvSpPr>
        <p:spPr/>
        <p:txBody>
          <a:bodyPr/>
          <a:lstStyle>
            <a:lvl1pPr>
              <a:defRPr/>
            </a:lvl1pPr>
          </a:lstStyle>
          <a:p>
            <a:pPr>
              <a:defRPr/>
            </a:pPr>
            <a:fld id="{59F7598A-56ED-4249-8062-E94BA37A9C19}" type="slidenum">
              <a:rPr lang="hu-HU" altLang="hu-HU"/>
              <a:pPr>
                <a:defRPr/>
              </a:pPr>
              <a:t>‹#›</a:t>
            </a:fld>
            <a:endParaRPr lang="hu-HU" altLang="hu-HU"/>
          </a:p>
        </p:txBody>
      </p:sp>
    </p:spTree>
    <p:extLst>
      <p:ext uri="{BB962C8B-B14F-4D97-AF65-F5344CB8AC3E}">
        <p14:creationId xmlns:p14="http://schemas.microsoft.com/office/powerpoint/2010/main" val="2684056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6DFD3CFA-9014-F1EF-02CF-DDB4602BD04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05245E56-9D2F-F9F9-8222-A729A732A657}"/>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6E67E930-8C03-41D5-D980-739AE2208521}"/>
              </a:ext>
            </a:extLst>
          </p:cNvPr>
          <p:cNvSpPr>
            <a:spLocks noGrp="1" noChangeArrowheads="1"/>
          </p:cNvSpPr>
          <p:nvPr>
            <p:ph type="sldNum" sz="quarter" idx="12"/>
          </p:nvPr>
        </p:nvSpPr>
        <p:spPr>
          <a:ln/>
        </p:spPr>
        <p:txBody>
          <a:bodyPr/>
          <a:lstStyle>
            <a:lvl1pPr>
              <a:defRPr/>
            </a:lvl1pPr>
          </a:lstStyle>
          <a:p>
            <a:pPr>
              <a:defRPr/>
            </a:pPr>
            <a:fld id="{F06C72D2-6107-45F2-AEB3-F43EA81D5ABB}" type="slidenum">
              <a:rPr lang="hu-HU" altLang="hu-HU"/>
              <a:pPr>
                <a:defRPr/>
              </a:pPr>
              <a:t>‹#›</a:t>
            </a:fld>
            <a:endParaRPr lang="hu-HU" altLang="hu-HU"/>
          </a:p>
        </p:txBody>
      </p:sp>
    </p:spTree>
    <p:extLst>
      <p:ext uri="{BB962C8B-B14F-4D97-AF65-F5344CB8AC3E}">
        <p14:creationId xmlns:p14="http://schemas.microsoft.com/office/powerpoint/2010/main" val="1591469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19">
            <a:extLst>
              <a:ext uri="{FF2B5EF4-FFF2-40B4-BE49-F238E27FC236}">
                <a16:creationId xmlns:a16="http://schemas.microsoft.com/office/drawing/2014/main" id="{1102CB96-7CA2-0D49-3579-FCC2B54263F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3DE2EA9F-AB1F-AD64-77BD-7FC29EB5870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0974A8B1-2CCC-BF47-E66D-E26AC9E726A5}"/>
              </a:ext>
            </a:extLst>
          </p:cNvPr>
          <p:cNvSpPr>
            <a:spLocks noGrp="1" noChangeArrowheads="1"/>
          </p:cNvSpPr>
          <p:nvPr>
            <p:ph type="sldNum" sz="quarter" idx="12"/>
          </p:nvPr>
        </p:nvSpPr>
        <p:spPr>
          <a:ln/>
        </p:spPr>
        <p:txBody>
          <a:bodyPr/>
          <a:lstStyle>
            <a:lvl1pPr>
              <a:defRPr/>
            </a:lvl1pPr>
          </a:lstStyle>
          <a:p>
            <a:pPr>
              <a:defRPr/>
            </a:pPr>
            <a:fld id="{7F9EFAEF-9F15-4AF2-A555-5298EC981A9A}" type="slidenum">
              <a:rPr lang="hu-HU" altLang="hu-HU"/>
              <a:pPr>
                <a:defRPr/>
              </a:pPr>
              <a:t>‹#›</a:t>
            </a:fld>
            <a:endParaRPr lang="hu-HU" altLang="hu-HU"/>
          </a:p>
        </p:txBody>
      </p:sp>
    </p:spTree>
    <p:extLst>
      <p:ext uri="{BB962C8B-B14F-4D97-AF65-F5344CB8AC3E}">
        <p14:creationId xmlns:p14="http://schemas.microsoft.com/office/powerpoint/2010/main" val="2643920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9">
            <a:extLst>
              <a:ext uri="{FF2B5EF4-FFF2-40B4-BE49-F238E27FC236}">
                <a16:creationId xmlns:a16="http://schemas.microsoft.com/office/drawing/2014/main" id="{5653BCF3-3DCA-8232-8075-569E45AB61E6}"/>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0">
            <a:extLst>
              <a:ext uri="{FF2B5EF4-FFF2-40B4-BE49-F238E27FC236}">
                <a16:creationId xmlns:a16="http://schemas.microsoft.com/office/drawing/2014/main" id="{EB73BF3A-0A36-4CF1-3608-17B33A25D5A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1">
            <a:extLst>
              <a:ext uri="{FF2B5EF4-FFF2-40B4-BE49-F238E27FC236}">
                <a16:creationId xmlns:a16="http://schemas.microsoft.com/office/drawing/2014/main" id="{48E5176A-129D-3A8A-F27A-2B90F55F9931}"/>
              </a:ext>
            </a:extLst>
          </p:cNvPr>
          <p:cNvSpPr>
            <a:spLocks noGrp="1" noChangeArrowheads="1"/>
          </p:cNvSpPr>
          <p:nvPr>
            <p:ph type="sldNum" sz="quarter" idx="12"/>
          </p:nvPr>
        </p:nvSpPr>
        <p:spPr>
          <a:ln/>
        </p:spPr>
        <p:txBody>
          <a:bodyPr/>
          <a:lstStyle>
            <a:lvl1pPr>
              <a:defRPr/>
            </a:lvl1pPr>
          </a:lstStyle>
          <a:p>
            <a:pPr>
              <a:defRPr/>
            </a:pPr>
            <a:fld id="{0FA1F504-E1B8-41DF-9A61-39392A530343}" type="slidenum">
              <a:rPr lang="hu-HU" altLang="hu-HU"/>
              <a:pPr>
                <a:defRPr/>
              </a:pPr>
              <a:t>‹#›</a:t>
            </a:fld>
            <a:endParaRPr lang="hu-HU" altLang="hu-HU"/>
          </a:p>
        </p:txBody>
      </p:sp>
    </p:spTree>
    <p:extLst>
      <p:ext uri="{BB962C8B-B14F-4D97-AF65-F5344CB8AC3E}">
        <p14:creationId xmlns:p14="http://schemas.microsoft.com/office/powerpoint/2010/main" val="6038611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9">
            <a:extLst>
              <a:ext uri="{FF2B5EF4-FFF2-40B4-BE49-F238E27FC236}">
                <a16:creationId xmlns:a16="http://schemas.microsoft.com/office/drawing/2014/main" id="{CE1BF534-98D4-1108-A1E6-082E03C2AFAC}"/>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20">
            <a:extLst>
              <a:ext uri="{FF2B5EF4-FFF2-40B4-BE49-F238E27FC236}">
                <a16:creationId xmlns:a16="http://schemas.microsoft.com/office/drawing/2014/main" id="{6F6FDCA7-0526-13C7-88BD-E82872BE8B06}"/>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21">
            <a:extLst>
              <a:ext uri="{FF2B5EF4-FFF2-40B4-BE49-F238E27FC236}">
                <a16:creationId xmlns:a16="http://schemas.microsoft.com/office/drawing/2014/main" id="{D661ECA3-17AA-4FA1-22DE-44FC0E34A7C0}"/>
              </a:ext>
            </a:extLst>
          </p:cNvPr>
          <p:cNvSpPr>
            <a:spLocks noGrp="1" noChangeArrowheads="1"/>
          </p:cNvSpPr>
          <p:nvPr>
            <p:ph type="sldNum" sz="quarter" idx="12"/>
          </p:nvPr>
        </p:nvSpPr>
        <p:spPr>
          <a:ln/>
        </p:spPr>
        <p:txBody>
          <a:bodyPr/>
          <a:lstStyle>
            <a:lvl1pPr>
              <a:defRPr/>
            </a:lvl1pPr>
          </a:lstStyle>
          <a:p>
            <a:pPr>
              <a:defRPr/>
            </a:pPr>
            <a:fld id="{B059B77A-A92A-4405-8273-76E565554C51}" type="slidenum">
              <a:rPr lang="hu-HU" altLang="hu-HU"/>
              <a:pPr>
                <a:defRPr/>
              </a:pPr>
              <a:t>‹#›</a:t>
            </a:fld>
            <a:endParaRPr lang="hu-HU" altLang="hu-HU"/>
          </a:p>
        </p:txBody>
      </p:sp>
    </p:spTree>
    <p:extLst>
      <p:ext uri="{BB962C8B-B14F-4D97-AF65-F5344CB8AC3E}">
        <p14:creationId xmlns:p14="http://schemas.microsoft.com/office/powerpoint/2010/main" val="450631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9">
            <a:extLst>
              <a:ext uri="{FF2B5EF4-FFF2-40B4-BE49-F238E27FC236}">
                <a16:creationId xmlns:a16="http://schemas.microsoft.com/office/drawing/2014/main" id="{86CD9B91-AD34-C694-41AE-33DF3DEDB81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20">
            <a:extLst>
              <a:ext uri="{FF2B5EF4-FFF2-40B4-BE49-F238E27FC236}">
                <a16:creationId xmlns:a16="http://schemas.microsoft.com/office/drawing/2014/main" id="{330FCF62-50B1-7C62-706C-B76C01F9310C}"/>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21">
            <a:extLst>
              <a:ext uri="{FF2B5EF4-FFF2-40B4-BE49-F238E27FC236}">
                <a16:creationId xmlns:a16="http://schemas.microsoft.com/office/drawing/2014/main" id="{5DC1E3A5-6561-0E8B-A629-E660BC7E8834}"/>
              </a:ext>
            </a:extLst>
          </p:cNvPr>
          <p:cNvSpPr>
            <a:spLocks noGrp="1" noChangeArrowheads="1"/>
          </p:cNvSpPr>
          <p:nvPr>
            <p:ph type="sldNum" sz="quarter" idx="12"/>
          </p:nvPr>
        </p:nvSpPr>
        <p:spPr>
          <a:ln/>
        </p:spPr>
        <p:txBody>
          <a:bodyPr/>
          <a:lstStyle>
            <a:lvl1pPr>
              <a:defRPr/>
            </a:lvl1pPr>
          </a:lstStyle>
          <a:p>
            <a:pPr>
              <a:defRPr/>
            </a:pPr>
            <a:fld id="{B6D224D3-EF6A-4984-B485-76850C2F86EB}" type="slidenum">
              <a:rPr lang="hu-HU" altLang="hu-HU"/>
              <a:pPr>
                <a:defRPr/>
              </a:pPr>
              <a:t>‹#›</a:t>
            </a:fld>
            <a:endParaRPr lang="hu-HU" altLang="hu-HU"/>
          </a:p>
        </p:txBody>
      </p:sp>
    </p:spTree>
    <p:extLst>
      <p:ext uri="{BB962C8B-B14F-4D97-AF65-F5344CB8AC3E}">
        <p14:creationId xmlns:p14="http://schemas.microsoft.com/office/powerpoint/2010/main" val="4846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63119D00-6D74-A0E9-0629-44532006DDA0}"/>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20">
            <a:extLst>
              <a:ext uri="{FF2B5EF4-FFF2-40B4-BE49-F238E27FC236}">
                <a16:creationId xmlns:a16="http://schemas.microsoft.com/office/drawing/2014/main" id="{6C6808AE-CADC-0857-8F8E-1B1AB6A38CDC}"/>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21">
            <a:extLst>
              <a:ext uri="{FF2B5EF4-FFF2-40B4-BE49-F238E27FC236}">
                <a16:creationId xmlns:a16="http://schemas.microsoft.com/office/drawing/2014/main" id="{3BA850DF-00FD-84E2-C607-35B6CF131FEB}"/>
              </a:ext>
            </a:extLst>
          </p:cNvPr>
          <p:cNvSpPr>
            <a:spLocks noGrp="1" noChangeArrowheads="1"/>
          </p:cNvSpPr>
          <p:nvPr>
            <p:ph type="sldNum" sz="quarter" idx="12"/>
          </p:nvPr>
        </p:nvSpPr>
        <p:spPr>
          <a:ln/>
        </p:spPr>
        <p:txBody>
          <a:bodyPr/>
          <a:lstStyle>
            <a:lvl1pPr>
              <a:defRPr/>
            </a:lvl1pPr>
          </a:lstStyle>
          <a:p>
            <a:pPr>
              <a:defRPr/>
            </a:pPr>
            <a:fld id="{607753B3-1C55-499C-9BE8-1C19968A34D8}" type="slidenum">
              <a:rPr lang="hu-HU" altLang="hu-HU"/>
              <a:pPr>
                <a:defRPr/>
              </a:pPr>
              <a:t>‹#›</a:t>
            </a:fld>
            <a:endParaRPr lang="hu-HU" altLang="hu-HU"/>
          </a:p>
        </p:txBody>
      </p:sp>
    </p:spTree>
    <p:extLst>
      <p:ext uri="{BB962C8B-B14F-4D97-AF65-F5344CB8AC3E}">
        <p14:creationId xmlns:p14="http://schemas.microsoft.com/office/powerpoint/2010/main" val="72812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9">
            <a:extLst>
              <a:ext uri="{FF2B5EF4-FFF2-40B4-BE49-F238E27FC236}">
                <a16:creationId xmlns:a16="http://schemas.microsoft.com/office/drawing/2014/main" id="{CFE4C253-2F54-8108-C2E6-CF92A098A773}"/>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0">
            <a:extLst>
              <a:ext uri="{FF2B5EF4-FFF2-40B4-BE49-F238E27FC236}">
                <a16:creationId xmlns:a16="http://schemas.microsoft.com/office/drawing/2014/main" id="{AE101EFD-58BE-2359-5E00-23B6D96E26D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1">
            <a:extLst>
              <a:ext uri="{FF2B5EF4-FFF2-40B4-BE49-F238E27FC236}">
                <a16:creationId xmlns:a16="http://schemas.microsoft.com/office/drawing/2014/main" id="{DE911ABB-257F-62A5-D344-00DFADFDA2F5}"/>
              </a:ext>
            </a:extLst>
          </p:cNvPr>
          <p:cNvSpPr>
            <a:spLocks noGrp="1" noChangeArrowheads="1"/>
          </p:cNvSpPr>
          <p:nvPr>
            <p:ph type="sldNum" sz="quarter" idx="12"/>
          </p:nvPr>
        </p:nvSpPr>
        <p:spPr>
          <a:ln/>
        </p:spPr>
        <p:txBody>
          <a:bodyPr/>
          <a:lstStyle>
            <a:lvl1pPr>
              <a:defRPr/>
            </a:lvl1pPr>
          </a:lstStyle>
          <a:p>
            <a:pPr>
              <a:defRPr/>
            </a:pPr>
            <a:fld id="{5CF2EE37-C1E2-4359-89CB-40F2CE5513B3}" type="slidenum">
              <a:rPr lang="hu-HU" altLang="hu-HU"/>
              <a:pPr>
                <a:defRPr/>
              </a:pPr>
              <a:t>‹#›</a:t>
            </a:fld>
            <a:endParaRPr lang="hu-HU" altLang="hu-HU"/>
          </a:p>
        </p:txBody>
      </p:sp>
    </p:spTree>
    <p:extLst>
      <p:ext uri="{BB962C8B-B14F-4D97-AF65-F5344CB8AC3E}">
        <p14:creationId xmlns:p14="http://schemas.microsoft.com/office/powerpoint/2010/main" val="501655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9">
            <a:extLst>
              <a:ext uri="{FF2B5EF4-FFF2-40B4-BE49-F238E27FC236}">
                <a16:creationId xmlns:a16="http://schemas.microsoft.com/office/drawing/2014/main" id="{6F3FE197-A42A-8834-4684-17907099FFC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0">
            <a:extLst>
              <a:ext uri="{FF2B5EF4-FFF2-40B4-BE49-F238E27FC236}">
                <a16:creationId xmlns:a16="http://schemas.microsoft.com/office/drawing/2014/main" id="{E3C51F01-EA2D-8A4A-C9FA-41743A89593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1">
            <a:extLst>
              <a:ext uri="{FF2B5EF4-FFF2-40B4-BE49-F238E27FC236}">
                <a16:creationId xmlns:a16="http://schemas.microsoft.com/office/drawing/2014/main" id="{F30FB0F5-0D63-09D6-363B-252DE9693478}"/>
              </a:ext>
            </a:extLst>
          </p:cNvPr>
          <p:cNvSpPr>
            <a:spLocks noGrp="1" noChangeArrowheads="1"/>
          </p:cNvSpPr>
          <p:nvPr>
            <p:ph type="sldNum" sz="quarter" idx="12"/>
          </p:nvPr>
        </p:nvSpPr>
        <p:spPr>
          <a:ln/>
        </p:spPr>
        <p:txBody>
          <a:bodyPr/>
          <a:lstStyle>
            <a:lvl1pPr>
              <a:defRPr/>
            </a:lvl1pPr>
          </a:lstStyle>
          <a:p>
            <a:pPr>
              <a:defRPr/>
            </a:pPr>
            <a:fld id="{6EF6CF1F-443D-463E-A3EB-4BAFDAB94F8E}" type="slidenum">
              <a:rPr lang="hu-HU" altLang="hu-HU"/>
              <a:pPr>
                <a:defRPr/>
              </a:pPr>
              <a:t>‹#›</a:t>
            </a:fld>
            <a:endParaRPr lang="hu-HU" altLang="hu-HU"/>
          </a:p>
        </p:txBody>
      </p:sp>
    </p:spTree>
    <p:extLst>
      <p:ext uri="{BB962C8B-B14F-4D97-AF65-F5344CB8AC3E}">
        <p14:creationId xmlns:p14="http://schemas.microsoft.com/office/powerpoint/2010/main" val="4754269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7EF5AE3E-F05F-E444-79F0-E1646E12AB3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A610A37C-4F51-7CB0-2A75-F6D6DFD18BE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834CBE71-E9F5-CC6C-9658-83A7E5445A56}"/>
              </a:ext>
            </a:extLst>
          </p:cNvPr>
          <p:cNvSpPr>
            <a:spLocks noGrp="1" noChangeArrowheads="1"/>
          </p:cNvSpPr>
          <p:nvPr>
            <p:ph type="sldNum" sz="quarter" idx="12"/>
          </p:nvPr>
        </p:nvSpPr>
        <p:spPr>
          <a:ln/>
        </p:spPr>
        <p:txBody>
          <a:bodyPr/>
          <a:lstStyle>
            <a:lvl1pPr>
              <a:defRPr/>
            </a:lvl1pPr>
          </a:lstStyle>
          <a:p>
            <a:pPr>
              <a:defRPr/>
            </a:pPr>
            <a:fld id="{97A7F57F-B0E6-4956-9BD9-E193D69E0A9E}" type="slidenum">
              <a:rPr lang="hu-HU" altLang="hu-HU"/>
              <a:pPr>
                <a:defRPr/>
              </a:pPr>
              <a:t>‹#›</a:t>
            </a:fld>
            <a:endParaRPr lang="hu-HU" altLang="hu-HU"/>
          </a:p>
        </p:txBody>
      </p:sp>
    </p:spTree>
    <p:extLst>
      <p:ext uri="{BB962C8B-B14F-4D97-AF65-F5344CB8AC3E}">
        <p14:creationId xmlns:p14="http://schemas.microsoft.com/office/powerpoint/2010/main" val="41054652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35B4A9F2-7BCB-5F4C-671A-0F574A2A69B7}"/>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3DDFDE55-DD3B-EDD2-EB62-1071FCAD0D5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27C4C9A1-837C-2989-5C5E-E2E04F6C34A0}"/>
              </a:ext>
            </a:extLst>
          </p:cNvPr>
          <p:cNvSpPr>
            <a:spLocks noGrp="1" noChangeArrowheads="1"/>
          </p:cNvSpPr>
          <p:nvPr>
            <p:ph type="sldNum" sz="quarter" idx="12"/>
          </p:nvPr>
        </p:nvSpPr>
        <p:spPr>
          <a:ln/>
        </p:spPr>
        <p:txBody>
          <a:bodyPr/>
          <a:lstStyle>
            <a:lvl1pPr>
              <a:defRPr/>
            </a:lvl1pPr>
          </a:lstStyle>
          <a:p>
            <a:pPr>
              <a:defRPr/>
            </a:pPr>
            <a:fld id="{FB2DCC1B-C69E-412E-BAA7-4C145CD0F3F7}" type="slidenum">
              <a:rPr lang="hu-HU" altLang="hu-HU"/>
              <a:pPr>
                <a:defRPr/>
              </a:pPr>
              <a:t>‹#›</a:t>
            </a:fld>
            <a:endParaRPr lang="hu-HU" altLang="hu-HU"/>
          </a:p>
        </p:txBody>
      </p:sp>
    </p:spTree>
    <p:extLst>
      <p:ext uri="{BB962C8B-B14F-4D97-AF65-F5344CB8AC3E}">
        <p14:creationId xmlns:p14="http://schemas.microsoft.com/office/powerpoint/2010/main" val="3116378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A90C0CA-8371-BCB7-821A-B457B9BE67C6}"/>
              </a:ext>
            </a:extLst>
          </p:cNvPr>
          <p:cNvGrpSpPr>
            <a:grpSpLocks/>
          </p:cNvGrpSpPr>
          <p:nvPr/>
        </p:nvGrpSpPr>
        <p:grpSpPr bwMode="auto">
          <a:xfrm>
            <a:off x="6288618" y="5345114"/>
            <a:ext cx="5903383" cy="1512887"/>
            <a:chOff x="2971" y="3367"/>
            <a:chExt cx="2789" cy="953"/>
          </a:xfrm>
        </p:grpSpPr>
        <p:sp>
          <p:nvSpPr>
            <p:cNvPr id="3" name="Freeform 3">
              <a:extLst>
                <a:ext uri="{FF2B5EF4-FFF2-40B4-BE49-F238E27FC236}">
                  <a16:creationId xmlns:a16="http://schemas.microsoft.com/office/drawing/2014/main" id="{68C88072-CC75-6D32-6A74-EFD75E8DAC55}"/>
                </a:ext>
              </a:extLst>
            </p:cNvPr>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u-HU" sz="1800"/>
            </a:p>
          </p:txBody>
        </p:sp>
        <p:sp>
          <p:nvSpPr>
            <p:cNvPr id="4" name="Freeform 4">
              <a:extLst>
                <a:ext uri="{FF2B5EF4-FFF2-40B4-BE49-F238E27FC236}">
                  <a16:creationId xmlns:a16="http://schemas.microsoft.com/office/drawing/2014/main" id="{9BA39916-A063-F0B6-D51F-13504633FA57}"/>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5" name="Freeform 5">
              <a:extLst>
                <a:ext uri="{FF2B5EF4-FFF2-40B4-BE49-F238E27FC236}">
                  <a16:creationId xmlns:a16="http://schemas.microsoft.com/office/drawing/2014/main" id="{D112D291-3553-9D9D-079B-153377351AAB}"/>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6" name="Freeform 6">
              <a:extLst>
                <a:ext uri="{FF2B5EF4-FFF2-40B4-BE49-F238E27FC236}">
                  <a16:creationId xmlns:a16="http://schemas.microsoft.com/office/drawing/2014/main" id="{19997927-E181-5915-B957-D3D986A6C0CC}"/>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7" name="Freeform 7">
              <a:extLst>
                <a:ext uri="{FF2B5EF4-FFF2-40B4-BE49-F238E27FC236}">
                  <a16:creationId xmlns:a16="http://schemas.microsoft.com/office/drawing/2014/main" id="{81D00AB0-1E62-0D07-2B45-D9386961E375}"/>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8" name="Freeform 8">
              <a:extLst>
                <a:ext uri="{FF2B5EF4-FFF2-40B4-BE49-F238E27FC236}">
                  <a16:creationId xmlns:a16="http://schemas.microsoft.com/office/drawing/2014/main" id="{0BC24CAC-511E-70BC-0F3B-959281E3C52F}"/>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9" name="Freeform 9">
              <a:extLst>
                <a:ext uri="{FF2B5EF4-FFF2-40B4-BE49-F238E27FC236}">
                  <a16:creationId xmlns:a16="http://schemas.microsoft.com/office/drawing/2014/main" id="{62E5C09F-B95E-3883-CA73-47EF81A9A7EC}"/>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0" name="Freeform 10">
              <a:extLst>
                <a:ext uri="{FF2B5EF4-FFF2-40B4-BE49-F238E27FC236}">
                  <a16:creationId xmlns:a16="http://schemas.microsoft.com/office/drawing/2014/main" id="{620ED9DE-2D2D-0590-3FB8-AD14442BF44F}"/>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1" name="Freeform 11">
              <a:extLst>
                <a:ext uri="{FF2B5EF4-FFF2-40B4-BE49-F238E27FC236}">
                  <a16:creationId xmlns:a16="http://schemas.microsoft.com/office/drawing/2014/main" id="{1A458F65-18CB-DEED-2CDC-E49FFB722C11}"/>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2" name="Freeform 12">
              <a:extLst>
                <a:ext uri="{FF2B5EF4-FFF2-40B4-BE49-F238E27FC236}">
                  <a16:creationId xmlns:a16="http://schemas.microsoft.com/office/drawing/2014/main" id="{A34CA3B3-4F32-EF6B-3E37-9A39B6CD245B}"/>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3" name="Freeform 13">
              <a:extLst>
                <a:ext uri="{FF2B5EF4-FFF2-40B4-BE49-F238E27FC236}">
                  <a16:creationId xmlns:a16="http://schemas.microsoft.com/office/drawing/2014/main" id="{D1547AE0-43E4-5F4B-9843-6D07F337AB33}"/>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4" name="Freeform 14">
              <a:extLst>
                <a:ext uri="{FF2B5EF4-FFF2-40B4-BE49-F238E27FC236}">
                  <a16:creationId xmlns:a16="http://schemas.microsoft.com/office/drawing/2014/main" id="{70C1AEC4-F703-5566-AA4C-5D51AB49F97A}"/>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5" name="Freeform 15">
              <a:extLst>
                <a:ext uri="{FF2B5EF4-FFF2-40B4-BE49-F238E27FC236}">
                  <a16:creationId xmlns:a16="http://schemas.microsoft.com/office/drawing/2014/main" id="{D7DC1FDC-AE18-EED7-8CA7-891AE888E4AC}"/>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6" name="Freeform 16">
              <a:extLst>
                <a:ext uri="{FF2B5EF4-FFF2-40B4-BE49-F238E27FC236}">
                  <a16:creationId xmlns:a16="http://schemas.microsoft.com/office/drawing/2014/main" id="{AD8248F6-75A1-CBFC-C0C9-A0D5E9C2367F}"/>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 name="Freeform 17">
              <a:extLst>
                <a:ext uri="{FF2B5EF4-FFF2-40B4-BE49-F238E27FC236}">
                  <a16:creationId xmlns:a16="http://schemas.microsoft.com/office/drawing/2014/main" id="{07C8EC11-1DD6-EED9-B290-693151D51DB1}"/>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grpSp>
      <p:sp>
        <p:nvSpPr>
          <p:cNvPr id="18450" name="Rectangle 18"/>
          <p:cNvSpPr>
            <a:spLocks noGrp="1" noChangeArrowheads="1"/>
          </p:cNvSpPr>
          <p:nvPr>
            <p:ph type="ctrTitle" sz="quarter"/>
          </p:nvPr>
        </p:nvSpPr>
        <p:spPr>
          <a:xfrm>
            <a:off x="914400" y="1600200"/>
            <a:ext cx="10363200" cy="1828800"/>
          </a:xfrm>
        </p:spPr>
        <p:txBody>
          <a:bodyPr anchor="b"/>
          <a:lstStyle>
            <a:lvl1pPr>
              <a:defRPr sz="5700"/>
            </a:lvl1pPr>
          </a:lstStyle>
          <a:p>
            <a:pPr lvl="0"/>
            <a:r>
              <a:rPr lang="hu-HU" altLang="hu-HU" noProof="0"/>
              <a:t>Mintacím szerkesztése</a:t>
            </a:r>
          </a:p>
        </p:txBody>
      </p:sp>
      <p:sp>
        <p:nvSpPr>
          <p:cNvPr id="18451" name="Rectangle 19"/>
          <p:cNvSpPr>
            <a:spLocks noGrp="1" noChangeArrowheads="1"/>
          </p:cNvSpPr>
          <p:nvPr>
            <p:ph type="subTitle" sz="quarter" idx="1"/>
          </p:nvPr>
        </p:nvSpPr>
        <p:spPr>
          <a:xfrm>
            <a:off x="1828800" y="3733800"/>
            <a:ext cx="8534400" cy="1752600"/>
          </a:xfrm>
        </p:spPr>
        <p:txBody>
          <a:bodyPr/>
          <a:lstStyle>
            <a:lvl1pPr marL="0" indent="0" algn="ctr">
              <a:buFont typeface="Wingdings" panose="05000000000000000000" pitchFamily="2" charset="2"/>
              <a:buNone/>
              <a:defRPr sz="3600"/>
            </a:lvl1pPr>
          </a:lstStyle>
          <a:p>
            <a:pPr lvl="0"/>
            <a:r>
              <a:rPr lang="hu-HU" altLang="hu-HU" noProof="0"/>
              <a:t>Alcím mintájának szerkesztése</a:t>
            </a:r>
          </a:p>
        </p:txBody>
      </p:sp>
      <p:sp>
        <p:nvSpPr>
          <p:cNvPr id="18" name="Rectangle 20">
            <a:extLst>
              <a:ext uri="{FF2B5EF4-FFF2-40B4-BE49-F238E27FC236}">
                <a16:creationId xmlns:a16="http://schemas.microsoft.com/office/drawing/2014/main" id="{37B95936-6E42-048D-CD08-2DDE7940E387}"/>
              </a:ext>
            </a:extLst>
          </p:cNvPr>
          <p:cNvSpPr>
            <a:spLocks noGrp="1" noChangeArrowheads="1"/>
          </p:cNvSpPr>
          <p:nvPr>
            <p:ph type="dt" sz="quarter" idx="10"/>
          </p:nvPr>
        </p:nvSpPr>
        <p:spPr/>
        <p:txBody>
          <a:bodyPr/>
          <a:lstStyle>
            <a:lvl1pPr>
              <a:defRPr/>
            </a:lvl1pPr>
          </a:lstStyle>
          <a:p>
            <a:pPr>
              <a:defRPr/>
            </a:pPr>
            <a:endParaRPr lang="hu-HU" altLang="hu-HU"/>
          </a:p>
        </p:txBody>
      </p:sp>
      <p:sp>
        <p:nvSpPr>
          <p:cNvPr id="19" name="Rectangle 21">
            <a:extLst>
              <a:ext uri="{FF2B5EF4-FFF2-40B4-BE49-F238E27FC236}">
                <a16:creationId xmlns:a16="http://schemas.microsoft.com/office/drawing/2014/main" id="{E0D93B0A-4E80-57A1-AF9B-C6691014BB34}"/>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20" name="Rectangle 22">
            <a:extLst>
              <a:ext uri="{FF2B5EF4-FFF2-40B4-BE49-F238E27FC236}">
                <a16:creationId xmlns:a16="http://schemas.microsoft.com/office/drawing/2014/main" id="{75D05CB0-5727-210A-8777-5CF934C5A751}"/>
              </a:ext>
            </a:extLst>
          </p:cNvPr>
          <p:cNvSpPr>
            <a:spLocks noGrp="1" noChangeArrowheads="1"/>
          </p:cNvSpPr>
          <p:nvPr>
            <p:ph type="sldNum" sz="quarter" idx="12"/>
          </p:nvPr>
        </p:nvSpPr>
        <p:spPr/>
        <p:txBody>
          <a:bodyPr/>
          <a:lstStyle>
            <a:lvl1pPr>
              <a:defRPr/>
            </a:lvl1pPr>
          </a:lstStyle>
          <a:p>
            <a:pPr>
              <a:defRPr/>
            </a:pPr>
            <a:fld id="{C31E4694-D5B5-4439-BF8B-0F4A01223589}" type="slidenum">
              <a:rPr lang="hu-HU" altLang="hu-HU"/>
              <a:pPr>
                <a:defRPr/>
              </a:pPr>
              <a:t>‹#›</a:t>
            </a:fld>
            <a:endParaRPr lang="hu-HU" altLang="hu-HU"/>
          </a:p>
        </p:txBody>
      </p:sp>
    </p:spTree>
    <p:extLst>
      <p:ext uri="{BB962C8B-B14F-4D97-AF65-F5344CB8AC3E}">
        <p14:creationId xmlns:p14="http://schemas.microsoft.com/office/powerpoint/2010/main" val="2250997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D937924E-5A5E-01FC-DE00-DF73C36CCE3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26754C58-436B-8C0C-8B51-A012837A60E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EB76A6AA-33C5-E21D-688B-D6F21FE7DB0D}"/>
              </a:ext>
            </a:extLst>
          </p:cNvPr>
          <p:cNvSpPr>
            <a:spLocks noGrp="1" noChangeArrowheads="1"/>
          </p:cNvSpPr>
          <p:nvPr>
            <p:ph type="sldNum" sz="quarter" idx="12"/>
          </p:nvPr>
        </p:nvSpPr>
        <p:spPr>
          <a:ln/>
        </p:spPr>
        <p:txBody>
          <a:bodyPr/>
          <a:lstStyle>
            <a:lvl1pPr>
              <a:defRPr/>
            </a:lvl1pPr>
          </a:lstStyle>
          <a:p>
            <a:pPr>
              <a:defRPr/>
            </a:pPr>
            <a:fld id="{6CA0B817-06AF-449D-9DCF-5D3ABE69099D}" type="slidenum">
              <a:rPr lang="hu-HU" altLang="hu-HU"/>
              <a:pPr>
                <a:defRPr/>
              </a:pPr>
              <a:t>‹#›</a:t>
            </a:fld>
            <a:endParaRPr lang="hu-HU" altLang="hu-HU"/>
          </a:p>
        </p:txBody>
      </p:sp>
    </p:spTree>
    <p:extLst>
      <p:ext uri="{BB962C8B-B14F-4D97-AF65-F5344CB8AC3E}">
        <p14:creationId xmlns:p14="http://schemas.microsoft.com/office/powerpoint/2010/main" val="2889839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19">
            <a:extLst>
              <a:ext uri="{FF2B5EF4-FFF2-40B4-BE49-F238E27FC236}">
                <a16:creationId xmlns:a16="http://schemas.microsoft.com/office/drawing/2014/main" id="{5E250728-DF05-E822-2725-7F25CFEB9383}"/>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32E6AC55-ADBC-CB01-BF20-DC25A2334DB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18A097D4-03A6-FDA8-050B-60A89A4EAC2E}"/>
              </a:ext>
            </a:extLst>
          </p:cNvPr>
          <p:cNvSpPr>
            <a:spLocks noGrp="1" noChangeArrowheads="1"/>
          </p:cNvSpPr>
          <p:nvPr>
            <p:ph type="sldNum" sz="quarter" idx="12"/>
          </p:nvPr>
        </p:nvSpPr>
        <p:spPr>
          <a:ln/>
        </p:spPr>
        <p:txBody>
          <a:bodyPr/>
          <a:lstStyle>
            <a:lvl1pPr>
              <a:defRPr/>
            </a:lvl1pPr>
          </a:lstStyle>
          <a:p>
            <a:pPr>
              <a:defRPr/>
            </a:pPr>
            <a:fld id="{4805FC0B-910D-4A35-AFB7-82A9FD752C6E}" type="slidenum">
              <a:rPr lang="hu-HU" altLang="hu-HU"/>
              <a:pPr>
                <a:defRPr/>
              </a:pPr>
              <a:t>‹#›</a:t>
            </a:fld>
            <a:endParaRPr lang="hu-HU" altLang="hu-HU"/>
          </a:p>
        </p:txBody>
      </p:sp>
    </p:spTree>
    <p:extLst>
      <p:ext uri="{BB962C8B-B14F-4D97-AF65-F5344CB8AC3E}">
        <p14:creationId xmlns:p14="http://schemas.microsoft.com/office/powerpoint/2010/main" val="759053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9">
            <a:extLst>
              <a:ext uri="{FF2B5EF4-FFF2-40B4-BE49-F238E27FC236}">
                <a16:creationId xmlns:a16="http://schemas.microsoft.com/office/drawing/2014/main" id="{F3D48C7A-769E-40DA-E62B-687873B9919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0">
            <a:extLst>
              <a:ext uri="{FF2B5EF4-FFF2-40B4-BE49-F238E27FC236}">
                <a16:creationId xmlns:a16="http://schemas.microsoft.com/office/drawing/2014/main" id="{70EB47F6-DCD8-1019-D5D4-779A4696751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1">
            <a:extLst>
              <a:ext uri="{FF2B5EF4-FFF2-40B4-BE49-F238E27FC236}">
                <a16:creationId xmlns:a16="http://schemas.microsoft.com/office/drawing/2014/main" id="{662F2022-C2F4-75B3-19F8-ED8B6467D493}"/>
              </a:ext>
            </a:extLst>
          </p:cNvPr>
          <p:cNvSpPr>
            <a:spLocks noGrp="1" noChangeArrowheads="1"/>
          </p:cNvSpPr>
          <p:nvPr>
            <p:ph type="sldNum" sz="quarter" idx="12"/>
          </p:nvPr>
        </p:nvSpPr>
        <p:spPr>
          <a:ln/>
        </p:spPr>
        <p:txBody>
          <a:bodyPr/>
          <a:lstStyle>
            <a:lvl1pPr>
              <a:defRPr/>
            </a:lvl1pPr>
          </a:lstStyle>
          <a:p>
            <a:pPr>
              <a:defRPr/>
            </a:pPr>
            <a:fld id="{1AA115FE-50EC-4C57-BCA0-FA0A42BDA3EE}" type="slidenum">
              <a:rPr lang="hu-HU" altLang="hu-HU"/>
              <a:pPr>
                <a:defRPr/>
              </a:pPr>
              <a:t>‹#›</a:t>
            </a:fld>
            <a:endParaRPr lang="hu-HU" altLang="hu-HU"/>
          </a:p>
        </p:txBody>
      </p:sp>
    </p:spTree>
    <p:extLst>
      <p:ext uri="{BB962C8B-B14F-4D97-AF65-F5344CB8AC3E}">
        <p14:creationId xmlns:p14="http://schemas.microsoft.com/office/powerpoint/2010/main" val="2854396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9">
            <a:extLst>
              <a:ext uri="{FF2B5EF4-FFF2-40B4-BE49-F238E27FC236}">
                <a16:creationId xmlns:a16="http://schemas.microsoft.com/office/drawing/2014/main" id="{0F037B8C-B296-390B-5E9A-0593246A7D73}"/>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20">
            <a:extLst>
              <a:ext uri="{FF2B5EF4-FFF2-40B4-BE49-F238E27FC236}">
                <a16:creationId xmlns:a16="http://schemas.microsoft.com/office/drawing/2014/main" id="{01FC7EA2-A843-69BB-69D0-AD33C91D0AE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21">
            <a:extLst>
              <a:ext uri="{FF2B5EF4-FFF2-40B4-BE49-F238E27FC236}">
                <a16:creationId xmlns:a16="http://schemas.microsoft.com/office/drawing/2014/main" id="{BFCDCF80-E279-96B5-EF62-059457A22791}"/>
              </a:ext>
            </a:extLst>
          </p:cNvPr>
          <p:cNvSpPr>
            <a:spLocks noGrp="1" noChangeArrowheads="1"/>
          </p:cNvSpPr>
          <p:nvPr>
            <p:ph type="sldNum" sz="quarter" idx="12"/>
          </p:nvPr>
        </p:nvSpPr>
        <p:spPr>
          <a:ln/>
        </p:spPr>
        <p:txBody>
          <a:bodyPr/>
          <a:lstStyle>
            <a:lvl1pPr>
              <a:defRPr/>
            </a:lvl1pPr>
          </a:lstStyle>
          <a:p>
            <a:pPr>
              <a:defRPr/>
            </a:pPr>
            <a:fld id="{A786D62C-6007-434E-AF8C-14416C8B83EF}" type="slidenum">
              <a:rPr lang="hu-HU" altLang="hu-HU"/>
              <a:pPr>
                <a:defRPr/>
              </a:pPr>
              <a:t>‹#›</a:t>
            </a:fld>
            <a:endParaRPr lang="hu-HU" altLang="hu-HU"/>
          </a:p>
        </p:txBody>
      </p:sp>
    </p:spTree>
    <p:extLst>
      <p:ext uri="{BB962C8B-B14F-4D97-AF65-F5344CB8AC3E}">
        <p14:creationId xmlns:p14="http://schemas.microsoft.com/office/powerpoint/2010/main" val="3264757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9">
            <a:extLst>
              <a:ext uri="{FF2B5EF4-FFF2-40B4-BE49-F238E27FC236}">
                <a16:creationId xmlns:a16="http://schemas.microsoft.com/office/drawing/2014/main" id="{9C67D561-9904-9C1C-ADD1-09DA78373E1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20">
            <a:extLst>
              <a:ext uri="{FF2B5EF4-FFF2-40B4-BE49-F238E27FC236}">
                <a16:creationId xmlns:a16="http://schemas.microsoft.com/office/drawing/2014/main" id="{4EA3EB43-EA8F-D93E-68B4-20F3FB949E6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21">
            <a:extLst>
              <a:ext uri="{FF2B5EF4-FFF2-40B4-BE49-F238E27FC236}">
                <a16:creationId xmlns:a16="http://schemas.microsoft.com/office/drawing/2014/main" id="{E307ACC5-8DAE-1CB4-2CD8-FA7643671CAC}"/>
              </a:ext>
            </a:extLst>
          </p:cNvPr>
          <p:cNvSpPr>
            <a:spLocks noGrp="1" noChangeArrowheads="1"/>
          </p:cNvSpPr>
          <p:nvPr>
            <p:ph type="sldNum" sz="quarter" idx="12"/>
          </p:nvPr>
        </p:nvSpPr>
        <p:spPr>
          <a:ln/>
        </p:spPr>
        <p:txBody>
          <a:bodyPr/>
          <a:lstStyle>
            <a:lvl1pPr>
              <a:defRPr/>
            </a:lvl1pPr>
          </a:lstStyle>
          <a:p>
            <a:pPr>
              <a:defRPr/>
            </a:pPr>
            <a:fld id="{799F96CA-D2CE-4384-B95D-1C9FB2DBA742}" type="slidenum">
              <a:rPr lang="hu-HU" altLang="hu-HU"/>
              <a:pPr>
                <a:defRPr/>
              </a:pPr>
              <a:t>‹#›</a:t>
            </a:fld>
            <a:endParaRPr lang="hu-HU" altLang="hu-HU"/>
          </a:p>
        </p:txBody>
      </p:sp>
    </p:spTree>
    <p:extLst>
      <p:ext uri="{BB962C8B-B14F-4D97-AF65-F5344CB8AC3E}">
        <p14:creationId xmlns:p14="http://schemas.microsoft.com/office/powerpoint/2010/main" val="94603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A9FB545F-4357-F609-2C6E-1EC6F462E1C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20">
            <a:extLst>
              <a:ext uri="{FF2B5EF4-FFF2-40B4-BE49-F238E27FC236}">
                <a16:creationId xmlns:a16="http://schemas.microsoft.com/office/drawing/2014/main" id="{398279A9-A8B6-5C3E-4F31-D2947BB8BD3C}"/>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21">
            <a:extLst>
              <a:ext uri="{FF2B5EF4-FFF2-40B4-BE49-F238E27FC236}">
                <a16:creationId xmlns:a16="http://schemas.microsoft.com/office/drawing/2014/main" id="{A48265F0-07EF-DF0C-0080-C1AE42843158}"/>
              </a:ext>
            </a:extLst>
          </p:cNvPr>
          <p:cNvSpPr>
            <a:spLocks noGrp="1" noChangeArrowheads="1"/>
          </p:cNvSpPr>
          <p:nvPr>
            <p:ph type="sldNum" sz="quarter" idx="12"/>
          </p:nvPr>
        </p:nvSpPr>
        <p:spPr>
          <a:ln/>
        </p:spPr>
        <p:txBody>
          <a:bodyPr/>
          <a:lstStyle>
            <a:lvl1pPr>
              <a:defRPr/>
            </a:lvl1pPr>
          </a:lstStyle>
          <a:p>
            <a:pPr>
              <a:defRPr/>
            </a:pPr>
            <a:fld id="{7B53EC47-3389-43A8-A628-EA17B1754E6B}" type="slidenum">
              <a:rPr lang="hu-HU" altLang="hu-HU"/>
              <a:pPr>
                <a:defRPr/>
              </a:pPr>
              <a:t>‹#›</a:t>
            </a:fld>
            <a:endParaRPr lang="hu-HU" altLang="hu-HU"/>
          </a:p>
        </p:txBody>
      </p:sp>
    </p:spTree>
    <p:extLst>
      <p:ext uri="{BB962C8B-B14F-4D97-AF65-F5344CB8AC3E}">
        <p14:creationId xmlns:p14="http://schemas.microsoft.com/office/powerpoint/2010/main" val="33222292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9">
            <a:extLst>
              <a:ext uri="{FF2B5EF4-FFF2-40B4-BE49-F238E27FC236}">
                <a16:creationId xmlns:a16="http://schemas.microsoft.com/office/drawing/2014/main" id="{88288816-FD75-C75C-1BC2-C9EF9E192468}"/>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0">
            <a:extLst>
              <a:ext uri="{FF2B5EF4-FFF2-40B4-BE49-F238E27FC236}">
                <a16:creationId xmlns:a16="http://schemas.microsoft.com/office/drawing/2014/main" id="{2410CED0-765A-34CF-2D09-8D0FC3E9A6F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1">
            <a:extLst>
              <a:ext uri="{FF2B5EF4-FFF2-40B4-BE49-F238E27FC236}">
                <a16:creationId xmlns:a16="http://schemas.microsoft.com/office/drawing/2014/main" id="{8F8550CE-8AA8-4D55-1E25-43CAD8E60112}"/>
              </a:ext>
            </a:extLst>
          </p:cNvPr>
          <p:cNvSpPr>
            <a:spLocks noGrp="1" noChangeArrowheads="1"/>
          </p:cNvSpPr>
          <p:nvPr>
            <p:ph type="sldNum" sz="quarter" idx="12"/>
          </p:nvPr>
        </p:nvSpPr>
        <p:spPr>
          <a:ln/>
        </p:spPr>
        <p:txBody>
          <a:bodyPr/>
          <a:lstStyle>
            <a:lvl1pPr>
              <a:defRPr/>
            </a:lvl1pPr>
          </a:lstStyle>
          <a:p>
            <a:pPr>
              <a:defRPr/>
            </a:pPr>
            <a:fld id="{5AA4D2E7-A669-4C87-8168-919C5B3F1408}" type="slidenum">
              <a:rPr lang="hu-HU" altLang="hu-HU"/>
              <a:pPr>
                <a:defRPr/>
              </a:pPr>
              <a:t>‹#›</a:t>
            </a:fld>
            <a:endParaRPr lang="hu-HU" altLang="hu-HU"/>
          </a:p>
        </p:txBody>
      </p:sp>
    </p:spTree>
    <p:extLst>
      <p:ext uri="{BB962C8B-B14F-4D97-AF65-F5344CB8AC3E}">
        <p14:creationId xmlns:p14="http://schemas.microsoft.com/office/powerpoint/2010/main" val="32242387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9">
            <a:extLst>
              <a:ext uri="{FF2B5EF4-FFF2-40B4-BE49-F238E27FC236}">
                <a16:creationId xmlns:a16="http://schemas.microsoft.com/office/drawing/2014/main" id="{E1BFA331-18BD-F248-C143-C6D8FA1A13BC}"/>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20">
            <a:extLst>
              <a:ext uri="{FF2B5EF4-FFF2-40B4-BE49-F238E27FC236}">
                <a16:creationId xmlns:a16="http://schemas.microsoft.com/office/drawing/2014/main" id="{CCDBF7DE-5207-49F6-7B5D-D1368E8C180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21">
            <a:extLst>
              <a:ext uri="{FF2B5EF4-FFF2-40B4-BE49-F238E27FC236}">
                <a16:creationId xmlns:a16="http://schemas.microsoft.com/office/drawing/2014/main" id="{61861A51-2F9C-F1BB-C157-AABDF8CA0127}"/>
              </a:ext>
            </a:extLst>
          </p:cNvPr>
          <p:cNvSpPr>
            <a:spLocks noGrp="1" noChangeArrowheads="1"/>
          </p:cNvSpPr>
          <p:nvPr>
            <p:ph type="sldNum" sz="quarter" idx="12"/>
          </p:nvPr>
        </p:nvSpPr>
        <p:spPr>
          <a:ln/>
        </p:spPr>
        <p:txBody>
          <a:bodyPr/>
          <a:lstStyle>
            <a:lvl1pPr>
              <a:defRPr/>
            </a:lvl1pPr>
          </a:lstStyle>
          <a:p>
            <a:pPr>
              <a:defRPr/>
            </a:pPr>
            <a:fld id="{57A2EE23-0A43-4D26-8250-B0C707A07DBC}" type="slidenum">
              <a:rPr lang="hu-HU" altLang="hu-HU"/>
              <a:pPr>
                <a:defRPr/>
              </a:pPr>
              <a:t>‹#›</a:t>
            </a:fld>
            <a:endParaRPr lang="hu-HU" altLang="hu-HU"/>
          </a:p>
        </p:txBody>
      </p:sp>
    </p:spTree>
    <p:extLst>
      <p:ext uri="{BB962C8B-B14F-4D97-AF65-F5344CB8AC3E}">
        <p14:creationId xmlns:p14="http://schemas.microsoft.com/office/powerpoint/2010/main" val="15206282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6D9C07F5-1D91-3DB6-2487-5ABD643261ED}"/>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D51452B0-AA39-CB7D-9C86-1A2D1B64A98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32070865-B74C-45D1-5594-BD6C35BCFE25}"/>
              </a:ext>
            </a:extLst>
          </p:cNvPr>
          <p:cNvSpPr>
            <a:spLocks noGrp="1" noChangeArrowheads="1"/>
          </p:cNvSpPr>
          <p:nvPr>
            <p:ph type="sldNum" sz="quarter" idx="12"/>
          </p:nvPr>
        </p:nvSpPr>
        <p:spPr>
          <a:ln/>
        </p:spPr>
        <p:txBody>
          <a:bodyPr/>
          <a:lstStyle>
            <a:lvl1pPr>
              <a:defRPr/>
            </a:lvl1pPr>
          </a:lstStyle>
          <a:p>
            <a:pPr>
              <a:defRPr/>
            </a:pPr>
            <a:fld id="{F7C84D8A-17DF-4676-A29F-F8EDA5524328}" type="slidenum">
              <a:rPr lang="hu-HU" altLang="hu-HU"/>
              <a:pPr>
                <a:defRPr/>
              </a:pPr>
              <a:t>‹#›</a:t>
            </a:fld>
            <a:endParaRPr lang="hu-HU" altLang="hu-HU"/>
          </a:p>
        </p:txBody>
      </p:sp>
    </p:spTree>
    <p:extLst>
      <p:ext uri="{BB962C8B-B14F-4D97-AF65-F5344CB8AC3E}">
        <p14:creationId xmlns:p14="http://schemas.microsoft.com/office/powerpoint/2010/main" val="4125878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9">
            <a:extLst>
              <a:ext uri="{FF2B5EF4-FFF2-40B4-BE49-F238E27FC236}">
                <a16:creationId xmlns:a16="http://schemas.microsoft.com/office/drawing/2014/main" id="{284CFD3E-F881-9000-F4A4-B8ACD376CF6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20">
            <a:extLst>
              <a:ext uri="{FF2B5EF4-FFF2-40B4-BE49-F238E27FC236}">
                <a16:creationId xmlns:a16="http://schemas.microsoft.com/office/drawing/2014/main" id="{A2B22105-7039-F34E-6A2E-0CA87E9F86D9}"/>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21">
            <a:extLst>
              <a:ext uri="{FF2B5EF4-FFF2-40B4-BE49-F238E27FC236}">
                <a16:creationId xmlns:a16="http://schemas.microsoft.com/office/drawing/2014/main" id="{2F7A1E51-3117-7E3A-BCBA-772D50CD117D}"/>
              </a:ext>
            </a:extLst>
          </p:cNvPr>
          <p:cNvSpPr>
            <a:spLocks noGrp="1" noChangeArrowheads="1"/>
          </p:cNvSpPr>
          <p:nvPr>
            <p:ph type="sldNum" sz="quarter" idx="12"/>
          </p:nvPr>
        </p:nvSpPr>
        <p:spPr>
          <a:ln/>
        </p:spPr>
        <p:txBody>
          <a:bodyPr/>
          <a:lstStyle>
            <a:lvl1pPr>
              <a:defRPr/>
            </a:lvl1pPr>
          </a:lstStyle>
          <a:p>
            <a:pPr>
              <a:defRPr/>
            </a:pPr>
            <a:fld id="{D10E2097-0AA6-42BB-8827-AFC1CB107499}" type="slidenum">
              <a:rPr lang="hu-HU" altLang="hu-HU"/>
              <a:pPr>
                <a:defRPr/>
              </a:pPr>
              <a:t>‹#›</a:t>
            </a:fld>
            <a:endParaRPr lang="hu-HU" altLang="hu-HU"/>
          </a:p>
        </p:txBody>
      </p:sp>
    </p:spTree>
    <p:extLst>
      <p:ext uri="{BB962C8B-B14F-4D97-AF65-F5344CB8AC3E}">
        <p14:creationId xmlns:p14="http://schemas.microsoft.com/office/powerpoint/2010/main" val="59196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u-HU"/>
              <a:t>Mintacím szerkesztése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8A87A34-81AB-432B-8DAE-1953F412C126}" type="datetimeFigureOut">
              <a:rPr lang="en-US" dirty="0"/>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11/6/2024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717A791-03DC-C90A-3726-1F292DDA4F73}"/>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en-US"/>
              <a:t>Mintacím szerkesztése</a:t>
            </a:r>
          </a:p>
        </p:txBody>
      </p:sp>
      <p:sp>
        <p:nvSpPr>
          <p:cNvPr id="1027" name="Rectangle 3">
            <a:extLst>
              <a:ext uri="{FF2B5EF4-FFF2-40B4-BE49-F238E27FC236}">
                <a16:creationId xmlns:a16="http://schemas.microsoft.com/office/drawing/2014/main" id="{29BC933E-00B0-B060-7925-BA8E25B86D95}"/>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en-US"/>
              <a:t>Mintaszöveg szerkesztése</a:t>
            </a:r>
          </a:p>
          <a:p>
            <a:pPr lvl="1"/>
            <a:r>
              <a:rPr lang="hu-HU" altLang="en-US"/>
              <a:t>Második szint</a:t>
            </a:r>
          </a:p>
          <a:p>
            <a:pPr lvl="2"/>
            <a:r>
              <a:rPr lang="hu-HU" altLang="en-US"/>
              <a:t>Harmadik szint</a:t>
            </a:r>
          </a:p>
          <a:p>
            <a:pPr lvl="3"/>
            <a:r>
              <a:rPr lang="hu-HU" altLang="en-US"/>
              <a:t>Negyedik szint</a:t>
            </a:r>
          </a:p>
          <a:p>
            <a:pPr lvl="4"/>
            <a:r>
              <a:rPr lang="hu-HU" altLang="en-US"/>
              <a:t>Ötödik szint</a:t>
            </a:r>
          </a:p>
        </p:txBody>
      </p:sp>
      <p:sp>
        <p:nvSpPr>
          <p:cNvPr id="22532" name="Rectangle 4">
            <a:extLst>
              <a:ext uri="{FF2B5EF4-FFF2-40B4-BE49-F238E27FC236}">
                <a16:creationId xmlns:a16="http://schemas.microsoft.com/office/drawing/2014/main" id="{96C7E770-330C-9D67-E73F-A4A942F3F83E}"/>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hu-HU" altLang="en-US"/>
          </a:p>
        </p:txBody>
      </p:sp>
      <p:sp>
        <p:nvSpPr>
          <p:cNvPr id="22533" name="Rectangle 5">
            <a:extLst>
              <a:ext uri="{FF2B5EF4-FFF2-40B4-BE49-F238E27FC236}">
                <a16:creationId xmlns:a16="http://schemas.microsoft.com/office/drawing/2014/main" id="{7BE85BE2-A101-68F9-9150-C297C802FC3B}"/>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hu-HU" altLang="en-US"/>
          </a:p>
        </p:txBody>
      </p:sp>
      <p:sp>
        <p:nvSpPr>
          <p:cNvPr id="22534" name="Rectangle 6">
            <a:extLst>
              <a:ext uri="{FF2B5EF4-FFF2-40B4-BE49-F238E27FC236}">
                <a16:creationId xmlns:a16="http://schemas.microsoft.com/office/drawing/2014/main" id="{A47A0296-C3EE-FB12-C01B-4C6C617B4332}"/>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Garamond" panose="02020404030301010803" pitchFamily="18" charset="0"/>
              </a:defRPr>
            </a:lvl1pPr>
          </a:lstStyle>
          <a:p>
            <a:pPr>
              <a:defRPr/>
            </a:pPr>
            <a:fld id="{3B3FA0AE-45A9-4E8B-910A-A78DC86E6AC2}" type="slidenum">
              <a:rPr lang="hu-HU" altLang="en-US"/>
              <a:pPr>
                <a:defRPr/>
              </a:pPr>
              <a:t>‹#›</a:t>
            </a:fld>
            <a:endParaRPr lang="hu-HU" altLang="en-US"/>
          </a:p>
        </p:txBody>
      </p:sp>
      <p:sp>
        <p:nvSpPr>
          <p:cNvPr id="1031" name="Freeform 7">
            <a:extLst>
              <a:ext uri="{FF2B5EF4-FFF2-40B4-BE49-F238E27FC236}">
                <a16:creationId xmlns:a16="http://schemas.microsoft.com/office/drawing/2014/main" id="{AA143B5E-6E44-B69A-7E20-56110CE7C84D}"/>
              </a:ext>
            </a:extLst>
          </p:cNvPr>
          <p:cNvSpPr>
            <a:spLocks noChangeArrowheads="1"/>
          </p:cNvSpPr>
          <p:nvPr/>
        </p:nvSpPr>
        <p:spPr bwMode="auto">
          <a:xfrm>
            <a:off x="508000" y="228600"/>
            <a:ext cx="109728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hu-HU" sz="1800"/>
          </a:p>
        </p:txBody>
      </p:sp>
      <p:sp>
        <p:nvSpPr>
          <p:cNvPr id="1032" name="Line 8">
            <a:extLst>
              <a:ext uri="{FF2B5EF4-FFF2-40B4-BE49-F238E27FC236}">
                <a16:creationId xmlns:a16="http://schemas.microsoft.com/office/drawing/2014/main" id="{4273B9EE-CCD7-D4BB-B63A-C837CCDDF02C}"/>
              </a:ext>
            </a:extLst>
          </p:cNvPr>
          <p:cNvSpPr>
            <a:spLocks noChangeShapeType="1"/>
          </p:cNvSpPr>
          <p:nvPr/>
        </p:nvSpPr>
        <p:spPr bwMode="auto">
          <a:xfrm>
            <a:off x="609600" y="6172200"/>
            <a:ext cx="10972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Tree>
    <p:extLst>
      <p:ext uri="{BB962C8B-B14F-4D97-AF65-F5344CB8AC3E}">
        <p14:creationId xmlns:p14="http://schemas.microsoft.com/office/powerpoint/2010/main" val="344525575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defRPr>
      </a:lvl2pPr>
      <a:lvl3pPr algn="l" rtl="0" eaLnBrk="0" fontAlgn="base" hangingPunct="0">
        <a:spcBef>
          <a:spcPct val="0"/>
        </a:spcBef>
        <a:spcAft>
          <a:spcPct val="0"/>
        </a:spcAft>
        <a:defRPr sz="4200">
          <a:solidFill>
            <a:schemeClr val="tx2"/>
          </a:solidFill>
          <a:latin typeface="Garamond" panose="02020404030301010803" pitchFamily="18" charset="0"/>
        </a:defRPr>
      </a:lvl3pPr>
      <a:lvl4pPr algn="l" rtl="0" eaLnBrk="0" fontAlgn="base" hangingPunct="0">
        <a:spcBef>
          <a:spcPct val="0"/>
        </a:spcBef>
        <a:spcAft>
          <a:spcPct val="0"/>
        </a:spcAft>
        <a:defRPr sz="4200">
          <a:solidFill>
            <a:schemeClr val="tx2"/>
          </a:solidFill>
          <a:latin typeface="Garamond" panose="02020404030301010803" pitchFamily="18" charset="0"/>
        </a:defRPr>
      </a:lvl4pPr>
      <a:lvl5pPr algn="l" rtl="0" eaLnBrk="0" fontAlgn="base" hangingPunct="0">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DE2D91F-D185-2467-9B4A-7D6EFD367DC8}"/>
              </a:ext>
            </a:extLst>
          </p:cNvPr>
          <p:cNvGrpSpPr>
            <a:grpSpLocks/>
          </p:cNvGrpSpPr>
          <p:nvPr/>
        </p:nvGrpSpPr>
        <p:grpSpPr bwMode="auto">
          <a:xfrm>
            <a:off x="2118" y="0"/>
            <a:ext cx="12198349" cy="6851650"/>
            <a:chOff x="1" y="0"/>
            <a:chExt cx="5763" cy="4316"/>
          </a:xfrm>
        </p:grpSpPr>
        <p:sp>
          <p:nvSpPr>
            <p:cNvPr id="31747" name="Freeform 3">
              <a:extLst>
                <a:ext uri="{FF2B5EF4-FFF2-40B4-BE49-F238E27FC236}">
                  <a16:creationId xmlns:a16="http://schemas.microsoft.com/office/drawing/2014/main" id="{4BD0575C-984C-AE8D-348F-C2B8B587559D}"/>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31748" name="Freeform 4">
              <a:extLst>
                <a:ext uri="{FF2B5EF4-FFF2-40B4-BE49-F238E27FC236}">
                  <a16:creationId xmlns:a16="http://schemas.microsoft.com/office/drawing/2014/main" id="{E6E2F72D-3432-00CD-A9DF-19D543C43D49}"/>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31749" name="Freeform 5">
              <a:extLst>
                <a:ext uri="{FF2B5EF4-FFF2-40B4-BE49-F238E27FC236}">
                  <a16:creationId xmlns:a16="http://schemas.microsoft.com/office/drawing/2014/main" id="{A43F112A-1216-BC55-F6EC-8D0B63C48AC1}"/>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grpSp>
          <p:nvGrpSpPr>
            <p:cNvPr id="1035" name="Group 6">
              <a:extLst>
                <a:ext uri="{FF2B5EF4-FFF2-40B4-BE49-F238E27FC236}">
                  <a16:creationId xmlns:a16="http://schemas.microsoft.com/office/drawing/2014/main" id="{6E014234-AB10-0E5C-DBD5-EEB17A6EE057}"/>
                </a:ext>
              </a:extLst>
            </p:cNvPr>
            <p:cNvGrpSpPr>
              <a:grpSpLocks/>
            </p:cNvGrpSpPr>
            <p:nvPr/>
          </p:nvGrpSpPr>
          <p:grpSpPr bwMode="auto">
            <a:xfrm>
              <a:off x="288" y="0"/>
              <a:ext cx="5098" cy="4316"/>
              <a:chOff x="288" y="0"/>
              <a:chExt cx="5098" cy="4316"/>
            </a:xfrm>
          </p:grpSpPr>
          <p:sp>
            <p:nvSpPr>
              <p:cNvPr id="31751" name="Freeform 7">
                <a:extLst>
                  <a:ext uri="{FF2B5EF4-FFF2-40B4-BE49-F238E27FC236}">
                    <a16:creationId xmlns:a16="http://schemas.microsoft.com/office/drawing/2014/main" id="{60CBFE6F-B18D-B552-0C70-1756612B0677}"/>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2" name="Freeform 8">
                <a:extLst>
                  <a:ext uri="{FF2B5EF4-FFF2-40B4-BE49-F238E27FC236}">
                    <a16:creationId xmlns:a16="http://schemas.microsoft.com/office/drawing/2014/main" id="{C0290F6E-C8E6-88DB-DA03-8C75E31CB6F9}"/>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3" name="Freeform 9">
                <a:extLst>
                  <a:ext uri="{FF2B5EF4-FFF2-40B4-BE49-F238E27FC236}">
                    <a16:creationId xmlns:a16="http://schemas.microsoft.com/office/drawing/2014/main" id="{B3128CCB-C830-E42F-3F09-A00CD4EBC494}"/>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4" name="Freeform 10">
                <a:extLst>
                  <a:ext uri="{FF2B5EF4-FFF2-40B4-BE49-F238E27FC236}">
                    <a16:creationId xmlns:a16="http://schemas.microsoft.com/office/drawing/2014/main" id="{65C47403-E7CA-A346-3749-5DE957C6FFFF}"/>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5" name="Freeform 11">
                <a:extLst>
                  <a:ext uri="{FF2B5EF4-FFF2-40B4-BE49-F238E27FC236}">
                    <a16:creationId xmlns:a16="http://schemas.microsoft.com/office/drawing/2014/main" id="{57FB6FC5-A641-6D05-D19E-1322864ED5EE}"/>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6" name="Freeform 12">
                <a:extLst>
                  <a:ext uri="{FF2B5EF4-FFF2-40B4-BE49-F238E27FC236}">
                    <a16:creationId xmlns:a16="http://schemas.microsoft.com/office/drawing/2014/main" id="{DF6E041B-0FE9-BFA6-2E04-B156E4656BFB}"/>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7" name="Freeform 13">
                <a:extLst>
                  <a:ext uri="{FF2B5EF4-FFF2-40B4-BE49-F238E27FC236}">
                    <a16:creationId xmlns:a16="http://schemas.microsoft.com/office/drawing/2014/main" id="{461EBA2C-3DAD-528B-0F29-C1872420BB0B}"/>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8" name="Freeform 14">
                <a:extLst>
                  <a:ext uri="{FF2B5EF4-FFF2-40B4-BE49-F238E27FC236}">
                    <a16:creationId xmlns:a16="http://schemas.microsoft.com/office/drawing/2014/main" id="{36329332-A416-6910-1F23-A713B55D4B17}"/>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59" name="Freeform 15">
                <a:extLst>
                  <a:ext uri="{FF2B5EF4-FFF2-40B4-BE49-F238E27FC236}">
                    <a16:creationId xmlns:a16="http://schemas.microsoft.com/office/drawing/2014/main" id="{1C1F0C8E-B09E-1003-F521-5AA1D6824CBF}"/>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60" name="Freeform 16">
                <a:extLst>
                  <a:ext uri="{FF2B5EF4-FFF2-40B4-BE49-F238E27FC236}">
                    <a16:creationId xmlns:a16="http://schemas.microsoft.com/office/drawing/2014/main" id="{355DAAEF-4EDC-D37E-16DE-62E46C886749}"/>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61" name="Freeform 17">
                <a:extLst>
                  <a:ext uri="{FF2B5EF4-FFF2-40B4-BE49-F238E27FC236}">
                    <a16:creationId xmlns:a16="http://schemas.microsoft.com/office/drawing/2014/main" id="{4879DA06-27BC-F0B4-BEE1-ABD330FD4735}"/>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62" name="Freeform 18">
                <a:extLst>
                  <a:ext uri="{FF2B5EF4-FFF2-40B4-BE49-F238E27FC236}">
                    <a16:creationId xmlns:a16="http://schemas.microsoft.com/office/drawing/2014/main" id="{A882487B-434E-5F9D-1357-017C91921DEE}"/>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sp>
            <p:nvSpPr>
              <p:cNvPr id="31763" name="Freeform 19">
                <a:extLst>
                  <a:ext uri="{FF2B5EF4-FFF2-40B4-BE49-F238E27FC236}">
                    <a16:creationId xmlns:a16="http://schemas.microsoft.com/office/drawing/2014/main" id="{F744C50A-470A-094D-A910-2D754A06A902}"/>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p:spPr>
            <p:txBody>
              <a:bodyPr/>
              <a:lstStyle/>
              <a:p>
                <a:pPr eaLnBrk="1" hangingPunct="1">
                  <a:defRPr/>
                </a:pPr>
                <a:endParaRPr lang="hu-HU" sz="1800"/>
              </a:p>
            </p:txBody>
          </p:sp>
        </p:grpSp>
        <p:sp>
          <p:nvSpPr>
            <p:cNvPr id="31764" name="Freeform 20">
              <a:extLst>
                <a:ext uri="{FF2B5EF4-FFF2-40B4-BE49-F238E27FC236}">
                  <a16:creationId xmlns:a16="http://schemas.microsoft.com/office/drawing/2014/main" id="{56159BE6-B67C-97D6-F75D-C08D24949E3C}"/>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31765" name="Freeform 21">
              <a:extLst>
                <a:ext uri="{FF2B5EF4-FFF2-40B4-BE49-F238E27FC236}">
                  <a16:creationId xmlns:a16="http://schemas.microsoft.com/office/drawing/2014/main" id="{CBD02F97-DD29-D7AA-3F54-08598E3BB3E0}"/>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p:spPr>
          <p:txBody>
            <a:bodyPr/>
            <a:lstStyle/>
            <a:p>
              <a:pPr eaLnBrk="1" hangingPunct="1">
                <a:defRPr/>
              </a:pPr>
              <a:endParaRPr lang="hu-HU" sz="1800"/>
            </a:p>
          </p:txBody>
        </p:sp>
        <p:sp>
          <p:nvSpPr>
            <p:cNvPr id="31766" name="Freeform 22">
              <a:extLst>
                <a:ext uri="{FF2B5EF4-FFF2-40B4-BE49-F238E27FC236}">
                  <a16:creationId xmlns:a16="http://schemas.microsoft.com/office/drawing/2014/main" id="{AEEFDD3B-D793-B57A-9211-B28D8FF088BC}"/>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hu-HU" sz="1800"/>
            </a:p>
          </p:txBody>
        </p:sp>
        <p:sp>
          <p:nvSpPr>
            <p:cNvPr id="1039" name="Freeform 23">
              <a:extLst>
                <a:ext uri="{FF2B5EF4-FFF2-40B4-BE49-F238E27FC236}">
                  <a16:creationId xmlns:a16="http://schemas.microsoft.com/office/drawing/2014/main" id="{CDF9D1CB-7643-1CDA-B696-7774EB030B14}"/>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0" name="Freeform 24">
              <a:extLst>
                <a:ext uri="{FF2B5EF4-FFF2-40B4-BE49-F238E27FC236}">
                  <a16:creationId xmlns:a16="http://schemas.microsoft.com/office/drawing/2014/main" id="{8FCF33B2-CA98-6E06-6BCD-71FE2B79768E}"/>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31769" name="Freeform 25">
              <a:extLst>
                <a:ext uri="{FF2B5EF4-FFF2-40B4-BE49-F238E27FC236}">
                  <a16:creationId xmlns:a16="http://schemas.microsoft.com/office/drawing/2014/main" id="{190D4867-1CC5-519C-051D-A64B20A46CCE}"/>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p:spPr>
          <p:txBody>
            <a:bodyPr/>
            <a:lstStyle/>
            <a:p>
              <a:pPr eaLnBrk="1" hangingPunct="1">
                <a:defRPr/>
              </a:pPr>
              <a:endParaRPr lang="hu-HU" sz="1800"/>
            </a:p>
          </p:txBody>
        </p:sp>
        <p:sp>
          <p:nvSpPr>
            <p:cNvPr id="1042" name="Freeform 26">
              <a:extLst>
                <a:ext uri="{FF2B5EF4-FFF2-40B4-BE49-F238E27FC236}">
                  <a16:creationId xmlns:a16="http://schemas.microsoft.com/office/drawing/2014/main" id="{DD41619B-9C3B-7071-40E1-6FA5D75DFDE1}"/>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3" name="Freeform 27">
              <a:extLst>
                <a:ext uri="{FF2B5EF4-FFF2-40B4-BE49-F238E27FC236}">
                  <a16:creationId xmlns:a16="http://schemas.microsoft.com/office/drawing/2014/main" id="{59FCED8F-CC36-34BA-C564-DB6F1B5CA418}"/>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4" name="Line 28">
              <a:extLst>
                <a:ext uri="{FF2B5EF4-FFF2-40B4-BE49-F238E27FC236}">
                  <a16:creationId xmlns:a16="http://schemas.microsoft.com/office/drawing/2014/main" id="{B89B7697-368C-6CE2-A7DD-5DE7DF8520AA}"/>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045" name="Line 29">
              <a:extLst>
                <a:ext uri="{FF2B5EF4-FFF2-40B4-BE49-F238E27FC236}">
                  <a16:creationId xmlns:a16="http://schemas.microsoft.com/office/drawing/2014/main" id="{18502010-1668-D2BB-2436-097682BE7584}"/>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046" name="Line 30">
              <a:extLst>
                <a:ext uri="{FF2B5EF4-FFF2-40B4-BE49-F238E27FC236}">
                  <a16:creationId xmlns:a16="http://schemas.microsoft.com/office/drawing/2014/main" id="{A5889AE2-9913-C04D-70C3-6FB1832821A6}"/>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grpSp>
          <p:nvGrpSpPr>
            <p:cNvPr id="1047" name="Group 31">
              <a:extLst>
                <a:ext uri="{FF2B5EF4-FFF2-40B4-BE49-F238E27FC236}">
                  <a16:creationId xmlns:a16="http://schemas.microsoft.com/office/drawing/2014/main" id="{E2298149-FB5B-B997-B799-0FAD34D4ED19}"/>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18103481-5BE6-6C51-2B9A-DA1B34B312AB}"/>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051" name="Line 33">
                <a:extLst>
                  <a:ext uri="{FF2B5EF4-FFF2-40B4-BE49-F238E27FC236}">
                    <a16:creationId xmlns:a16="http://schemas.microsoft.com/office/drawing/2014/main" id="{B675B574-D0B3-5833-9056-B6D46B43571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052" name="Line 34">
                <a:extLst>
                  <a:ext uri="{FF2B5EF4-FFF2-40B4-BE49-F238E27FC236}">
                    <a16:creationId xmlns:a16="http://schemas.microsoft.com/office/drawing/2014/main" id="{E2F25664-6EAB-CAE6-CE4B-CDEC840D0C07}"/>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053" name="Line 35">
                <a:extLst>
                  <a:ext uri="{FF2B5EF4-FFF2-40B4-BE49-F238E27FC236}">
                    <a16:creationId xmlns:a16="http://schemas.microsoft.com/office/drawing/2014/main" id="{2E6ABCDC-1135-7BB4-F906-BDBC8DB9ECDD}"/>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054" name="Line 36">
                <a:extLst>
                  <a:ext uri="{FF2B5EF4-FFF2-40B4-BE49-F238E27FC236}">
                    <a16:creationId xmlns:a16="http://schemas.microsoft.com/office/drawing/2014/main" id="{3FBA14B5-B751-9346-DC29-890249BDF27B}"/>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grpSp>
        <p:sp>
          <p:nvSpPr>
            <p:cNvPr id="1048" name="Line 37">
              <a:extLst>
                <a:ext uri="{FF2B5EF4-FFF2-40B4-BE49-F238E27FC236}">
                  <a16:creationId xmlns:a16="http://schemas.microsoft.com/office/drawing/2014/main" id="{3B053664-2C64-A13D-B019-9176E484F2EB}"/>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sp>
          <p:nvSpPr>
            <p:cNvPr id="1049" name="Line 38">
              <a:extLst>
                <a:ext uri="{FF2B5EF4-FFF2-40B4-BE49-F238E27FC236}">
                  <a16:creationId xmlns:a16="http://schemas.microsoft.com/office/drawing/2014/main" id="{9199F759-5399-0E6C-D66A-D8E20986CACC}"/>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sz="1800"/>
            </a:p>
          </p:txBody>
        </p:sp>
      </p:grpSp>
      <p:sp>
        <p:nvSpPr>
          <p:cNvPr id="31783" name="Rectangle 39">
            <a:extLst>
              <a:ext uri="{FF2B5EF4-FFF2-40B4-BE49-F238E27FC236}">
                <a16:creationId xmlns:a16="http://schemas.microsoft.com/office/drawing/2014/main" id="{BA3C9BE6-1537-7D24-124F-0CE91511A141}"/>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hu-HU" altLang="hu-HU"/>
              <a:t>Mintacím szerkesztése</a:t>
            </a:r>
          </a:p>
        </p:txBody>
      </p:sp>
      <p:sp>
        <p:nvSpPr>
          <p:cNvPr id="31784" name="Rectangle 40">
            <a:extLst>
              <a:ext uri="{FF2B5EF4-FFF2-40B4-BE49-F238E27FC236}">
                <a16:creationId xmlns:a16="http://schemas.microsoft.com/office/drawing/2014/main" id="{DD6D739B-18BC-C258-3B59-EF27BC20A2FC}"/>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hu-HU" altLang="hu-HU"/>
          </a:p>
        </p:txBody>
      </p:sp>
      <p:sp>
        <p:nvSpPr>
          <p:cNvPr id="31785" name="Rectangle 41">
            <a:extLst>
              <a:ext uri="{FF2B5EF4-FFF2-40B4-BE49-F238E27FC236}">
                <a16:creationId xmlns:a16="http://schemas.microsoft.com/office/drawing/2014/main" id="{D9588909-20FE-6BF5-B326-538B4B6DADCB}"/>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hu-HU" altLang="hu-HU"/>
          </a:p>
        </p:txBody>
      </p:sp>
      <p:sp>
        <p:nvSpPr>
          <p:cNvPr id="31786" name="Rectangle 42">
            <a:extLst>
              <a:ext uri="{FF2B5EF4-FFF2-40B4-BE49-F238E27FC236}">
                <a16:creationId xmlns:a16="http://schemas.microsoft.com/office/drawing/2014/main" id="{C0E8F889-94AE-D042-F2E4-AF7309D219D0}"/>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3C40F691-5BAD-48EE-A1F4-8688737B6146}" type="slidenum">
              <a:rPr lang="hu-HU" altLang="hu-HU"/>
              <a:pPr>
                <a:defRPr/>
              </a:pPr>
              <a:t>‹#›</a:t>
            </a:fld>
            <a:endParaRPr lang="hu-HU" altLang="hu-HU"/>
          </a:p>
        </p:txBody>
      </p:sp>
      <p:sp>
        <p:nvSpPr>
          <p:cNvPr id="31787" name="Rectangle 43">
            <a:extLst>
              <a:ext uri="{FF2B5EF4-FFF2-40B4-BE49-F238E27FC236}">
                <a16:creationId xmlns:a16="http://schemas.microsoft.com/office/drawing/2014/main" id="{363FF896-391B-F798-E39C-E843379286AB}"/>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Tree>
    <p:extLst>
      <p:ext uri="{BB962C8B-B14F-4D97-AF65-F5344CB8AC3E}">
        <p14:creationId xmlns:p14="http://schemas.microsoft.com/office/powerpoint/2010/main" val="1658205793"/>
      </p:ext>
    </p:extLst>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2AD94B7-3278-2A15-FC0E-EF595BD3367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58C6D0EE-83DA-1846-2F7C-549E376DC4D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3012" name="Rectangle 4">
            <a:extLst>
              <a:ext uri="{FF2B5EF4-FFF2-40B4-BE49-F238E27FC236}">
                <a16:creationId xmlns:a16="http://schemas.microsoft.com/office/drawing/2014/main" id="{23797B2F-0141-3801-B14B-7C93B4230012}"/>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39160C16-6009-4ADA-B580-AC5456008714}" type="datetime1">
              <a:rPr lang="hu-HU" altLang="hu-HU"/>
              <a:pPr>
                <a:defRPr/>
              </a:pPr>
              <a:t>2024. 11. 06.</a:t>
            </a:fld>
            <a:endParaRPr lang="hu-HU" altLang="hu-HU"/>
          </a:p>
        </p:txBody>
      </p:sp>
      <p:sp>
        <p:nvSpPr>
          <p:cNvPr id="43013" name="Rectangle 5">
            <a:extLst>
              <a:ext uri="{FF2B5EF4-FFF2-40B4-BE49-F238E27FC236}">
                <a16:creationId xmlns:a16="http://schemas.microsoft.com/office/drawing/2014/main" id="{ABD63C19-3134-BE74-A13C-1B6E8329458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hu-HU" altLang="hu-HU"/>
          </a:p>
        </p:txBody>
      </p:sp>
      <p:sp>
        <p:nvSpPr>
          <p:cNvPr id="43014" name="Rectangle 6">
            <a:extLst>
              <a:ext uri="{FF2B5EF4-FFF2-40B4-BE49-F238E27FC236}">
                <a16:creationId xmlns:a16="http://schemas.microsoft.com/office/drawing/2014/main" id="{A049155E-1307-56D1-6580-8EBE4A90E45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E862770-E535-4115-A5A4-1B180BC2FFBF}" type="slidenum">
              <a:rPr lang="hu-HU" altLang="hu-HU"/>
              <a:pPr/>
              <a:t>‹#›</a:t>
            </a:fld>
            <a:endParaRPr lang="hu-HU" altLang="hu-HU"/>
          </a:p>
        </p:txBody>
      </p:sp>
    </p:spTree>
    <p:extLst>
      <p:ext uri="{BB962C8B-B14F-4D97-AF65-F5344CB8AC3E}">
        <p14:creationId xmlns:p14="http://schemas.microsoft.com/office/powerpoint/2010/main" val="82063017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8B19743-B582-9054-F1B7-E3FE98402F3B}"/>
              </a:ext>
            </a:extLst>
          </p:cNvPr>
          <p:cNvGrpSpPr>
            <a:grpSpLocks/>
          </p:cNvGrpSpPr>
          <p:nvPr/>
        </p:nvGrpSpPr>
        <p:grpSpPr bwMode="auto">
          <a:xfrm>
            <a:off x="6288618" y="5345114"/>
            <a:ext cx="5903383" cy="1512887"/>
            <a:chOff x="2971" y="3367"/>
            <a:chExt cx="2789" cy="953"/>
          </a:xfrm>
        </p:grpSpPr>
        <p:sp>
          <p:nvSpPr>
            <p:cNvPr id="1032" name="Freeform 3">
              <a:extLst>
                <a:ext uri="{FF2B5EF4-FFF2-40B4-BE49-F238E27FC236}">
                  <a16:creationId xmlns:a16="http://schemas.microsoft.com/office/drawing/2014/main" id="{3E308343-7D52-2DEE-E73D-BFB9E3BEA84B}"/>
                </a:ext>
              </a:extLst>
            </p:cNvPr>
            <p:cNvSpPr>
              <a:spLocks/>
            </p:cNvSpPr>
            <p:nvPr/>
          </p:nvSpPr>
          <p:spPr bwMode="ltGray">
            <a:xfrm>
              <a:off x="2971" y="3367"/>
              <a:ext cx="2789" cy="953"/>
            </a:xfrm>
            <a:custGeom>
              <a:avLst/>
              <a:gdLst>
                <a:gd name="T0" fmla="*/ 2804 w 2780"/>
                <a:gd name="T1" fmla="*/ 18 h 953"/>
                <a:gd name="T2" fmla="*/ 2714 w 2780"/>
                <a:gd name="T3" fmla="*/ 24 h 953"/>
                <a:gd name="T4" fmla="*/ 2647 w 2780"/>
                <a:gd name="T5" fmla="*/ 102 h 953"/>
                <a:gd name="T6" fmla="*/ 2543 w 2780"/>
                <a:gd name="T7" fmla="*/ 156 h 953"/>
                <a:gd name="T8" fmla="*/ 2537 w 2780"/>
                <a:gd name="T9" fmla="*/ 222 h 953"/>
                <a:gd name="T10" fmla="*/ 2519 w 2780"/>
                <a:gd name="T11" fmla="*/ 246 h 953"/>
                <a:gd name="T12" fmla="*/ 2501 w 2780"/>
                <a:gd name="T13" fmla="*/ 252 h 953"/>
                <a:gd name="T14" fmla="*/ 2429 w 2780"/>
                <a:gd name="T15" fmla="*/ 210 h 953"/>
                <a:gd name="T16" fmla="*/ 2288 w 2780"/>
                <a:gd name="T17" fmla="*/ 192 h 953"/>
                <a:gd name="T18" fmla="*/ 2264 w 2780"/>
                <a:gd name="T19" fmla="*/ 186 h 953"/>
                <a:gd name="T20" fmla="*/ 2246 w 2780"/>
                <a:gd name="T21" fmla="*/ 192 h 953"/>
                <a:gd name="T22" fmla="*/ 2174 w 2780"/>
                <a:gd name="T23" fmla="*/ 228 h 953"/>
                <a:gd name="T24" fmla="*/ 2138 w 2780"/>
                <a:gd name="T25" fmla="*/ 240 h 953"/>
                <a:gd name="T26" fmla="*/ 2114 w 2780"/>
                <a:gd name="T27" fmla="*/ 246 h 953"/>
                <a:gd name="T28" fmla="*/ 2102 w 2780"/>
                <a:gd name="T29" fmla="*/ 258 h 953"/>
                <a:gd name="T30" fmla="*/ 2102 w 2780"/>
                <a:gd name="T31" fmla="*/ 276 h 953"/>
                <a:gd name="T32" fmla="*/ 2079 w 2780"/>
                <a:gd name="T33" fmla="*/ 300 h 953"/>
                <a:gd name="T34" fmla="*/ 2061 w 2780"/>
                <a:gd name="T35" fmla="*/ 312 h 953"/>
                <a:gd name="T36" fmla="*/ 2049 w 2780"/>
                <a:gd name="T37" fmla="*/ 324 h 953"/>
                <a:gd name="T38" fmla="*/ 2037 w 2780"/>
                <a:gd name="T39" fmla="*/ 336 h 953"/>
                <a:gd name="T40" fmla="*/ 2003 w 2780"/>
                <a:gd name="T41" fmla="*/ 342 h 953"/>
                <a:gd name="T42" fmla="*/ 1937 w 2780"/>
                <a:gd name="T43" fmla="*/ 336 h 953"/>
                <a:gd name="T44" fmla="*/ 1901 w 2780"/>
                <a:gd name="T45" fmla="*/ 330 h 953"/>
                <a:gd name="T46" fmla="*/ 1889 w 2780"/>
                <a:gd name="T47" fmla="*/ 342 h 953"/>
                <a:gd name="T48" fmla="*/ 1877 w 2780"/>
                <a:gd name="T49" fmla="*/ 354 h 953"/>
                <a:gd name="T50" fmla="*/ 1847 w 2780"/>
                <a:gd name="T51" fmla="*/ 360 h 953"/>
                <a:gd name="T52" fmla="*/ 1788 w 2780"/>
                <a:gd name="T53" fmla="*/ 342 h 953"/>
                <a:gd name="T54" fmla="*/ 1764 w 2780"/>
                <a:gd name="T55" fmla="*/ 342 h 953"/>
                <a:gd name="T56" fmla="*/ 1740 w 2780"/>
                <a:gd name="T57" fmla="*/ 354 h 953"/>
                <a:gd name="T58" fmla="*/ 1676 w 2780"/>
                <a:gd name="T59" fmla="*/ 425 h 953"/>
                <a:gd name="T60" fmla="*/ 1634 w 2780"/>
                <a:gd name="T61" fmla="*/ 569 h 953"/>
                <a:gd name="T62" fmla="*/ 1634 w 2780"/>
                <a:gd name="T63" fmla="*/ 593 h 953"/>
                <a:gd name="T64" fmla="*/ 1640 w 2780"/>
                <a:gd name="T65" fmla="*/ 641 h 953"/>
                <a:gd name="T66" fmla="*/ 1658 w 2780"/>
                <a:gd name="T67" fmla="*/ 659 h 953"/>
                <a:gd name="T68" fmla="*/ 1652 w 2780"/>
                <a:gd name="T69" fmla="*/ 671 h 953"/>
                <a:gd name="T70" fmla="*/ 1640 w 2780"/>
                <a:gd name="T71" fmla="*/ 683 h 953"/>
                <a:gd name="T72" fmla="*/ 1562 w 2780"/>
                <a:gd name="T73" fmla="*/ 689 h 953"/>
                <a:gd name="T74" fmla="*/ 1485 w 2780"/>
                <a:gd name="T75" fmla="*/ 629 h 953"/>
                <a:gd name="T76" fmla="*/ 1349 w 2780"/>
                <a:gd name="T77" fmla="*/ 587 h 953"/>
                <a:gd name="T78" fmla="*/ 1200 w 2780"/>
                <a:gd name="T79" fmla="*/ 671 h 953"/>
                <a:gd name="T80" fmla="*/ 1028 w 2780"/>
                <a:gd name="T81" fmla="*/ 731 h 953"/>
                <a:gd name="T82" fmla="*/ 825 w 2780"/>
                <a:gd name="T83" fmla="*/ 743 h 953"/>
                <a:gd name="T84" fmla="*/ 636 w 2780"/>
                <a:gd name="T85" fmla="*/ 701 h 953"/>
                <a:gd name="T86" fmla="*/ 576 w 2780"/>
                <a:gd name="T87" fmla="*/ 695 h 953"/>
                <a:gd name="T88" fmla="*/ 564 w 2780"/>
                <a:gd name="T89" fmla="*/ 701 h 953"/>
                <a:gd name="T90" fmla="*/ 528 w 2780"/>
                <a:gd name="T91" fmla="*/ 731 h 953"/>
                <a:gd name="T92" fmla="*/ 440 w 2780"/>
                <a:gd name="T93" fmla="*/ 809 h 953"/>
                <a:gd name="T94" fmla="*/ 410 w 2780"/>
                <a:gd name="T95" fmla="*/ 821 h 953"/>
                <a:gd name="T96" fmla="*/ 386 w 2780"/>
                <a:gd name="T97" fmla="*/ 821 h 953"/>
                <a:gd name="T98" fmla="*/ 339 w 2780"/>
                <a:gd name="T99" fmla="*/ 827 h 953"/>
                <a:gd name="T100" fmla="*/ 213 w 2780"/>
                <a:gd name="T101" fmla="*/ 851 h 953"/>
                <a:gd name="T102" fmla="*/ 177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16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u-HU" sz="1800"/>
            </a:p>
          </p:txBody>
        </p:sp>
        <p:sp>
          <p:nvSpPr>
            <p:cNvPr id="17412" name="Freeform 4">
              <a:extLst>
                <a:ext uri="{FF2B5EF4-FFF2-40B4-BE49-F238E27FC236}">
                  <a16:creationId xmlns:a16="http://schemas.microsoft.com/office/drawing/2014/main" id="{1EFE0CFF-420A-55BB-9E15-7FA3DCD243EE}"/>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3" name="Freeform 5">
              <a:extLst>
                <a:ext uri="{FF2B5EF4-FFF2-40B4-BE49-F238E27FC236}">
                  <a16:creationId xmlns:a16="http://schemas.microsoft.com/office/drawing/2014/main" id="{5A1A1234-3440-4022-F652-DD7BEE83D789}"/>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4" name="Freeform 6">
              <a:extLst>
                <a:ext uri="{FF2B5EF4-FFF2-40B4-BE49-F238E27FC236}">
                  <a16:creationId xmlns:a16="http://schemas.microsoft.com/office/drawing/2014/main" id="{A74CD875-D2AF-9AB0-0F05-FC7262513784}"/>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5" name="Freeform 7">
              <a:extLst>
                <a:ext uri="{FF2B5EF4-FFF2-40B4-BE49-F238E27FC236}">
                  <a16:creationId xmlns:a16="http://schemas.microsoft.com/office/drawing/2014/main" id="{A20FEF69-FB24-0974-446E-DFA4F5ED4E73}"/>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6" name="Freeform 8">
              <a:extLst>
                <a:ext uri="{FF2B5EF4-FFF2-40B4-BE49-F238E27FC236}">
                  <a16:creationId xmlns:a16="http://schemas.microsoft.com/office/drawing/2014/main" id="{B329650C-5A40-7B76-53E3-3D5FD198F30E}"/>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7" name="Freeform 9">
              <a:extLst>
                <a:ext uri="{FF2B5EF4-FFF2-40B4-BE49-F238E27FC236}">
                  <a16:creationId xmlns:a16="http://schemas.microsoft.com/office/drawing/2014/main" id="{D692A024-5BDA-FAE7-7796-56D66DC9BE21}"/>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8" name="Freeform 10">
              <a:extLst>
                <a:ext uri="{FF2B5EF4-FFF2-40B4-BE49-F238E27FC236}">
                  <a16:creationId xmlns:a16="http://schemas.microsoft.com/office/drawing/2014/main" id="{547BBC60-A1EE-A3BF-482A-0E37B7D5EA95}"/>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9" name="Freeform 11">
              <a:extLst>
                <a:ext uri="{FF2B5EF4-FFF2-40B4-BE49-F238E27FC236}">
                  <a16:creationId xmlns:a16="http://schemas.microsoft.com/office/drawing/2014/main" id="{14284967-CBB7-4F7C-D5A6-8E5C0D54918D}"/>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0" name="Freeform 12">
              <a:extLst>
                <a:ext uri="{FF2B5EF4-FFF2-40B4-BE49-F238E27FC236}">
                  <a16:creationId xmlns:a16="http://schemas.microsoft.com/office/drawing/2014/main" id="{DEEDBA98-9AF1-EE5B-6CF6-77BD037075A3}"/>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1" name="Freeform 13">
              <a:extLst>
                <a:ext uri="{FF2B5EF4-FFF2-40B4-BE49-F238E27FC236}">
                  <a16:creationId xmlns:a16="http://schemas.microsoft.com/office/drawing/2014/main" id="{9729A56E-FBC9-2AB0-C33F-899D92ABE92D}"/>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2" name="Freeform 14">
              <a:extLst>
                <a:ext uri="{FF2B5EF4-FFF2-40B4-BE49-F238E27FC236}">
                  <a16:creationId xmlns:a16="http://schemas.microsoft.com/office/drawing/2014/main" id="{A75399A3-EFEB-FF1D-7A1B-0D8F927FFCE6}"/>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3" name="Freeform 15">
              <a:extLst>
                <a:ext uri="{FF2B5EF4-FFF2-40B4-BE49-F238E27FC236}">
                  <a16:creationId xmlns:a16="http://schemas.microsoft.com/office/drawing/2014/main" id="{3F311D0F-4C04-A83D-A9C1-F47D9310046B}"/>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4" name="Freeform 16">
              <a:extLst>
                <a:ext uri="{FF2B5EF4-FFF2-40B4-BE49-F238E27FC236}">
                  <a16:creationId xmlns:a16="http://schemas.microsoft.com/office/drawing/2014/main" id="{B7051C2F-88AD-A63C-6F4E-9993A09B46F1}"/>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5" name="Freeform 17">
              <a:extLst>
                <a:ext uri="{FF2B5EF4-FFF2-40B4-BE49-F238E27FC236}">
                  <a16:creationId xmlns:a16="http://schemas.microsoft.com/office/drawing/2014/main" id="{D4C5CFDD-1315-3B8F-64A6-0D6630E09FFC}"/>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grpSp>
      <p:sp>
        <p:nvSpPr>
          <p:cNvPr id="17426" name="Rectangle 18">
            <a:extLst>
              <a:ext uri="{FF2B5EF4-FFF2-40B4-BE49-F238E27FC236}">
                <a16:creationId xmlns:a16="http://schemas.microsoft.com/office/drawing/2014/main" id="{A8A6AF6A-0E2E-7BE4-87AB-7351034204B3}"/>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hu-HU" altLang="hu-HU"/>
              <a:t>Mintacím szerkesztése</a:t>
            </a:r>
          </a:p>
        </p:txBody>
      </p:sp>
      <p:sp>
        <p:nvSpPr>
          <p:cNvPr id="17427" name="Rectangle 19">
            <a:extLst>
              <a:ext uri="{FF2B5EF4-FFF2-40B4-BE49-F238E27FC236}">
                <a16:creationId xmlns:a16="http://schemas.microsoft.com/office/drawing/2014/main" id="{B41FDE12-E817-0953-AB30-15E9ABC6CBE0}"/>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hu-HU" altLang="hu-HU"/>
          </a:p>
        </p:txBody>
      </p:sp>
      <p:sp>
        <p:nvSpPr>
          <p:cNvPr id="17428" name="Rectangle 20">
            <a:extLst>
              <a:ext uri="{FF2B5EF4-FFF2-40B4-BE49-F238E27FC236}">
                <a16:creationId xmlns:a16="http://schemas.microsoft.com/office/drawing/2014/main" id="{A2F8CC37-54AD-235F-C37B-ED39084BEEFD}"/>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hu-HU" altLang="hu-HU"/>
          </a:p>
        </p:txBody>
      </p:sp>
      <p:sp>
        <p:nvSpPr>
          <p:cNvPr id="17429" name="Rectangle 21">
            <a:extLst>
              <a:ext uri="{FF2B5EF4-FFF2-40B4-BE49-F238E27FC236}">
                <a16:creationId xmlns:a16="http://schemas.microsoft.com/office/drawing/2014/main" id="{D6962E74-BAB9-2FD1-F34D-C6A8F2A3D969}"/>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5D24B064-0FED-47FA-BE50-FE1CA1481470}" type="slidenum">
              <a:rPr lang="hu-HU" altLang="hu-HU"/>
              <a:pPr>
                <a:defRPr/>
              </a:pPr>
              <a:t>‹#›</a:t>
            </a:fld>
            <a:endParaRPr lang="hu-HU" altLang="hu-HU"/>
          </a:p>
        </p:txBody>
      </p:sp>
      <p:sp>
        <p:nvSpPr>
          <p:cNvPr id="17430" name="Rectangle 22">
            <a:extLst>
              <a:ext uri="{FF2B5EF4-FFF2-40B4-BE49-F238E27FC236}">
                <a16:creationId xmlns:a16="http://schemas.microsoft.com/office/drawing/2014/main" id="{C5E5696C-D5EC-16BE-26E6-BC203F944824}"/>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Tree>
    <p:extLst>
      <p:ext uri="{BB962C8B-B14F-4D97-AF65-F5344CB8AC3E}">
        <p14:creationId xmlns:p14="http://schemas.microsoft.com/office/powerpoint/2010/main" val="3952043329"/>
      </p:ext>
    </p:extLst>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93DA8EF-71C1-E276-B598-DCBC3EBBF525}"/>
              </a:ext>
            </a:extLst>
          </p:cNvPr>
          <p:cNvGrpSpPr>
            <a:grpSpLocks/>
          </p:cNvGrpSpPr>
          <p:nvPr/>
        </p:nvGrpSpPr>
        <p:grpSpPr bwMode="auto">
          <a:xfrm>
            <a:off x="6288618" y="5345114"/>
            <a:ext cx="5903383" cy="1512887"/>
            <a:chOff x="2971" y="3367"/>
            <a:chExt cx="2789" cy="953"/>
          </a:xfrm>
        </p:grpSpPr>
        <p:sp>
          <p:nvSpPr>
            <p:cNvPr id="1032" name="Freeform 3">
              <a:extLst>
                <a:ext uri="{FF2B5EF4-FFF2-40B4-BE49-F238E27FC236}">
                  <a16:creationId xmlns:a16="http://schemas.microsoft.com/office/drawing/2014/main" id="{1A02EEF8-5799-9E9D-EBD3-4A6D21AA8F87}"/>
                </a:ext>
              </a:extLst>
            </p:cNvPr>
            <p:cNvSpPr>
              <a:spLocks/>
            </p:cNvSpPr>
            <p:nvPr/>
          </p:nvSpPr>
          <p:spPr bwMode="ltGray">
            <a:xfrm>
              <a:off x="2971" y="3367"/>
              <a:ext cx="2789" cy="953"/>
            </a:xfrm>
            <a:custGeom>
              <a:avLst/>
              <a:gdLst>
                <a:gd name="T0" fmla="*/ 2813 w 2780"/>
                <a:gd name="T1" fmla="*/ 18 h 953"/>
                <a:gd name="T2" fmla="*/ 2723 w 2780"/>
                <a:gd name="T3" fmla="*/ 24 h 953"/>
                <a:gd name="T4" fmla="*/ 2656 w 2780"/>
                <a:gd name="T5" fmla="*/ 102 h 953"/>
                <a:gd name="T6" fmla="*/ 2551 w 2780"/>
                <a:gd name="T7" fmla="*/ 156 h 953"/>
                <a:gd name="T8" fmla="*/ 2545 w 2780"/>
                <a:gd name="T9" fmla="*/ 222 h 953"/>
                <a:gd name="T10" fmla="*/ 2527 w 2780"/>
                <a:gd name="T11" fmla="*/ 246 h 953"/>
                <a:gd name="T12" fmla="*/ 2509 w 2780"/>
                <a:gd name="T13" fmla="*/ 252 h 953"/>
                <a:gd name="T14" fmla="*/ 2437 w 2780"/>
                <a:gd name="T15" fmla="*/ 210 h 953"/>
                <a:gd name="T16" fmla="*/ 2295 w 2780"/>
                <a:gd name="T17" fmla="*/ 192 h 953"/>
                <a:gd name="T18" fmla="*/ 2271 w 2780"/>
                <a:gd name="T19" fmla="*/ 186 h 953"/>
                <a:gd name="T20" fmla="*/ 2253 w 2780"/>
                <a:gd name="T21" fmla="*/ 192 h 953"/>
                <a:gd name="T22" fmla="*/ 2181 w 2780"/>
                <a:gd name="T23" fmla="*/ 228 h 953"/>
                <a:gd name="T24" fmla="*/ 2145 w 2780"/>
                <a:gd name="T25" fmla="*/ 240 h 953"/>
                <a:gd name="T26" fmla="*/ 2121 w 2780"/>
                <a:gd name="T27" fmla="*/ 246 h 953"/>
                <a:gd name="T28" fmla="*/ 2109 w 2780"/>
                <a:gd name="T29" fmla="*/ 258 h 953"/>
                <a:gd name="T30" fmla="*/ 2109 w 2780"/>
                <a:gd name="T31" fmla="*/ 276 h 953"/>
                <a:gd name="T32" fmla="*/ 2086 w 2780"/>
                <a:gd name="T33" fmla="*/ 300 h 953"/>
                <a:gd name="T34" fmla="*/ 2068 w 2780"/>
                <a:gd name="T35" fmla="*/ 312 h 953"/>
                <a:gd name="T36" fmla="*/ 2056 w 2780"/>
                <a:gd name="T37" fmla="*/ 324 h 953"/>
                <a:gd name="T38" fmla="*/ 2044 w 2780"/>
                <a:gd name="T39" fmla="*/ 336 h 953"/>
                <a:gd name="T40" fmla="*/ 2009 w 2780"/>
                <a:gd name="T41" fmla="*/ 342 h 953"/>
                <a:gd name="T42" fmla="*/ 1943 w 2780"/>
                <a:gd name="T43" fmla="*/ 336 h 953"/>
                <a:gd name="T44" fmla="*/ 1907 w 2780"/>
                <a:gd name="T45" fmla="*/ 330 h 953"/>
                <a:gd name="T46" fmla="*/ 1895 w 2780"/>
                <a:gd name="T47" fmla="*/ 342 h 953"/>
                <a:gd name="T48" fmla="*/ 1883 w 2780"/>
                <a:gd name="T49" fmla="*/ 354 h 953"/>
                <a:gd name="T50" fmla="*/ 1853 w 2780"/>
                <a:gd name="T51" fmla="*/ 360 h 953"/>
                <a:gd name="T52" fmla="*/ 1794 w 2780"/>
                <a:gd name="T53" fmla="*/ 342 h 953"/>
                <a:gd name="T54" fmla="*/ 1770 w 2780"/>
                <a:gd name="T55" fmla="*/ 342 h 953"/>
                <a:gd name="T56" fmla="*/ 1746 w 2780"/>
                <a:gd name="T57" fmla="*/ 354 h 953"/>
                <a:gd name="T58" fmla="*/ 1681 w 2780"/>
                <a:gd name="T59" fmla="*/ 425 h 953"/>
                <a:gd name="T60" fmla="*/ 1639 w 2780"/>
                <a:gd name="T61" fmla="*/ 569 h 953"/>
                <a:gd name="T62" fmla="*/ 1639 w 2780"/>
                <a:gd name="T63" fmla="*/ 593 h 953"/>
                <a:gd name="T64" fmla="*/ 1645 w 2780"/>
                <a:gd name="T65" fmla="*/ 641 h 953"/>
                <a:gd name="T66" fmla="*/ 1663 w 2780"/>
                <a:gd name="T67" fmla="*/ 659 h 953"/>
                <a:gd name="T68" fmla="*/ 1657 w 2780"/>
                <a:gd name="T69" fmla="*/ 671 h 953"/>
                <a:gd name="T70" fmla="*/ 1645 w 2780"/>
                <a:gd name="T71" fmla="*/ 683 h 953"/>
                <a:gd name="T72" fmla="*/ 1567 w 2780"/>
                <a:gd name="T73" fmla="*/ 689 h 953"/>
                <a:gd name="T74" fmla="*/ 1490 w 2780"/>
                <a:gd name="T75" fmla="*/ 629 h 953"/>
                <a:gd name="T76" fmla="*/ 1353 w 2780"/>
                <a:gd name="T77" fmla="*/ 587 h 953"/>
                <a:gd name="T78" fmla="*/ 1204 w 2780"/>
                <a:gd name="T79" fmla="*/ 671 h 953"/>
                <a:gd name="T80" fmla="*/ 1031 w 2780"/>
                <a:gd name="T81" fmla="*/ 731 h 953"/>
                <a:gd name="T82" fmla="*/ 828 w 2780"/>
                <a:gd name="T83" fmla="*/ 743 h 953"/>
                <a:gd name="T84" fmla="*/ 638 w 2780"/>
                <a:gd name="T85" fmla="*/ 701 h 953"/>
                <a:gd name="T86" fmla="*/ 578 w 2780"/>
                <a:gd name="T87" fmla="*/ 695 h 953"/>
                <a:gd name="T88" fmla="*/ 566 w 2780"/>
                <a:gd name="T89" fmla="*/ 701 h 953"/>
                <a:gd name="T90" fmla="*/ 530 w 2780"/>
                <a:gd name="T91" fmla="*/ 731 h 953"/>
                <a:gd name="T92" fmla="*/ 441 w 2780"/>
                <a:gd name="T93" fmla="*/ 809 h 953"/>
                <a:gd name="T94" fmla="*/ 411 w 2780"/>
                <a:gd name="T95" fmla="*/ 821 h 953"/>
                <a:gd name="T96" fmla="*/ 387 w 2780"/>
                <a:gd name="T97" fmla="*/ 821 h 953"/>
                <a:gd name="T98" fmla="*/ 340 w 2780"/>
                <a:gd name="T99" fmla="*/ 827 h 953"/>
                <a:gd name="T100" fmla="*/ 214 w 2780"/>
                <a:gd name="T101" fmla="*/ 851 h 953"/>
                <a:gd name="T102" fmla="*/ 178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25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hu-HU" sz="1800"/>
            </a:p>
          </p:txBody>
        </p:sp>
        <p:sp>
          <p:nvSpPr>
            <p:cNvPr id="17412" name="Freeform 4">
              <a:extLst>
                <a:ext uri="{FF2B5EF4-FFF2-40B4-BE49-F238E27FC236}">
                  <a16:creationId xmlns:a16="http://schemas.microsoft.com/office/drawing/2014/main" id="{5DFB1D1D-C92A-DD02-6139-FEABC7A4E993}"/>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3" name="Freeform 5">
              <a:extLst>
                <a:ext uri="{FF2B5EF4-FFF2-40B4-BE49-F238E27FC236}">
                  <a16:creationId xmlns:a16="http://schemas.microsoft.com/office/drawing/2014/main" id="{0C73D979-D6A6-F5E7-6A88-6EFF24B6C956}"/>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4" name="Freeform 6">
              <a:extLst>
                <a:ext uri="{FF2B5EF4-FFF2-40B4-BE49-F238E27FC236}">
                  <a16:creationId xmlns:a16="http://schemas.microsoft.com/office/drawing/2014/main" id="{B06B4982-8657-547A-3900-D10FEC9E5DEC}"/>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5" name="Freeform 7">
              <a:extLst>
                <a:ext uri="{FF2B5EF4-FFF2-40B4-BE49-F238E27FC236}">
                  <a16:creationId xmlns:a16="http://schemas.microsoft.com/office/drawing/2014/main" id="{74089991-9383-B1E0-C60A-4B168BC4EB49}"/>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6" name="Freeform 8">
              <a:extLst>
                <a:ext uri="{FF2B5EF4-FFF2-40B4-BE49-F238E27FC236}">
                  <a16:creationId xmlns:a16="http://schemas.microsoft.com/office/drawing/2014/main" id="{8828697B-07FA-5329-B86F-B3D162D84461}"/>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7" name="Freeform 9">
              <a:extLst>
                <a:ext uri="{FF2B5EF4-FFF2-40B4-BE49-F238E27FC236}">
                  <a16:creationId xmlns:a16="http://schemas.microsoft.com/office/drawing/2014/main" id="{72A214BE-79B6-B240-36C9-3E48CC522370}"/>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8" name="Freeform 10">
              <a:extLst>
                <a:ext uri="{FF2B5EF4-FFF2-40B4-BE49-F238E27FC236}">
                  <a16:creationId xmlns:a16="http://schemas.microsoft.com/office/drawing/2014/main" id="{0BAB39F1-ED86-188F-4DBE-FC7D672625D1}"/>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19" name="Freeform 11">
              <a:extLst>
                <a:ext uri="{FF2B5EF4-FFF2-40B4-BE49-F238E27FC236}">
                  <a16:creationId xmlns:a16="http://schemas.microsoft.com/office/drawing/2014/main" id="{6B1D5DEB-C403-FFC2-625F-6B62A471DCC9}"/>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0" name="Freeform 12">
              <a:extLst>
                <a:ext uri="{FF2B5EF4-FFF2-40B4-BE49-F238E27FC236}">
                  <a16:creationId xmlns:a16="http://schemas.microsoft.com/office/drawing/2014/main" id="{15BAB829-0D36-EF8A-24F0-F98666B8CD98}"/>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1" name="Freeform 13">
              <a:extLst>
                <a:ext uri="{FF2B5EF4-FFF2-40B4-BE49-F238E27FC236}">
                  <a16:creationId xmlns:a16="http://schemas.microsoft.com/office/drawing/2014/main" id="{73077576-F557-9561-3AC9-E0F8BA5274B7}"/>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2" name="Freeform 14">
              <a:extLst>
                <a:ext uri="{FF2B5EF4-FFF2-40B4-BE49-F238E27FC236}">
                  <a16:creationId xmlns:a16="http://schemas.microsoft.com/office/drawing/2014/main" id="{FBBE76A1-97F3-02F7-C70B-1D44E99AC3DC}"/>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3" name="Freeform 15">
              <a:extLst>
                <a:ext uri="{FF2B5EF4-FFF2-40B4-BE49-F238E27FC236}">
                  <a16:creationId xmlns:a16="http://schemas.microsoft.com/office/drawing/2014/main" id="{2A16D968-AEB7-0710-8F5D-55408333D4E9}"/>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4" name="Freeform 16">
              <a:extLst>
                <a:ext uri="{FF2B5EF4-FFF2-40B4-BE49-F238E27FC236}">
                  <a16:creationId xmlns:a16="http://schemas.microsoft.com/office/drawing/2014/main" id="{D557A540-23D5-4E07-C197-CEE40AF8E972}"/>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sp>
          <p:nvSpPr>
            <p:cNvPr id="17425" name="Freeform 17">
              <a:extLst>
                <a:ext uri="{FF2B5EF4-FFF2-40B4-BE49-F238E27FC236}">
                  <a16:creationId xmlns:a16="http://schemas.microsoft.com/office/drawing/2014/main" id="{8A576028-14DB-CA6A-7173-D18C9E55E982}"/>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hu-HU" sz="1800"/>
            </a:p>
          </p:txBody>
        </p:sp>
      </p:grpSp>
      <p:sp>
        <p:nvSpPr>
          <p:cNvPr id="17426" name="Rectangle 18">
            <a:extLst>
              <a:ext uri="{FF2B5EF4-FFF2-40B4-BE49-F238E27FC236}">
                <a16:creationId xmlns:a16="http://schemas.microsoft.com/office/drawing/2014/main" id="{91CBDA9B-19AE-00CA-2B2A-6D67D15785F3}"/>
              </a:ext>
            </a:extLst>
          </p:cNvPr>
          <p:cNvSpPr>
            <a:spLocks noGrp="1" noChangeArrowheads="1"/>
          </p:cNvSpPr>
          <p:nvPr>
            <p:ph type="title"/>
          </p:nvPr>
        </p:nvSpPr>
        <p:spPr bwMode="auto">
          <a:xfrm>
            <a:off x="609600" y="277814"/>
            <a:ext cx="109728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hu-HU" altLang="hu-HU"/>
              <a:t>Mintacím szerkesztése</a:t>
            </a:r>
          </a:p>
        </p:txBody>
      </p:sp>
      <p:sp>
        <p:nvSpPr>
          <p:cNvPr id="17427" name="Rectangle 19">
            <a:extLst>
              <a:ext uri="{FF2B5EF4-FFF2-40B4-BE49-F238E27FC236}">
                <a16:creationId xmlns:a16="http://schemas.microsoft.com/office/drawing/2014/main" id="{232884AE-202D-2796-6713-AC3FD44BF7E4}"/>
              </a:ext>
            </a:extLst>
          </p:cNvPr>
          <p:cNvSpPr>
            <a:spLocks noGrp="1" noChangeArrowheads="1"/>
          </p:cNvSpPr>
          <p:nvPr>
            <p:ph type="dt" sz="half" idx="2"/>
          </p:nvPr>
        </p:nvSpPr>
        <p:spPr bwMode="auto">
          <a:xfrm>
            <a:off x="609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hu-HU" altLang="hu-HU"/>
          </a:p>
        </p:txBody>
      </p:sp>
      <p:sp>
        <p:nvSpPr>
          <p:cNvPr id="17428" name="Rectangle 20">
            <a:extLst>
              <a:ext uri="{FF2B5EF4-FFF2-40B4-BE49-F238E27FC236}">
                <a16:creationId xmlns:a16="http://schemas.microsoft.com/office/drawing/2014/main" id="{866CEBCA-CD19-3166-1090-5D2ABCF8E082}"/>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hu-HU" altLang="hu-HU"/>
          </a:p>
        </p:txBody>
      </p:sp>
      <p:sp>
        <p:nvSpPr>
          <p:cNvPr id="17429" name="Rectangle 21">
            <a:extLst>
              <a:ext uri="{FF2B5EF4-FFF2-40B4-BE49-F238E27FC236}">
                <a16:creationId xmlns:a16="http://schemas.microsoft.com/office/drawing/2014/main" id="{B3A221C4-9B6C-C71C-A460-D4FFBCFF1088}"/>
              </a:ext>
            </a:extLst>
          </p:cNvPr>
          <p:cNvSpPr>
            <a:spLocks noGrp="1" noChangeArrowheads="1"/>
          </p:cNvSpPr>
          <p:nvPr>
            <p:ph type="sldNum" sz="quarter" idx="4"/>
          </p:nvPr>
        </p:nvSpPr>
        <p:spPr bwMode="auto">
          <a:xfrm>
            <a:off x="8737600" y="6243638"/>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16A0E666-9D20-4D8D-89DF-D947FBDF22F3}" type="slidenum">
              <a:rPr lang="hu-HU" altLang="hu-HU"/>
              <a:pPr>
                <a:defRPr/>
              </a:pPr>
              <a:t>‹#›</a:t>
            </a:fld>
            <a:endParaRPr lang="hu-HU" altLang="hu-HU"/>
          </a:p>
        </p:txBody>
      </p:sp>
      <p:sp>
        <p:nvSpPr>
          <p:cNvPr id="17430" name="Rectangle 22">
            <a:extLst>
              <a:ext uri="{FF2B5EF4-FFF2-40B4-BE49-F238E27FC236}">
                <a16:creationId xmlns:a16="http://schemas.microsoft.com/office/drawing/2014/main" id="{B1FACE7A-F1D2-4AA8-F4CD-B4C29DDDD869}"/>
              </a:ext>
            </a:extLst>
          </p:cNvPr>
          <p:cNvSpPr>
            <a:spLocks noGrp="1" noChangeArrowheads="1"/>
          </p:cNvSpPr>
          <p:nvPr>
            <p:ph type="body" idx="1"/>
          </p:nvPr>
        </p:nvSpPr>
        <p:spPr bwMode="auto">
          <a:xfrm>
            <a:off x="609600" y="1600201"/>
            <a:ext cx="109728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Tree>
    <p:extLst>
      <p:ext uri="{BB962C8B-B14F-4D97-AF65-F5344CB8AC3E}">
        <p14:creationId xmlns:p14="http://schemas.microsoft.com/office/powerpoint/2010/main" val="1166397685"/>
      </p:ext>
    </p:extLst>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hyperlink" Target="https://www.mjsz.uni-miskolc.hu/files/egyeb/mjsz/201701/8_bercesviktor.pdf" TargetMode="External"/><Relationship Id="rId2" Type="http://schemas.openxmlformats.org/officeDocument/2006/relationships/hyperlink" Target="https://core.ac.uk/download/pdf/327111318.pdf" TargetMode="Externa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B86E281-51C1-751D-0E77-299C5E4B8A92}"/>
              </a:ext>
            </a:extLst>
          </p:cNvPr>
          <p:cNvSpPr>
            <a:spLocks noGrp="1"/>
          </p:cNvSpPr>
          <p:nvPr>
            <p:ph type="ctrTitle"/>
          </p:nvPr>
        </p:nvSpPr>
        <p:spPr/>
        <p:txBody>
          <a:bodyPr/>
          <a:lstStyle/>
          <a:p>
            <a:r>
              <a:rPr lang="hu-HU" dirty="0"/>
              <a:t>Büntetőjog-3.</a:t>
            </a:r>
            <a:br>
              <a:rPr lang="hu-HU" dirty="0"/>
            </a:br>
            <a:r>
              <a:rPr lang="hu-HU" dirty="0"/>
              <a:t>2024-2. rész</a:t>
            </a:r>
          </a:p>
        </p:txBody>
      </p:sp>
      <p:sp>
        <p:nvSpPr>
          <p:cNvPr id="3" name="Alcím 2">
            <a:extLst>
              <a:ext uri="{FF2B5EF4-FFF2-40B4-BE49-F238E27FC236}">
                <a16:creationId xmlns:a16="http://schemas.microsoft.com/office/drawing/2014/main" id="{80D2F032-FBAA-55DE-B681-46C41E24F51D}"/>
              </a:ext>
            </a:extLst>
          </p:cNvPr>
          <p:cNvSpPr>
            <a:spLocks noGrp="1"/>
          </p:cNvSpPr>
          <p:nvPr>
            <p:ph type="subTitle" idx="1"/>
          </p:nvPr>
        </p:nvSpPr>
        <p:spPr/>
        <p:txBody>
          <a:bodyPr/>
          <a:lstStyle/>
          <a:p>
            <a:r>
              <a:rPr lang="hu-HU" dirty="0"/>
              <a:t>Tóth Mihály</a:t>
            </a:r>
          </a:p>
        </p:txBody>
      </p:sp>
    </p:spTree>
    <p:extLst>
      <p:ext uri="{BB962C8B-B14F-4D97-AF65-F5344CB8AC3E}">
        <p14:creationId xmlns:p14="http://schemas.microsoft.com/office/powerpoint/2010/main" val="175689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F941987-633A-463E-E77E-2C6F1AD4F88A}"/>
              </a:ext>
            </a:extLst>
          </p:cNvPr>
          <p:cNvSpPr>
            <a:spLocks noGrp="1" noChangeArrowheads="1"/>
          </p:cNvSpPr>
          <p:nvPr>
            <p:ph type="ctrTitle"/>
          </p:nvPr>
        </p:nvSpPr>
        <p:spPr/>
        <p:txBody>
          <a:bodyPr/>
          <a:lstStyle/>
          <a:p>
            <a:pPr eaLnBrk="1" hangingPunct="1">
              <a:defRPr/>
            </a:pPr>
            <a:r>
              <a:rPr lang="hu-HU" altLang="hu-HU" sz="5100"/>
              <a:t>A közlekedési bűncselekmények rendszere jellemzői</a:t>
            </a:r>
          </a:p>
        </p:txBody>
      </p:sp>
      <p:sp>
        <p:nvSpPr>
          <p:cNvPr id="2051" name="Rectangle 3">
            <a:extLst>
              <a:ext uri="{FF2B5EF4-FFF2-40B4-BE49-F238E27FC236}">
                <a16:creationId xmlns:a16="http://schemas.microsoft.com/office/drawing/2014/main" id="{E8DE0D83-BB8A-C176-4BF0-5F984DF7686C}"/>
              </a:ext>
            </a:extLst>
          </p:cNvPr>
          <p:cNvSpPr>
            <a:spLocks noGrp="1" noChangeArrowheads="1"/>
          </p:cNvSpPr>
          <p:nvPr>
            <p:ph type="subTitle" idx="1"/>
          </p:nvPr>
        </p:nvSpPr>
        <p:spPr/>
        <p:txBody>
          <a:bodyPr/>
          <a:lstStyle/>
          <a:p>
            <a:pPr eaLnBrk="1" hangingPunct="1">
              <a:lnSpc>
                <a:spcPct val="80000"/>
              </a:lnSpc>
              <a:defRPr/>
            </a:pPr>
            <a:r>
              <a:rPr lang="hu-HU" altLang="hu-HU" sz="2800" dirty="0"/>
              <a:t>Btk. XXII. Fejezet,</a:t>
            </a:r>
          </a:p>
          <a:p>
            <a:pPr eaLnBrk="1" hangingPunct="1">
              <a:lnSpc>
                <a:spcPct val="80000"/>
              </a:lnSpc>
              <a:defRPr/>
            </a:pPr>
            <a:r>
              <a:rPr lang="hu-HU" altLang="hu-HU" sz="2800" dirty="0"/>
              <a:t>232-239. §</a:t>
            </a:r>
          </a:p>
          <a:p>
            <a:pPr eaLnBrk="1" hangingPunct="1">
              <a:lnSpc>
                <a:spcPct val="80000"/>
              </a:lnSpc>
              <a:defRPr/>
            </a:pPr>
            <a:endParaRPr lang="hu-HU" altLang="hu-HU" sz="2800" dirty="0"/>
          </a:p>
          <a:p>
            <a:pPr eaLnBrk="1" hangingPunct="1">
              <a:lnSpc>
                <a:spcPct val="80000"/>
              </a:lnSpc>
              <a:defRPr/>
            </a:pPr>
            <a:endParaRPr lang="hu-HU" altLang="hu-H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11B4EB1-1BA5-873A-C327-BF9A7A01B147}"/>
              </a:ext>
            </a:extLst>
          </p:cNvPr>
          <p:cNvSpPr>
            <a:spLocks noGrp="1" noChangeArrowheads="1"/>
          </p:cNvSpPr>
          <p:nvPr>
            <p:ph type="title"/>
          </p:nvPr>
        </p:nvSpPr>
        <p:spPr/>
        <p:txBody>
          <a:bodyPr/>
          <a:lstStyle/>
          <a:p>
            <a:pPr eaLnBrk="1" hangingPunct="1">
              <a:defRPr/>
            </a:pPr>
            <a:r>
              <a:rPr lang="hu-HU" altLang="hu-HU"/>
              <a:t>Néhány elgondolkodtató adat</a:t>
            </a:r>
          </a:p>
        </p:txBody>
      </p:sp>
      <p:sp>
        <p:nvSpPr>
          <p:cNvPr id="12291" name="Rectangle 3">
            <a:extLst>
              <a:ext uri="{FF2B5EF4-FFF2-40B4-BE49-F238E27FC236}">
                <a16:creationId xmlns:a16="http://schemas.microsoft.com/office/drawing/2014/main" id="{F62C13C2-1778-1F3A-7A3D-8682C47F0E1B}"/>
              </a:ext>
            </a:extLst>
          </p:cNvPr>
          <p:cNvSpPr>
            <a:spLocks noGrp="1" noChangeArrowheads="1"/>
          </p:cNvSpPr>
          <p:nvPr>
            <p:ph type="body" idx="1"/>
          </p:nvPr>
        </p:nvSpPr>
        <p:spPr/>
        <p:txBody>
          <a:bodyPr/>
          <a:lstStyle/>
          <a:p>
            <a:pPr eaLnBrk="1" hangingPunct="1">
              <a:lnSpc>
                <a:spcPct val="90000"/>
              </a:lnSpc>
              <a:defRPr/>
            </a:pPr>
            <a:r>
              <a:rPr lang="hu-HU" altLang="hu-HU" sz="2400" dirty="0"/>
              <a:t>Átlagos reakcióidő: 0,8 – 1 mp</a:t>
            </a:r>
          </a:p>
          <a:p>
            <a:pPr eaLnBrk="1" hangingPunct="1">
              <a:lnSpc>
                <a:spcPct val="90000"/>
              </a:lnSpc>
              <a:defRPr/>
            </a:pPr>
            <a:r>
              <a:rPr lang="hu-HU" altLang="hu-HU" sz="2400" dirty="0"/>
              <a:t>Egy 50 km/óra sebességű jármű ezalatt 14 métert tesz meg </a:t>
            </a:r>
          </a:p>
          <a:p>
            <a:pPr eaLnBrk="1" hangingPunct="1">
              <a:lnSpc>
                <a:spcPct val="90000"/>
              </a:lnSpc>
              <a:buFont typeface="Wingdings" panose="05000000000000000000" pitchFamily="2" charset="2"/>
              <a:buNone/>
              <a:defRPr/>
            </a:pPr>
            <a:r>
              <a:rPr lang="hu-HU" altLang="hu-HU" sz="2400" dirty="0"/>
              <a:t>   (reakcióidő + fékút /a megállásig/ = 50 méter)</a:t>
            </a:r>
          </a:p>
          <a:p>
            <a:pPr eaLnBrk="1" hangingPunct="1">
              <a:lnSpc>
                <a:spcPct val="90000"/>
              </a:lnSpc>
              <a:defRPr/>
            </a:pPr>
            <a:r>
              <a:rPr lang="hu-HU" altLang="hu-HU" sz="2400" dirty="0"/>
              <a:t>120 km/óra esetén = 145 méter</a:t>
            </a:r>
          </a:p>
          <a:p>
            <a:pPr eaLnBrk="1" hangingPunct="1">
              <a:lnSpc>
                <a:spcPct val="90000"/>
              </a:lnSpc>
              <a:defRPr/>
            </a:pPr>
            <a:r>
              <a:rPr lang="hu-HU" altLang="hu-HU" sz="2400" dirty="0"/>
              <a:t>150 km/óra esetén = 215 méter</a:t>
            </a:r>
          </a:p>
          <a:p>
            <a:pPr eaLnBrk="1" hangingPunct="1">
              <a:lnSpc>
                <a:spcPct val="90000"/>
              </a:lnSpc>
              <a:defRPr/>
            </a:pPr>
            <a:r>
              <a:rPr lang="hu-HU" altLang="hu-HU" sz="2400" dirty="0"/>
              <a:t>Egy 80 km/óra sebességgel haladó jármű mozgási energiája 15.000-szer nagyobb mint egy gyalogosé</a:t>
            </a:r>
          </a:p>
          <a:p>
            <a:pPr eaLnBrk="1" hangingPunct="1">
              <a:lnSpc>
                <a:spcPct val="90000"/>
              </a:lnSpc>
              <a:defRPr/>
            </a:pPr>
            <a:r>
              <a:rPr lang="hu-HU" altLang="hu-HU" sz="2400" dirty="0"/>
              <a:t>Gépjárműállomány: kb. 4 millió</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B21A51F-2AF3-33A7-EBB0-F4A53008C294}"/>
              </a:ext>
            </a:extLst>
          </p:cNvPr>
          <p:cNvSpPr>
            <a:spLocks noGrp="1" noChangeArrowheads="1"/>
          </p:cNvSpPr>
          <p:nvPr>
            <p:ph type="title"/>
          </p:nvPr>
        </p:nvSpPr>
        <p:spPr>
          <a:xfrm>
            <a:off x="1981200" y="277813"/>
            <a:ext cx="8229600" cy="704850"/>
          </a:xfrm>
        </p:spPr>
        <p:txBody>
          <a:bodyPr/>
          <a:lstStyle/>
          <a:p>
            <a:pPr eaLnBrk="1" hangingPunct="1">
              <a:defRPr/>
            </a:pPr>
            <a:r>
              <a:rPr lang="hu-HU" altLang="hu-HU" sz="3600"/>
              <a:t>Veszélyeztető jellegű cselekmények</a:t>
            </a:r>
          </a:p>
        </p:txBody>
      </p:sp>
      <p:sp>
        <p:nvSpPr>
          <p:cNvPr id="3075" name="Rectangle 3">
            <a:extLst>
              <a:ext uri="{FF2B5EF4-FFF2-40B4-BE49-F238E27FC236}">
                <a16:creationId xmlns:a16="http://schemas.microsoft.com/office/drawing/2014/main" id="{10E53101-A2BC-BB4A-DCD2-2EF6D1D0A874}"/>
              </a:ext>
            </a:extLst>
          </p:cNvPr>
          <p:cNvSpPr>
            <a:spLocks noGrp="1" noChangeArrowheads="1"/>
          </p:cNvSpPr>
          <p:nvPr>
            <p:ph type="body" idx="1"/>
          </p:nvPr>
        </p:nvSpPr>
        <p:spPr>
          <a:xfrm>
            <a:off x="1981200" y="981075"/>
            <a:ext cx="8229600" cy="5145088"/>
          </a:xfrm>
        </p:spPr>
        <p:txBody>
          <a:bodyPr/>
          <a:lstStyle/>
          <a:p>
            <a:pPr eaLnBrk="1" hangingPunct="1">
              <a:lnSpc>
                <a:spcPct val="80000"/>
              </a:lnSpc>
              <a:defRPr/>
            </a:pPr>
            <a:r>
              <a:rPr lang="hu-HU" altLang="hu-HU" sz="1800" i="1" u="sng"/>
              <a:t>a)</a:t>
            </a:r>
            <a:r>
              <a:rPr lang="hu-HU" altLang="hu-HU" sz="1800" u="sng"/>
              <a:t> ''Kívül álló'' veszélyeztetési cselekménye       </a:t>
            </a:r>
            <a:endParaRPr lang="hu-HU" altLang="hu-HU" sz="1800" i="1" u="sng"/>
          </a:p>
          <a:p>
            <a:pPr eaLnBrk="1" hangingPunct="1">
              <a:lnSpc>
                <a:spcPct val="80000"/>
              </a:lnSpc>
              <a:buFont typeface="Wingdings" panose="05000000000000000000" pitchFamily="2" charset="2"/>
              <a:buNone/>
              <a:defRPr/>
            </a:pPr>
            <a:r>
              <a:rPr lang="hu-HU" altLang="hu-HU" sz="1800" i="1"/>
              <a:t>      </a:t>
            </a:r>
          </a:p>
          <a:p>
            <a:pPr eaLnBrk="1" hangingPunct="1">
              <a:lnSpc>
                <a:spcPct val="80000"/>
              </a:lnSpc>
              <a:buFont typeface="Wingdings" panose="05000000000000000000" pitchFamily="2" charset="2"/>
              <a:buNone/>
              <a:defRPr/>
            </a:pPr>
            <a:r>
              <a:rPr lang="hu-HU" altLang="hu-HU" sz="1800" i="1"/>
              <a:t>      </a:t>
            </a:r>
            <a:r>
              <a:rPr lang="hu-HU" altLang="hu-HU" sz="1800" b="1" i="1"/>
              <a:t>Közlekedés biztonsága elleni bűncselekmény</a:t>
            </a:r>
            <a:r>
              <a:rPr lang="hu-HU" altLang="hu-HU" sz="1800" b="1"/>
              <a:t> (232.§)</a:t>
            </a:r>
          </a:p>
          <a:p>
            <a:pPr eaLnBrk="1" hangingPunct="1">
              <a:lnSpc>
                <a:spcPct val="80000"/>
              </a:lnSpc>
              <a:buFont typeface="Wingdings" panose="05000000000000000000" pitchFamily="2" charset="2"/>
              <a:buNone/>
              <a:defRPr/>
            </a:pPr>
            <a:r>
              <a:rPr lang="hu-HU" altLang="hu-HU" sz="1800"/>
              <a:t>      A legkülönfélébb,  a közlekedés biztonságát veszélyeztető cselekménnyel  (pl. fénysorompó megrongálásával) követhető el, alapesete szándékos, elkövethető azonban gondatlanságból is.</a:t>
            </a:r>
          </a:p>
          <a:p>
            <a:pPr eaLnBrk="1" hangingPunct="1">
              <a:lnSpc>
                <a:spcPct val="80000"/>
              </a:lnSpc>
              <a:buFont typeface="Wingdings" panose="05000000000000000000" pitchFamily="2" charset="2"/>
              <a:buNone/>
              <a:defRPr/>
            </a:pPr>
            <a:r>
              <a:rPr lang="hu-HU" altLang="hu-HU" sz="1800"/>
              <a:t>      Kivételesen vezető is elkövetheti.</a:t>
            </a:r>
          </a:p>
          <a:p>
            <a:pPr eaLnBrk="1" hangingPunct="1">
              <a:lnSpc>
                <a:spcPct val="80000"/>
              </a:lnSpc>
              <a:defRPr/>
            </a:pPr>
            <a:endParaRPr lang="hu-HU" altLang="hu-HU" sz="1800" i="1"/>
          </a:p>
          <a:p>
            <a:pPr eaLnBrk="1" hangingPunct="1">
              <a:lnSpc>
                <a:spcPct val="80000"/>
              </a:lnSpc>
              <a:defRPr/>
            </a:pPr>
            <a:r>
              <a:rPr lang="hu-HU" altLang="hu-HU" sz="1800" i="1" u="sng"/>
              <a:t>b)</a:t>
            </a:r>
            <a:r>
              <a:rPr lang="hu-HU" altLang="hu-HU" sz="1800" u="sng"/>
              <a:t> Járművezetők </a:t>
            </a:r>
            <a:r>
              <a:rPr lang="hu-HU" altLang="hu-HU" sz="1800" i="1" u="sng"/>
              <a:t>veszélyeztetési </a:t>
            </a:r>
            <a:r>
              <a:rPr lang="hu-HU" altLang="hu-HU" sz="1800" u="sng"/>
              <a:t>cselekményei</a:t>
            </a:r>
          </a:p>
          <a:p>
            <a:pPr eaLnBrk="1" hangingPunct="1">
              <a:lnSpc>
                <a:spcPct val="80000"/>
              </a:lnSpc>
              <a:buFont typeface="Wingdings" panose="05000000000000000000" pitchFamily="2" charset="2"/>
              <a:buNone/>
              <a:defRPr/>
            </a:pPr>
            <a:endParaRPr lang="hu-HU" altLang="hu-HU" sz="1800" i="1" u="sng"/>
          </a:p>
          <a:p>
            <a:pPr eaLnBrk="1" hangingPunct="1">
              <a:lnSpc>
                <a:spcPct val="80000"/>
              </a:lnSpc>
              <a:buFont typeface="Wingdings" panose="05000000000000000000" pitchFamily="2" charset="2"/>
              <a:buNone/>
              <a:defRPr/>
            </a:pPr>
            <a:r>
              <a:rPr lang="hu-HU" altLang="hu-HU" sz="1800" i="1"/>
              <a:t>      </a:t>
            </a:r>
            <a:r>
              <a:rPr lang="hu-HU" altLang="hu-HU" sz="1800" b="1" i="1"/>
              <a:t>Vasúti, légi, vagy vízi közlekedés veszélyeztetése</a:t>
            </a:r>
            <a:r>
              <a:rPr lang="hu-HU" altLang="hu-HU" sz="1800" b="1"/>
              <a:t> (233.§.)</a:t>
            </a:r>
          </a:p>
          <a:p>
            <a:pPr eaLnBrk="1" hangingPunct="1">
              <a:lnSpc>
                <a:spcPct val="80000"/>
              </a:lnSpc>
              <a:buFont typeface="Wingdings" panose="05000000000000000000" pitchFamily="2" charset="2"/>
              <a:buNone/>
              <a:defRPr/>
            </a:pPr>
            <a:r>
              <a:rPr lang="hu-HU" altLang="hu-HU" sz="1800"/>
              <a:t>      A közlekedési szabályok megszegésével elkövetett veszélyeztetési cselekmény - megállapíthatóságához reális, de  nem  közvetlen veszély szükséges. Alapesete szándékos, privilegizált esete gondatlan</a:t>
            </a:r>
            <a:r>
              <a:rPr lang="hu-HU" altLang="hu-HU" sz="1800" b="1" i="1"/>
              <a:t>. </a:t>
            </a:r>
            <a:r>
              <a:rPr lang="hu-HU" altLang="hu-HU" sz="1800"/>
              <a:t>Minősítő körülmények a fokozatosan súlyosabb következményekben testet öltő eredmények</a:t>
            </a:r>
            <a:r>
              <a:rPr lang="hu-HU" altLang="hu-HU" sz="1800" i="1"/>
              <a:t>.</a:t>
            </a:r>
          </a:p>
          <a:p>
            <a:pPr eaLnBrk="1" hangingPunct="1">
              <a:lnSpc>
                <a:spcPct val="80000"/>
              </a:lnSpc>
              <a:buFont typeface="Wingdings" panose="05000000000000000000" pitchFamily="2" charset="2"/>
              <a:buNone/>
              <a:defRPr/>
            </a:pPr>
            <a:endParaRPr lang="hu-HU" altLang="hu-HU" sz="1800" i="1"/>
          </a:p>
          <a:p>
            <a:pPr eaLnBrk="1" hangingPunct="1">
              <a:lnSpc>
                <a:spcPct val="80000"/>
              </a:lnSpc>
              <a:buFont typeface="Wingdings" panose="05000000000000000000" pitchFamily="2" charset="2"/>
              <a:buNone/>
              <a:defRPr/>
            </a:pPr>
            <a:r>
              <a:rPr lang="hu-HU" altLang="hu-HU" sz="1800" i="1"/>
              <a:t>      </a:t>
            </a:r>
            <a:r>
              <a:rPr lang="hu-HU" altLang="hu-HU" sz="1800" b="1" i="1"/>
              <a:t>Közúti veszélyeztetés</a:t>
            </a:r>
            <a:r>
              <a:rPr lang="hu-HU" altLang="hu-HU" sz="1800" b="1"/>
              <a:t> (234. §)</a:t>
            </a:r>
          </a:p>
          <a:p>
            <a:pPr eaLnBrk="1" hangingPunct="1">
              <a:lnSpc>
                <a:spcPct val="80000"/>
              </a:lnSpc>
              <a:buFont typeface="Wingdings" panose="05000000000000000000" pitchFamily="2" charset="2"/>
              <a:buNone/>
              <a:defRPr/>
            </a:pPr>
            <a:r>
              <a:rPr lang="hu-HU" altLang="hu-HU" sz="1800"/>
              <a:t>      A felelősség az előzőnél két okból is szűkebb:</a:t>
            </a:r>
          </a:p>
          <a:p>
            <a:pPr eaLnBrk="1" hangingPunct="1">
              <a:lnSpc>
                <a:spcPct val="80000"/>
              </a:lnSpc>
              <a:buFont typeface="Wingdings" panose="05000000000000000000" pitchFamily="2" charset="2"/>
              <a:buNone/>
              <a:defRPr/>
            </a:pPr>
            <a:r>
              <a:rPr lang="hu-HU" altLang="hu-HU" sz="1800"/>
              <a:t>      csak szándékos alakzata van, és közvetlen veszélyhelyzetet kíván.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60FCFCF-3DD4-7F35-8A7C-38B2CBAFA4FA}"/>
              </a:ext>
            </a:extLst>
          </p:cNvPr>
          <p:cNvSpPr>
            <a:spLocks noGrp="1"/>
          </p:cNvSpPr>
          <p:nvPr>
            <p:ph type="title"/>
          </p:nvPr>
        </p:nvSpPr>
        <p:spPr/>
        <p:txBody>
          <a:bodyPr>
            <a:normAutofit fontScale="90000"/>
          </a:bodyPr>
          <a:lstStyle/>
          <a:p>
            <a:pPr>
              <a:defRPr/>
            </a:pPr>
            <a:r>
              <a:rPr lang="hu-HU" dirty="0"/>
              <a:t>Veszélyeztető cselekményekkel kapcsolatos gyakorlat</a:t>
            </a:r>
          </a:p>
        </p:txBody>
      </p:sp>
      <p:sp>
        <p:nvSpPr>
          <p:cNvPr id="3" name="Tartalom helye 2">
            <a:extLst>
              <a:ext uri="{FF2B5EF4-FFF2-40B4-BE49-F238E27FC236}">
                <a16:creationId xmlns:a16="http://schemas.microsoft.com/office/drawing/2014/main" id="{00706375-0280-21E9-F426-276C74E88ADD}"/>
              </a:ext>
            </a:extLst>
          </p:cNvPr>
          <p:cNvSpPr>
            <a:spLocks noGrp="1"/>
          </p:cNvSpPr>
          <p:nvPr>
            <p:ph idx="1"/>
          </p:nvPr>
        </p:nvSpPr>
        <p:spPr>
          <a:xfrm>
            <a:off x="2324101" y="1700214"/>
            <a:ext cx="7756525" cy="4543425"/>
          </a:xfrm>
        </p:spPr>
        <p:txBody>
          <a:bodyPr>
            <a:noAutofit/>
          </a:bodyPr>
          <a:lstStyle/>
          <a:p>
            <a:pPr>
              <a:defRPr/>
            </a:pPr>
            <a:r>
              <a:rPr lang="hu-HU" sz="1600" dirty="0">
                <a:solidFill>
                  <a:srgbClr val="C00000"/>
                </a:solidFill>
              </a:rPr>
              <a:t>41. BK vélemény - A szándékos veszélyeztetési bűncselekményekről</a:t>
            </a:r>
          </a:p>
          <a:p>
            <a:pPr marL="0" indent="0">
              <a:buNone/>
              <a:defRPr/>
            </a:pPr>
            <a:r>
              <a:rPr lang="hu-HU" sz="1600" dirty="0"/>
              <a:t>   I. A szándékos veszélyeztetési bűncselekmények – így a 2012. évi C. törvény 234. §-a szerinti közúti veszélyeztetés – esetében az elkövetőnek a veszélyhelyzet előidézésén túlmenően – a minősített alakzatokba foglalt – bármely káros eredményre kizárólag csak a gondatlansága terjedhet ki.</a:t>
            </a:r>
          </a:p>
          <a:p>
            <a:pPr marL="0" indent="0">
              <a:buNone/>
              <a:defRPr/>
            </a:pPr>
            <a:r>
              <a:rPr lang="hu-HU" sz="1600" dirty="0"/>
              <a:t>   II. A szándékos veszélyeztetési bűncselekményekkel halmazatban a segítségnyújtás elmulasztása akkor állapítható meg, ha az elkövető által szándékolt veszélyhelyzeten túl a sérülés, mint eredmény is létrejön (2012. évi C. törvény 166.§).</a:t>
            </a:r>
          </a:p>
          <a:p>
            <a:pPr>
              <a:defRPr/>
            </a:pPr>
            <a:r>
              <a:rPr lang="hu-HU" sz="1600" dirty="0"/>
              <a:t>Nem valósul meg a légi közlekedés </a:t>
            </a:r>
            <a:r>
              <a:rPr lang="hu-HU" sz="1600" dirty="0">
                <a:solidFill>
                  <a:srgbClr val="0070C0"/>
                </a:solidFill>
              </a:rPr>
              <a:t>gondatlan veszélyeztetésének </a:t>
            </a:r>
            <a:r>
              <a:rPr lang="hu-HU" sz="1600" dirty="0"/>
              <a:t>vétsége, a légiirányítók két közlekedő gép távolságára vonatkozó </a:t>
            </a:r>
            <a:r>
              <a:rPr lang="hu-HU" sz="1600" dirty="0" err="1"/>
              <a:t>előrírásokat</a:t>
            </a:r>
            <a:r>
              <a:rPr lang="hu-HU" sz="1600" dirty="0"/>
              <a:t> kellő körültekintés hiányában megszegik, de ezzel okozati összefüggésben a légi járművek utasait veszélyeztető helyzet nem alakul ki. BH 2001.261</a:t>
            </a:r>
          </a:p>
        </p:txBody>
      </p:sp>
      <p:sp>
        <p:nvSpPr>
          <p:cNvPr id="4" name="Dátum helye 3">
            <a:extLst>
              <a:ext uri="{FF2B5EF4-FFF2-40B4-BE49-F238E27FC236}">
                <a16:creationId xmlns:a16="http://schemas.microsoft.com/office/drawing/2014/main" id="{618C2CBE-3B09-4FC0-74F0-CD11B1773DD2}"/>
              </a:ext>
            </a:extLst>
          </p:cNvPr>
          <p:cNvSpPr>
            <a:spLocks noGrp="1"/>
          </p:cNvSpPr>
          <p:nvPr>
            <p:ph type="dt" sz="quarter" idx="10"/>
          </p:nvPr>
        </p:nvSpPr>
        <p:spPr/>
        <p:txBody>
          <a:bodyPr/>
          <a:lstStyle/>
          <a:p>
            <a:pPr defTabSz="914400" fontAlgn="base">
              <a:spcBef>
                <a:spcPct val="0"/>
              </a:spcBef>
              <a:spcAft>
                <a:spcPct val="0"/>
              </a:spcAft>
              <a:defRPr/>
            </a:pPr>
            <a:fld id="{7B7A52B9-A8AB-438E-B534-4C40C3A9E74F}" type="datetime1">
              <a:rPr lang="hu-HU">
                <a:solidFill>
                  <a:srgbClr val="EAEAEA"/>
                </a:solidFill>
                <a:latin typeface="Verdana" panose="020B0604030504040204" pitchFamily="34" charset="0"/>
              </a:rPr>
              <a:pPr defTabSz="914400" fontAlgn="base">
                <a:spcBef>
                  <a:spcPct val="0"/>
                </a:spcBef>
                <a:spcAft>
                  <a:spcPct val="0"/>
                </a:spcAft>
                <a:defRPr/>
              </a:pPr>
              <a:t>2024. 11. 06.</a:t>
            </a:fld>
            <a:endParaRPr lang="en-US">
              <a:solidFill>
                <a:srgbClr val="EAEAEA"/>
              </a:solidFill>
              <a:latin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3CC9FB4-0B0D-8ACB-6DC4-31D5169BE8E4}"/>
              </a:ext>
            </a:extLst>
          </p:cNvPr>
          <p:cNvSpPr>
            <a:spLocks noGrp="1" noChangeArrowheads="1"/>
          </p:cNvSpPr>
          <p:nvPr>
            <p:ph type="title"/>
          </p:nvPr>
        </p:nvSpPr>
        <p:spPr/>
        <p:txBody>
          <a:bodyPr/>
          <a:lstStyle/>
          <a:p>
            <a:pPr eaLnBrk="1" hangingPunct="1">
              <a:defRPr/>
            </a:pPr>
            <a:r>
              <a:rPr lang="hu-HU" altLang="hu-HU"/>
              <a:t>Közúti járművezetők gondatlan</a:t>
            </a:r>
            <a:r>
              <a:rPr lang="hu-HU" altLang="hu-HU" i="1"/>
              <a:t>  eredmény-bűncselekménye</a:t>
            </a:r>
          </a:p>
        </p:txBody>
      </p:sp>
      <p:sp>
        <p:nvSpPr>
          <p:cNvPr id="4099" name="Rectangle 3">
            <a:extLst>
              <a:ext uri="{FF2B5EF4-FFF2-40B4-BE49-F238E27FC236}">
                <a16:creationId xmlns:a16="http://schemas.microsoft.com/office/drawing/2014/main" id="{EAB8AAB4-CC53-67FC-43B7-909B43BF6C91}"/>
              </a:ext>
            </a:extLst>
          </p:cNvPr>
          <p:cNvSpPr>
            <a:spLocks noGrp="1" noChangeArrowheads="1"/>
          </p:cNvSpPr>
          <p:nvPr>
            <p:ph type="body" idx="1"/>
          </p:nvPr>
        </p:nvSpPr>
        <p:spPr/>
        <p:txBody>
          <a:bodyPr/>
          <a:lstStyle/>
          <a:p>
            <a:pPr marL="457200" indent="-457200">
              <a:lnSpc>
                <a:spcPct val="80000"/>
              </a:lnSpc>
              <a:buNone/>
              <a:defRPr/>
            </a:pPr>
            <a:r>
              <a:rPr lang="hu-HU" altLang="hu-HU" sz="1500" dirty="0"/>
              <a:t>      </a:t>
            </a:r>
            <a:endParaRPr lang="hu-HU" altLang="hu-HU" sz="1500" i="1" dirty="0"/>
          </a:p>
          <a:p>
            <a:pPr marL="457200" indent="-457200">
              <a:lnSpc>
                <a:spcPct val="80000"/>
              </a:lnSpc>
              <a:buNone/>
              <a:defRPr/>
            </a:pPr>
            <a:r>
              <a:rPr lang="hu-HU" altLang="hu-HU" sz="2400" b="1" i="1" dirty="0"/>
              <a:t>       Közúti baleset okozása</a:t>
            </a:r>
            <a:r>
              <a:rPr lang="hu-HU" altLang="hu-HU" sz="2400" b="1" dirty="0"/>
              <a:t> (235.§)</a:t>
            </a:r>
          </a:p>
          <a:p>
            <a:pPr marL="457200" indent="-457200">
              <a:lnSpc>
                <a:spcPct val="80000"/>
              </a:lnSpc>
              <a:defRPr/>
            </a:pPr>
            <a:r>
              <a:rPr lang="hu-HU" altLang="hu-HU" sz="2400" dirty="0"/>
              <a:t>Csak gondatlan szabályszegéssel követhető el, és már az alapeset is csak más vagy mások sérelmére bekövetkezett súlyos testi sértés megvalósulása esetén állapítható meg.</a:t>
            </a:r>
          </a:p>
          <a:p>
            <a:pPr marL="457200" indent="-457200">
              <a:lnSpc>
                <a:spcPct val="80000"/>
              </a:lnSpc>
              <a:defRPr/>
            </a:pPr>
            <a:r>
              <a:rPr lang="hu-HU" altLang="hu-HU" sz="2400" i="1" dirty="0">
                <a:solidFill>
                  <a:srgbClr val="FF0000"/>
                </a:solidFill>
              </a:rPr>
              <a:t>6/1998. sz. büntető jogegységi határozat:</a:t>
            </a:r>
            <a:r>
              <a:rPr lang="hu-HU" altLang="hu-HU" sz="2400" dirty="0">
                <a:solidFill>
                  <a:srgbClr val="FF0000"/>
                </a:solidFill>
              </a:rPr>
              <a:t> miként alakul a felelősség akkor, ha a kölcsönösen súlyos sérülést okozó balesetet megelőzően mindkét érintett vezető közlekedési szabályt szegett, egyikük a megengedett sebességet lépte túl, </a:t>
            </a:r>
            <a:r>
              <a:rPr lang="hu-HU" altLang="hu-HU" sz="2400" dirty="0" err="1">
                <a:solidFill>
                  <a:srgbClr val="FF0000"/>
                </a:solidFill>
              </a:rPr>
              <a:t>másikuk</a:t>
            </a:r>
            <a:r>
              <a:rPr lang="hu-HU" altLang="hu-HU" sz="2400" dirty="0">
                <a:solidFill>
                  <a:srgbClr val="FF0000"/>
                </a:solidFill>
              </a:rPr>
              <a:t> nem adott kötelező elsőbbséget. (Főszabályként mindkettő önálló tettesként felel, de mindkettő mentesülhet 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0A6110-89F8-7E2B-7718-0E5F3A87D331}"/>
              </a:ext>
            </a:extLst>
          </p:cNvPr>
          <p:cNvSpPr>
            <a:spLocks noGrp="1"/>
          </p:cNvSpPr>
          <p:nvPr>
            <p:ph type="title"/>
          </p:nvPr>
        </p:nvSpPr>
        <p:spPr/>
        <p:txBody>
          <a:bodyPr/>
          <a:lstStyle/>
          <a:p>
            <a:pPr>
              <a:defRPr/>
            </a:pPr>
            <a:r>
              <a:rPr lang="hu-HU" dirty="0"/>
              <a:t>                        6/1998. BJE</a:t>
            </a:r>
          </a:p>
        </p:txBody>
      </p:sp>
      <p:pic>
        <p:nvPicPr>
          <p:cNvPr id="30723" name="Tartalom helye 5">
            <a:extLst>
              <a:ext uri="{FF2B5EF4-FFF2-40B4-BE49-F238E27FC236}">
                <a16:creationId xmlns:a16="http://schemas.microsoft.com/office/drawing/2014/main" id="{EEB9E8E6-A5CD-4A3F-1F05-C80B20E0AE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2238" y="2435226"/>
            <a:ext cx="6570662" cy="3317875"/>
          </a:xfrm>
        </p:spPr>
      </p:pic>
      <p:sp>
        <p:nvSpPr>
          <p:cNvPr id="4" name="Dátum helye 3">
            <a:extLst>
              <a:ext uri="{FF2B5EF4-FFF2-40B4-BE49-F238E27FC236}">
                <a16:creationId xmlns:a16="http://schemas.microsoft.com/office/drawing/2014/main" id="{B9EEB530-E9BC-5364-8BE1-A75BB3C5AE72}"/>
              </a:ext>
            </a:extLst>
          </p:cNvPr>
          <p:cNvSpPr>
            <a:spLocks noGrp="1"/>
          </p:cNvSpPr>
          <p:nvPr>
            <p:ph type="dt" sz="quarter" idx="10"/>
          </p:nvPr>
        </p:nvSpPr>
        <p:spPr/>
        <p:txBody>
          <a:bodyPr/>
          <a:lstStyle/>
          <a:p>
            <a:pPr defTabSz="914400" fontAlgn="base">
              <a:spcBef>
                <a:spcPct val="0"/>
              </a:spcBef>
              <a:spcAft>
                <a:spcPct val="0"/>
              </a:spcAft>
              <a:defRPr/>
            </a:pPr>
            <a:fld id="{7B7A52B9-A8AB-438E-B534-4C40C3A9E74F}" type="datetime1">
              <a:rPr lang="hu-HU">
                <a:solidFill>
                  <a:srgbClr val="EAEAEA"/>
                </a:solidFill>
                <a:latin typeface="Verdana" panose="020B0604030504040204" pitchFamily="34" charset="0"/>
              </a:rPr>
              <a:pPr defTabSz="914400" fontAlgn="base">
                <a:spcBef>
                  <a:spcPct val="0"/>
                </a:spcBef>
                <a:spcAft>
                  <a:spcPct val="0"/>
                </a:spcAft>
                <a:defRPr/>
              </a:pPr>
              <a:t>2024. 11. 06.</a:t>
            </a:fld>
            <a:endParaRPr lang="en-US">
              <a:solidFill>
                <a:srgbClr val="EAEAEA"/>
              </a:solidFill>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1FB46A9-4706-22C3-6872-E14F62703272}"/>
              </a:ext>
            </a:extLst>
          </p:cNvPr>
          <p:cNvSpPr>
            <a:spLocks noGrp="1" noChangeArrowheads="1"/>
          </p:cNvSpPr>
          <p:nvPr>
            <p:ph type="title"/>
          </p:nvPr>
        </p:nvSpPr>
        <p:spPr/>
        <p:txBody>
          <a:bodyPr>
            <a:normAutofit/>
          </a:bodyPr>
          <a:lstStyle/>
          <a:p>
            <a:pPr eaLnBrk="1" hangingPunct="1">
              <a:defRPr/>
            </a:pPr>
            <a:r>
              <a:rPr lang="hu-HU" altLang="hu-HU" sz="2400"/>
              <a:t>Jellemzően az ittas (bódult) járművezetéssel kapcsolatos bűncselekmények</a:t>
            </a:r>
            <a:br>
              <a:rPr lang="hu-HU" altLang="hu-HU" sz="2400" i="1"/>
            </a:br>
            <a:endParaRPr lang="hu-HU" altLang="hu-HU" sz="2400" i="1"/>
          </a:p>
        </p:txBody>
      </p:sp>
      <p:sp>
        <p:nvSpPr>
          <p:cNvPr id="5123" name="Rectangle 3">
            <a:extLst>
              <a:ext uri="{FF2B5EF4-FFF2-40B4-BE49-F238E27FC236}">
                <a16:creationId xmlns:a16="http://schemas.microsoft.com/office/drawing/2014/main" id="{3E3A034B-8E14-F4CC-A912-EE832AD086C4}"/>
              </a:ext>
            </a:extLst>
          </p:cNvPr>
          <p:cNvSpPr>
            <a:spLocks noGrp="1" noChangeArrowheads="1"/>
          </p:cNvSpPr>
          <p:nvPr>
            <p:ph type="body" idx="1"/>
          </p:nvPr>
        </p:nvSpPr>
        <p:spPr/>
        <p:txBody>
          <a:bodyPr/>
          <a:lstStyle/>
          <a:p>
            <a:pPr eaLnBrk="1" hangingPunct="1">
              <a:defRPr/>
            </a:pPr>
            <a:r>
              <a:rPr lang="hu-HU" altLang="hu-HU" sz="2100" b="1" i="1" dirty="0"/>
              <a:t>Járművezetés ittas állapotban</a:t>
            </a:r>
            <a:r>
              <a:rPr lang="hu-HU" altLang="hu-HU" sz="2100" b="1" dirty="0"/>
              <a:t> (236.§)</a:t>
            </a:r>
          </a:p>
          <a:p>
            <a:pPr eaLnBrk="1" hangingPunct="1">
              <a:defRPr/>
            </a:pPr>
            <a:r>
              <a:rPr lang="hu-HU" altLang="hu-HU" sz="2100" b="1" dirty="0"/>
              <a:t>Járművezetés bódult állapotban (237.§)</a:t>
            </a:r>
          </a:p>
          <a:p>
            <a:pPr eaLnBrk="1" hangingPunct="1">
              <a:defRPr/>
            </a:pPr>
            <a:r>
              <a:rPr lang="hu-HU" altLang="hu-HU" sz="2100" dirty="0"/>
              <a:t> </a:t>
            </a:r>
            <a:r>
              <a:rPr lang="hu-HU" altLang="hu-HU" sz="2100" b="1" i="1" dirty="0"/>
              <a:t>Járművezetés tiltott átengedése</a:t>
            </a:r>
            <a:r>
              <a:rPr lang="hu-HU" altLang="hu-HU" sz="2100" b="1" dirty="0"/>
              <a:t> (238.§)</a:t>
            </a:r>
          </a:p>
          <a:p>
            <a:pPr eaLnBrk="1" hangingPunct="1">
              <a:buFont typeface="Wingdings" panose="05000000000000000000" pitchFamily="2" charset="2"/>
              <a:buNone/>
              <a:defRPr/>
            </a:pPr>
            <a:r>
              <a:rPr lang="hu-HU" altLang="hu-HU" sz="2100" dirty="0"/>
              <a:t>   Alapeset a szándékos vezetés ill. az átengedés, súlyosabban minősít   ennek  </a:t>
            </a:r>
          </a:p>
          <a:p>
            <a:pPr eaLnBrk="1" hangingPunct="1">
              <a:buFont typeface="Wingdings" panose="05000000000000000000" pitchFamily="2" charset="2"/>
              <a:buNone/>
              <a:defRPr/>
            </a:pPr>
            <a:r>
              <a:rPr lang="hu-HU" altLang="hu-HU" sz="2100" dirty="0"/>
              <a:t>   fokozatosan súlyos, gondatlanságból okozott eredménye. </a:t>
            </a:r>
          </a:p>
          <a:p>
            <a:pPr eaLnBrk="1" hangingPunct="1">
              <a:buFont typeface="Wingdings" panose="05000000000000000000" pitchFamily="2" charset="2"/>
              <a:buNone/>
              <a:defRPr/>
            </a:pPr>
            <a:endParaRPr lang="hu-HU" altLang="hu-HU" sz="2100" dirty="0"/>
          </a:p>
          <a:p>
            <a:pPr eaLnBrk="1" hangingPunct="1">
              <a:buFont typeface="Wingdings" panose="05000000000000000000" pitchFamily="2" charset="2"/>
              <a:buNone/>
              <a:defRPr/>
            </a:pPr>
            <a:endParaRPr lang="hu-HU" altLang="hu-HU" sz="2100" dirty="0"/>
          </a:p>
          <a:p>
            <a:pPr eaLnBrk="1" hangingPunct="1">
              <a:buFont typeface="Wingdings" panose="05000000000000000000" pitchFamily="2" charset="2"/>
              <a:buNone/>
              <a:defRPr/>
            </a:pPr>
            <a:r>
              <a:rPr lang="hu-HU" altLang="hu-HU" sz="2100" dirty="0"/>
              <a:t>További 3 </a:t>
            </a:r>
            <a:r>
              <a:rPr lang="hu-HU" altLang="hu-HU" sz="2100" dirty="0" err="1"/>
              <a:t>bcs</a:t>
            </a:r>
            <a:r>
              <a:rPr lang="hu-HU" altLang="hu-HU" sz="2100" dirty="0"/>
              <a:t>.</a:t>
            </a:r>
          </a:p>
          <a:p>
            <a:pPr eaLnBrk="1" hangingPunct="1">
              <a:buFont typeface="Wingdings" panose="05000000000000000000" pitchFamily="2" charset="2"/>
              <a:buNone/>
              <a:defRPr/>
            </a:pPr>
            <a:r>
              <a:rPr lang="hu-HU" altLang="hu-HU" sz="2100" dirty="0"/>
              <a:t>- Jogellenesen átalított jármű vezetése</a:t>
            </a:r>
          </a:p>
          <a:p>
            <a:pPr eaLnBrk="1" hangingPunct="1">
              <a:buFontTx/>
              <a:buChar char="-"/>
              <a:defRPr/>
            </a:pPr>
            <a:r>
              <a:rPr lang="hu-HU" altLang="hu-HU" sz="2100" dirty="0"/>
              <a:t>Járművezetés az eltiltás hatálya alatt</a:t>
            </a:r>
          </a:p>
          <a:p>
            <a:pPr eaLnBrk="1" hangingPunct="1">
              <a:buFontTx/>
              <a:buChar char="-"/>
              <a:defRPr/>
            </a:pPr>
            <a:r>
              <a:rPr lang="hu-HU" altLang="hu-HU" sz="2100" dirty="0"/>
              <a:t>Cserbenhagyás</a:t>
            </a:r>
          </a:p>
          <a:p>
            <a:pPr eaLnBrk="1" hangingPunct="1">
              <a:buFont typeface="Wingdings" panose="05000000000000000000" pitchFamily="2" charset="2"/>
              <a:buNone/>
              <a:defRPr/>
            </a:pPr>
            <a:endParaRPr lang="hu-HU" altLang="hu-HU" sz="2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B2A2331-79B1-3D5D-538E-5BF5A0393109}"/>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sz="4000">
                <a:effectLst/>
              </a:rPr>
              <a:t>Járművezetés és ittasság</a:t>
            </a:r>
          </a:p>
        </p:txBody>
      </p:sp>
      <p:sp>
        <p:nvSpPr>
          <p:cNvPr id="32771" name="Rectangle 3">
            <a:extLst>
              <a:ext uri="{FF2B5EF4-FFF2-40B4-BE49-F238E27FC236}">
                <a16:creationId xmlns:a16="http://schemas.microsoft.com/office/drawing/2014/main" id="{5B7F0BEA-73E9-E9D6-BC26-9FC15474874A}"/>
              </a:ext>
            </a:extLst>
          </p:cNvPr>
          <p:cNvSpPr>
            <a:spLocks noGrp="1" noChangeArrowheads="1"/>
          </p:cNvSpPr>
          <p:nvPr>
            <p:ph type="body" sz="half"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r>
              <a:rPr lang="hu-HU" altLang="hu-HU" sz="2800">
                <a:effectLst/>
              </a:rPr>
              <a:t>Btk. 236. §</a:t>
            </a:r>
          </a:p>
          <a:p>
            <a:r>
              <a:rPr lang="hu-HU" altLang="hu-HU" sz="2800">
                <a:effectLst/>
              </a:rPr>
              <a:t>Járművezetés ittas állapotban</a:t>
            </a:r>
          </a:p>
          <a:p>
            <a:endParaRPr lang="hu-HU" altLang="hu-HU" sz="2800">
              <a:effectLst/>
            </a:endParaRPr>
          </a:p>
          <a:p>
            <a:r>
              <a:rPr lang="hu-HU" altLang="hu-HU" sz="2800">
                <a:effectLst/>
              </a:rPr>
              <a:t>Btk. 238. §</a:t>
            </a:r>
          </a:p>
          <a:p>
            <a:r>
              <a:rPr lang="hu-HU" altLang="hu-HU" sz="2800">
                <a:effectLst/>
              </a:rPr>
              <a:t>Járművezetés tiltott átengedése</a:t>
            </a:r>
          </a:p>
          <a:p>
            <a:pPr>
              <a:buFont typeface="Wingdings" panose="05000000000000000000" pitchFamily="2" charset="2"/>
              <a:buNone/>
            </a:pPr>
            <a:endParaRPr lang="hu-HU" altLang="hu-HU" sz="2800">
              <a:effectLst/>
            </a:endParaRPr>
          </a:p>
        </p:txBody>
      </p:sp>
      <p:sp>
        <p:nvSpPr>
          <p:cNvPr id="32772" name="Rectangle 4">
            <a:extLst>
              <a:ext uri="{FF2B5EF4-FFF2-40B4-BE49-F238E27FC236}">
                <a16:creationId xmlns:a16="http://schemas.microsoft.com/office/drawing/2014/main" id="{58552C65-F187-6BB3-29F4-81D9345F6992}"/>
              </a:ext>
            </a:extLst>
          </p:cNvPr>
          <p:cNvSpPr>
            <a:spLocks noGrp="1" noChangeArrowheads="1"/>
          </p:cNvSpPr>
          <p:nvPr>
            <p:ph type="body" sz="half" idx="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endParaRPr lang="hu-HU" altLang="hu-HU" sz="2800">
              <a:effectLst/>
            </a:endParaRPr>
          </a:p>
        </p:txBody>
      </p:sp>
      <p:pic>
        <p:nvPicPr>
          <p:cNvPr id="32773" name="Picture 5">
            <a:extLst>
              <a:ext uri="{FF2B5EF4-FFF2-40B4-BE49-F238E27FC236}">
                <a16:creationId xmlns:a16="http://schemas.microsoft.com/office/drawing/2014/main" id="{F2DCC4B4-33E9-A9E1-848B-1448B60F0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3" y="1412875"/>
            <a:ext cx="39052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E56BF44-4301-CB42-4C75-D3F3C1DB57ED}"/>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a:effectLst/>
              </a:rPr>
              <a:t>Megoldási lehetőségek</a:t>
            </a:r>
          </a:p>
        </p:txBody>
      </p:sp>
      <p:sp>
        <p:nvSpPr>
          <p:cNvPr id="34819" name="Rectangle 3">
            <a:extLst>
              <a:ext uri="{FF2B5EF4-FFF2-40B4-BE49-F238E27FC236}">
                <a16:creationId xmlns:a16="http://schemas.microsoft.com/office/drawing/2014/main" id="{173BFD27-C9D8-C0F1-89A3-5D952D06DDFF}"/>
              </a:ext>
            </a:extLst>
          </p:cNvPr>
          <p:cNvSpPr>
            <a:spLocks noGrp="1" noChangeArrowheads="1"/>
          </p:cNvSpPr>
          <p:nvPr>
            <p:ph type="body" idx="1"/>
          </p:nvPr>
        </p:nvSpPr>
        <p:spPr>
          <a:xfrm>
            <a:off x="1979614" y="1341438"/>
            <a:ext cx="8226425" cy="4754562"/>
          </a:xfrm>
          <a:noFill/>
          <a:ln cap="flat">
            <a:solidFill>
              <a:schemeClr val="tx1"/>
            </a:solidFill>
            <a:prstDash val="lgDashDotDot"/>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a:lnSpc>
                <a:spcPct val="80000"/>
              </a:lnSpc>
              <a:buFontTx/>
              <a:buNone/>
            </a:pPr>
            <a:r>
              <a:rPr lang="hu-HU" altLang="hu-HU">
                <a:effectLst/>
              </a:rPr>
              <a:t>- </a:t>
            </a:r>
            <a:r>
              <a:rPr lang="hu-HU" altLang="hu-HU" sz="2800" b="1">
                <a:solidFill>
                  <a:srgbClr val="FF6600"/>
                </a:solidFill>
                <a:effectLst/>
              </a:rPr>
              <a:t>Abszolút zéró tolerancia</a:t>
            </a:r>
            <a:r>
              <a:rPr lang="hu-HU" altLang="hu-HU" sz="2800" b="1">
                <a:effectLst/>
              </a:rPr>
              <a:t>: (minden vezetés</a:t>
            </a:r>
          </a:p>
          <a:p>
            <a:pPr>
              <a:lnSpc>
                <a:spcPct val="80000"/>
              </a:lnSpc>
              <a:buFontTx/>
              <a:buNone/>
            </a:pPr>
            <a:r>
              <a:rPr lang="hu-HU" altLang="hu-HU" sz="2800" b="1">
                <a:effectLst/>
              </a:rPr>
              <a:t>   előtti vagy alatti alkoholfogyasztás</a:t>
            </a:r>
          </a:p>
          <a:p>
            <a:pPr>
              <a:lnSpc>
                <a:spcPct val="80000"/>
              </a:lnSpc>
              <a:buFontTx/>
              <a:buNone/>
            </a:pPr>
            <a:r>
              <a:rPr lang="hu-HU" altLang="hu-HU" sz="2800" b="1">
                <a:effectLst/>
              </a:rPr>
              <a:t>   </a:t>
            </a:r>
            <a:r>
              <a:rPr lang="hu-HU" altLang="hu-HU" sz="2800" b="1" i="1">
                <a:effectLst/>
              </a:rPr>
              <a:t>bűncselekmény);</a:t>
            </a:r>
          </a:p>
          <a:p>
            <a:pPr>
              <a:lnSpc>
                <a:spcPct val="80000"/>
              </a:lnSpc>
              <a:buFontTx/>
              <a:buChar char="-"/>
            </a:pPr>
            <a:r>
              <a:rPr lang="hu-HU" altLang="hu-HU" sz="2800" b="1">
                <a:solidFill>
                  <a:srgbClr val="FF6600"/>
                </a:solidFill>
                <a:effectLst/>
              </a:rPr>
              <a:t>„Differenciált” zéró tolerancia:</a:t>
            </a:r>
            <a:r>
              <a:rPr lang="hu-HU" altLang="hu-HU" sz="2800" b="1">
                <a:effectLst/>
              </a:rPr>
              <a:t> (minden ilyen tett jogellenes, de enyhébb esetben </a:t>
            </a:r>
            <a:r>
              <a:rPr lang="hu-HU" altLang="hu-HU" sz="2800" b="1" i="1">
                <a:effectLst/>
              </a:rPr>
              <a:t>a közigazgatási jogba ütközik, súlyosabb esetben bűncselekmény</a:t>
            </a:r>
            <a:r>
              <a:rPr lang="hu-HU" altLang="hu-HU" sz="2800" b="1">
                <a:effectLst/>
              </a:rPr>
              <a:t>);</a:t>
            </a:r>
          </a:p>
          <a:p>
            <a:pPr>
              <a:lnSpc>
                <a:spcPct val="80000"/>
              </a:lnSpc>
              <a:buFontTx/>
              <a:buChar char="-"/>
            </a:pPr>
            <a:r>
              <a:rPr lang="hu-HU" altLang="hu-HU" sz="2800" b="1">
                <a:solidFill>
                  <a:srgbClr val="FF6600"/>
                </a:solidFill>
                <a:effectLst/>
              </a:rPr>
              <a:t>Mérsékelt tolerancia:</a:t>
            </a:r>
            <a:r>
              <a:rPr lang="hu-HU" altLang="hu-HU" sz="2800" b="1">
                <a:effectLst/>
              </a:rPr>
              <a:t> a felelősségre alapított differenciált kezelés (enyhe ittasság megengedett, ám az ittassággal összefüggő kár vagy sérülés megítélése akár igen szigorú is lehet).</a:t>
            </a:r>
            <a:r>
              <a:rPr lang="hu-HU" altLang="hu-HU" sz="2800">
                <a:effectLst/>
              </a:rPr>
              <a:t> </a:t>
            </a:r>
          </a:p>
          <a:p>
            <a:pPr>
              <a:lnSpc>
                <a:spcPct val="80000"/>
              </a:lnSpc>
              <a:buFontTx/>
              <a:buChar char="-"/>
            </a:pPr>
            <a:endParaRPr lang="hu-HU" altLang="hu-HU">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4EC75E-59EA-9600-5249-B56A1FAE9415}"/>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a:effectLst/>
              </a:rPr>
              <a:t>A magyar „zéró tolerancia”</a:t>
            </a:r>
          </a:p>
        </p:txBody>
      </p:sp>
      <p:sp>
        <p:nvSpPr>
          <p:cNvPr id="35843" name="Rectangle 3">
            <a:extLst>
              <a:ext uri="{FF2B5EF4-FFF2-40B4-BE49-F238E27FC236}">
                <a16:creationId xmlns:a16="http://schemas.microsoft.com/office/drawing/2014/main" id="{A0056D4E-383B-F1ED-4E4F-4C8A91BD74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a:lnSpc>
                <a:spcPct val="90000"/>
              </a:lnSpc>
              <a:buFont typeface="Wingdings" panose="05000000000000000000" pitchFamily="2" charset="2"/>
              <a:buNone/>
            </a:pPr>
            <a:r>
              <a:rPr lang="hu-HU" altLang="hu-HU" sz="2400">
                <a:effectLst/>
              </a:rPr>
              <a:t>KRESZ:</a:t>
            </a:r>
          </a:p>
          <a:p>
            <a:pPr>
              <a:lnSpc>
                <a:spcPct val="90000"/>
              </a:lnSpc>
              <a:buFont typeface="Wingdings" panose="05000000000000000000" pitchFamily="2" charset="2"/>
              <a:buNone/>
            </a:pPr>
            <a:endParaRPr lang="hu-HU" altLang="hu-HU" sz="2400">
              <a:effectLst/>
            </a:endParaRPr>
          </a:p>
          <a:p>
            <a:pPr>
              <a:lnSpc>
                <a:spcPct val="90000"/>
              </a:lnSpc>
              <a:buFont typeface="Wingdings" panose="05000000000000000000" pitchFamily="2" charset="2"/>
              <a:buNone/>
            </a:pPr>
            <a:r>
              <a:rPr lang="hu-HU" altLang="hu-HU" sz="2400" b="1">
                <a:effectLst/>
              </a:rPr>
              <a:t>4. § </a:t>
            </a:r>
            <a:r>
              <a:rPr lang="hu-HU" altLang="hu-HU" sz="2400">
                <a:effectLst/>
              </a:rPr>
              <a:t>(1) </a:t>
            </a:r>
            <a:r>
              <a:rPr lang="hu-HU" altLang="hu-HU" sz="2400">
                <a:solidFill>
                  <a:srgbClr val="FF6600"/>
                </a:solidFill>
                <a:effectLst/>
              </a:rPr>
              <a:t>Járművet az vezethet, aki</a:t>
            </a:r>
            <a:endParaRPr lang="hu-HU" altLang="hu-HU" sz="2400" i="1">
              <a:solidFill>
                <a:srgbClr val="FF6600"/>
              </a:solidFill>
              <a:effectLst/>
            </a:endParaRPr>
          </a:p>
          <a:p>
            <a:pPr>
              <a:lnSpc>
                <a:spcPct val="90000"/>
              </a:lnSpc>
              <a:buFont typeface="Wingdings" panose="05000000000000000000" pitchFamily="2" charset="2"/>
              <a:buNone/>
            </a:pPr>
            <a:r>
              <a:rPr lang="hu-HU" altLang="hu-HU" sz="2400" i="1">
                <a:effectLst/>
              </a:rPr>
              <a:t>a) </a:t>
            </a:r>
            <a:r>
              <a:rPr lang="hu-HU" altLang="hu-HU" sz="2400">
                <a:effectLst/>
              </a:rPr>
              <a:t>a jármű vezetésére jogszabályban meghatározott, érvényes engedéllyel rendelkezik, és a jármű vezetésétől eltiltva nincs;</a:t>
            </a:r>
            <a:endParaRPr lang="hu-HU" altLang="hu-HU" sz="2400" i="1">
              <a:effectLst/>
            </a:endParaRPr>
          </a:p>
          <a:p>
            <a:pPr>
              <a:lnSpc>
                <a:spcPct val="90000"/>
              </a:lnSpc>
              <a:buFont typeface="Wingdings" panose="05000000000000000000" pitchFamily="2" charset="2"/>
              <a:buNone/>
            </a:pPr>
            <a:r>
              <a:rPr lang="hu-HU" altLang="hu-HU" sz="2400" i="1">
                <a:effectLst/>
              </a:rPr>
              <a:t>b) </a:t>
            </a:r>
            <a:r>
              <a:rPr lang="hu-HU" altLang="hu-HU" sz="2400">
                <a:effectLst/>
              </a:rPr>
              <a:t>a jármű biztonságos vezetésére képes állapotban van, továbbá</a:t>
            </a:r>
            <a:endParaRPr lang="hu-HU" altLang="hu-HU" sz="2400" i="1">
              <a:effectLst/>
            </a:endParaRPr>
          </a:p>
          <a:p>
            <a:pPr>
              <a:lnSpc>
                <a:spcPct val="90000"/>
              </a:lnSpc>
              <a:buFont typeface="Wingdings" panose="05000000000000000000" pitchFamily="2" charset="2"/>
              <a:buNone/>
            </a:pPr>
            <a:r>
              <a:rPr lang="hu-HU" altLang="hu-HU" sz="2400" i="1">
                <a:effectLst/>
              </a:rPr>
              <a:t>c) </a:t>
            </a:r>
            <a:r>
              <a:rPr lang="hu-HU" altLang="hu-HU" sz="2400">
                <a:effectLst/>
              </a:rPr>
              <a:t>a vezetési képességre hátrányosan ható szer befolyása alatt nem áll, és </a:t>
            </a:r>
            <a:r>
              <a:rPr lang="hu-HU" altLang="hu-HU" sz="2400" b="1" i="1" u="sng">
                <a:solidFill>
                  <a:srgbClr val="FF6600"/>
                </a:solidFill>
                <a:effectLst/>
              </a:rPr>
              <a:t>szervezetében nincs szeszes ital fogyasztásából származó alkohol</a:t>
            </a:r>
            <a:r>
              <a:rPr lang="hu-HU" altLang="hu-HU" sz="2400" i="1">
                <a:solidFill>
                  <a:srgbClr val="FF6600"/>
                </a:solidFill>
                <a:effectLst/>
              </a:rPr>
              <a:t>.</a:t>
            </a:r>
          </a:p>
          <a:p>
            <a:pPr>
              <a:lnSpc>
                <a:spcPct val="90000"/>
              </a:lnSpc>
            </a:pPr>
            <a:endParaRPr lang="hu-HU" altLang="hu-HU" sz="2400" i="1">
              <a:solidFill>
                <a:srgbClr val="FF6600"/>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9F4B85F-0D45-FBB6-DB23-673C8746F004}"/>
              </a:ext>
            </a:extLst>
          </p:cNvPr>
          <p:cNvSpPr>
            <a:spLocks noGrp="1" noChangeArrowheads="1"/>
          </p:cNvSpPr>
          <p:nvPr>
            <p:ph type="ctrTitle"/>
          </p:nvPr>
        </p:nvSpPr>
        <p:spPr/>
        <p:txBody>
          <a:bodyPr/>
          <a:lstStyle/>
          <a:p>
            <a:pPr eaLnBrk="1" hangingPunct="1"/>
            <a:r>
              <a:rPr lang="hu-HU" altLang="hu-HU" sz="4600"/>
              <a:t>XX. Fejezet</a:t>
            </a:r>
            <a:br>
              <a:rPr lang="hu-HU" altLang="hu-HU" sz="4600"/>
            </a:br>
            <a:r>
              <a:rPr lang="hu-HU" altLang="hu-HU" sz="4600"/>
              <a:t>A gyermekek érdekét sértő és a család elleni bűncselekmények</a:t>
            </a:r>
          </a:p>
        </p:txBody>
      </p:sp>
      <p:sp>
        <p:nvSpPr>
          <p:cNvPr id="5123" name="Rectangle 3">
            <a:extLst>
              <a:ext uri="{FF2B5EF4-FFF2-40B4-BE49-F238E27FC236}">
                <a16:creationId xmlns:a16="http://schemas.microsoft.com/office/drawing/2014/main" id="{F66C8524-E0E0-87D1-6AA4-8C1DF91E70EF}"/>
              </a:ext>
            </a:extLst>
          </p:cNvPr>
          <p:cNvSpPr>
            <a:spLocks noGrp="1" noChangeArrowheads="1"/>
          </p:cNvSpPr>
          <p:nvPr>
            <p:ph type="subTitle" idx="1"/>
          </p:nvPr>
        </p:nvSpPr>
        <p:spPr>
          <a:xfrm flipH="1">
            <a:off x="9277350" y="6021388"/>
            <a:ext cx="69850" cy="690562"/>
          </a:xfrm>
        </p:spPr>
        <p:txBody>
          <a:bodyPr/>
          <a:lstStyle/>
          <a:p>
            <a:pPr eaLnBrk="1" hangingPunct="1"/>
            <a:endParaRPr lang="hu-HU" altLang="hu-H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E290B20-DD83-1DEC-64DD-4C29299D8DE6}"/>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a:effectLst/>
              </a:rPr>
              <a:t>A bűncselekmény alapesete</a:t>
            </a:r>
          </a:p>
        </p:txBody>
      </p:sp>
      <p:sp>
        <p:nvSpPr>
          <p:cNvPr id="36867" name="Rectangle 3">
            <a:extLst>
              <a:ext uri="{FF2B5EF4-FFF2-40B4-BE49-F238E27FC236}">
                <a16:creationId xmlns:a16="http://schemas.microsoft.com/office/drawing/2014/main" id="{42685AEC-A85F-3413-DC5D-1182A121AF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r>
              <a:rPr lang="hu-HU" altLang="hu-HU" b="1">
                <a:effectLst/>
              </a:rPr>
              <a:t>Járművezetés ittas vagy bódult állapotban</a:t>
            </a:r>
          </a:p>
          <a:p>
            <a:pPr>
              <a:buFont typeface="Wingdings" panose="05000000000000000000" pitchFamily="2" charset="2"/>
              <a:buNone/>
            </a:pPr>
            <a:r>
              <a:rPr lang="hu-HU" altLang="hu-HU" b="1">
                <a:effectLst/>
              </a:rPr>
              <a:t>   236. § </a:t>
            </a:r>
            <a:r>
              <a:rPr lang="hu-HU" altLang="hu-HU">
                <a:effectLst/>
              </a:rPr>
              <a:t>(1) Aki ittas állapotban vasúti vagy légi járművet, gépi meghajtású úszólétesítményt vagy közúton illetve közforgalom elől el nem zárt magánúton gépi meghajtású járművet vezet, vétség miatt két évig terjedő szabadságvesztéssel büntetendő.</a:t>
            </a:r>
          </a:p>
          <a:p>
            <a:endParaRPr lang="hu-HU" altLang="hu-HU">
              <a:effectLst/>
            </a:endParaRPr>
          </a:p>
          <a:p>
            <a:endParaRPr lang="hu-HU" altLang="hu-HU">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A6268B2D-9401-D4A8-5618-DA5B80E3E9B3}"/>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sz="4000">
                <a:effectLst/>
              </a:rPr>
              <a:t>Az ittasság fogalma</a:t>
            </a:r>
          </a:p>
        </p:txBody>
      </p:sp>
      <p:sp>
        <p:nvSpPr>
          <p:cNvPr id="37891" name="Rectangle 3">
            <a:extLst>
              <a:ext uri="{FF2B5EF4-FFF2-40B4-BE49-F238E27FC236}">
                <a16:creationId xmlns:a16="http://schemas.microsoft.com/office/drawing/2014/main" id="{45A03BA3-55FB-3B1D-2F9C-541981DF413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a:buFont typeface="Wingdings" panose="05000000000000000000" pitchFamily="2" charset="2"/>
              <a:buNone/>
            </a:pPr>
            <a:r>
              <a:rPr lang="hu-HU" altLang="hu-HU">
                <a:effectLst/>
              </a:rPr>
              <a:t>Ittas az, akinek szervezetben az alkoholkoncentráció a </a:t>
            </a:r>
            <a:r>
              <a:rPr lang="hu-HU" altLang="hu-HU">
                <a:solidFill>
                  <a:srgbClr val="CC0000"/>
                </a:solidFill>
                <a:effectLst/>
              </a:rPr>
              <a:t>vérben a 0,50 gramm/litert</a:t>
            </a:r>
            <a:r>
              <a:rPr lang="hu-HU" altLang="hu-HU">
                <a:effectLst/>
              </a:rPr>
              <a:t> illetve a kilégzett </a:t>
            </a:r>
            <a:r>
              <a:rPr lang="hu-HU" altLang="hu-HU">
                <a:solidFill>
                  <a:srgbClr val="002060"/>
                </a:solidFill>
                <a:effectLst/>
              </a:rPr>
              <a:t>levegőben a 0,25 milligramm/litert </a:t>
            </a:r>
            <a:r>
              <a:rPr lang="hu-HU" altLang="hu-HU">
                <a:effectLst/>
              </a:rPr>
              <a:t>meghaladja.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7D3EF54-CD29-0B72-3DFB-1DD900B29101}"/>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a:effectLst/>
              </a:rPr>
              <a:t>A minősített esetek</a:t>
            </a:r>
          </a:p>
        </p:txBody>
      </p:sp>
      <p:sp>
        <p:nvSpPr>
          <p:cNvPr id="38915" name="Rectangle 3">
            <a:extLst>
              <a:ext uri="{FF2B5EF4-FFF2-40B4-BE49-F238E27FC236}">
                <a16:creationId xmlns:a16="http://schemas.microsoft.com/office/drawing/2014/main" id="{E52C7BEB-4A1D-FD49-8103-D70F0A963C85}"/>
              </a:ext>
            </a:extLst>
          </p:cNvPr>
          <p:cNvSpPr>
            <a:spLocks noGrp="1" noChangeArrowheads="1"/>
          </p:cNvSpPr>
          <p:nvPr>
            <p:ph type="body" idx="1"/>
          </p:nvPr>
        </p:nvSpPr>
        <p:spPr>
          <a:xfrm>
            <a:off x="1979614" y="1341439"/>
            <a:ext cx="8226425" cy="5183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a:lnSpc>
                <a:spcPct val="80000"/>
              </a:lnSpc>
              <a:buFont typeface="Wingdings" panose="05000000000000000000" pitchFamily="2" charset="2"/>
              <a:buNone/>
            </a:pPr>
            <a:r>
              <a:rPr lang="hu-HU" altLang="hu-HU" sz="2000">
                <a:effectLst/>
              </a:rPr>
              <a:t>(2)</a:t>
            </a:r>
            <a:r>
              <a:rPr lang="hu-HU" altLang="hu-HU" sz="1800">
                <a:effectLst/>
              </a:rPr>
              <a:t> </a:t>
            </a:r>
            <a:r>
              <a:rPr lang="hu-HU" altLang="hu-HU" sz="2000">
                <a:effectLst/>
              </a:rPr>
              <a:t>A büntetés bűntett miatt</a:t>
            </a:r>
          </a:p>
          <a:p>
            <a:pPr>
              <a:lnSpc>
                <a:spcPct val="80000"/>
              </a:lnSpc>
              <a:buFont typeface="Wingdings" panose="05000000000000000000" pitchFamily="2" charset="2"/>
              <a:buNone/>
            </a:pPr>
            <a:r>
              <a:rPr lang="hu-HU" altLang="hu-HU" sz="2000" i="1">
                <a:effectLst/>
              </a:rPr>
              <a:t>     a) </a:t>
            </a:r>
            <a:r>
              <a:rPr lang="hu-HU" altLang="hu-HU" sz="2000">
                <a:effectLst/>
              </a:rPr>
              <a:t>három évig terjedő szabadságvesztés, ha a bűncselekmény súlyos testi sértést,</a:t>
            </a:r>
          </a:p>
          <a:p>
            <a:pPr>
              <a:lnSpc>
                <a:spcPct val="80000"/>
              </a:lnSpc>
            </a:pPr>
            <a:r>
              <a:rPr lang="hu-HU" altLang="hu-HU" sz="2000" i="1">
                <a:effectLst/>
              </a:rPr>
              <a:t>b) </a:t>
            </a:r>
            <a:r>
              <a:rPr lang="hu-HU" altLang="hu-HU" sz="2000">
                <a:effectLst/>
              </a:rPr>
              <a:t>öt évig terjedő szabadságvesztés, ha a bűncselekmény maradandó fogyatékosságot, súlyos egészségromlást, vagy tömegszerencsétlenséget,</a:t>
            </a:r>
          </a:p>
          <a:p>
            <a:pPr>
              <a:lnSpc>
                <a:spcPct val="80000"/>
              </a:lnSpc>
            </a:pPr>
            <a:r>
              <a:rPr lang="hu-HU" altLang="hu-HU" sz="2000" i="1">
                <a:effectLst/>
              </a:rPr>
              <a:t>c) </a:t>
            </a:r>
            <a:r>
              <a:rPr lang="hu-HU" altLang="hu-HU" sz="2000">
                <a:effectLst/>
              </a:rPr>
              <a:t>két évtől nyolc évig terjedő szabadságvesztés, ha a bűncselekmény halált,</a:t>
            </a:r>
          </a:p>
          <a:p>
            <a:pPr>
              <a:lnSpc>
                <a:spcPct val="80000"/>
              </a:lnSpc>
            </a:pPr>
            <a:r>
              <a:rPr lang="hu-HU" altLang="hu-HU" sz="2000" i="1">
                <a:effectLst/>
              </a:rPr>
              <a:t>d) </a:t>
            </a:r>
            <a:r>
              <a:rPr lang="hu-HU" altLang="hu-HU" sz="2000">
                <a:effectLst/>
              </a:rPr>
              <a:t>öt évtől tíz évig terjedő szabadságvesztés, ha a bűncselekmény kettőnél több ember halálát okozza, vagy halálos tömegszerencsétlenséget</a:t>
            </a:r>
          </a:p>
          <a:p>
            <a:pPr>
              <a:lnSpc>
                <a:spcPct val="80000"/>
              </a:lnSpc>
              <a:buFont typeface="Wingdings" panose="05000000000000000000" pitchFamily="2" charset="2"/>
              <a:buNone/>
            </a:pPr>
            <a:r>
              <a:rPr lang="hu-HU" altLang="hu-HU" sz="2000">
                <a:effectLst/>
              </a:rPr>
              <a:t>okoz.</a:t>
            </a:r>
          </a:p>
          <a:p>
            <a:pPr>
              <a:lnSpc>
                <a:spcPct val="80000"/>
              </a:lnSpc>
              <a:buFont typeface="Wingdings" panose="05000000000000000000" pitchFamily="2" charset="2"/>
              <a:buNone/>
            </a:pPr>
            <a:r>
              <a:rPr lang="hu-HU" altLang="hu-HU" sz="2000">
                <a:effectLst/>
              </a:rPr>
              <a:t>(3) Aki ittas állapotban nem gépi meghajtású úszólétesítmény vagy közúton illetve közforgalom elől el nem zárt magánúton nem gépi meghajtású jármű vezetésével a (2) bekezdésben meghatározott következményt idézi elő, az ott tett megkülönböztetés szerint büntetendő.</a:t>
            </a:r>
          </a:p>
          <a:p>
            <a:pPr>
              <a:lnSpc>
                <a:spcPct val="80000"/>
              </a:lnSpc>
            </a:pPr>
            <a:endParaRPr lang="hu-HU" altLang="hu-HU" sz="2000">
              <a:effectLst/>
            </a:endParaRPr>
          </a:p>
          <a:p>
            <a:pPr>
              <a:lnSpc>
                <a:spcPct val="80000"/>
              </a:lnSpc>
            </a:pPr>
            <a:endParaRPr lang="hu-HU" altLang="hu-HU" sz="1800">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EC1324A-9DEF-80E3-69E4-C158CFB0CC8F}"/>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sz="4000">
                <a:effectLst/>
              </a:rPr>
              <a:t>A bűncselekmény néhány dogmatikai kérdése</a:t>
            </a:r>
          </a:p>
        </p:txBody>
      </p:sp>
      <p:sp>
        <p:nvSpPr>
          <p:cNvPr id="39939" name="Rectangle 3">
            <a:extLst>
              <a:ext uri="{FF2B5EF4-FFF2-40B4-BE49-F238E27FC236}">
                <a16:creationId xmlns:a16="http://schemas.microsoft.com/office/drawing/2014/main" id="{B62DEE42-F11D-AF48-B8C0-961E2E053A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r>
              <a:rPr lang="hu-HU" altLang="hu-HU">
                <a:effectLst/>
              </a:rPr>
              <a:t>A vezetés fogalma (kísérlet, befejezettség)</a:t>
            </a:r>
          </a:p>
          <a:p>
            <a:pPr>
              <a:buFont typeface="Wingdings" panose="05000000000000000000" pitchFamily="2" charset="2"/>
              <a:buNone/>
            </a:pPr>
            <a:r>
              <a:rPr lang="hu-HU" altLang="hu-HU">
                <a:effectLst/>
              </a:rPr>
              <a:t>   (motor beindítása + irányítás )</a:t>
            </a:r>
          </a:p>
          <a:p>
            <a:r>
              <a:rPr lang="hu-HU" altLang="hu-HU">
                <a:effectLst/>
              </a:rPr>
              <a:t>A közút fogalma (BK 79. vélemény)</a:t>
            </a:r>
          </a:p>
          <a:p>
            <a:pPr>
              <a:buFont typeface="Wingdings" panose="05000000000000000000" pitchFamily="2" charset="2"/>
              <a:buNone/>
            </a:pPr>
            <a:r>
              <a:rPr lang="hu-HU" altLang="hu-HU">
                <a:effectLst/>
              </a:rPr>
              <a:t>   (+ közforgalom elől el nem zárt magánút!)</a:t>
            </a:r>
          </a:p>
          <a:p>
            <a:r>
              <a:rPr lang="hu-HU" altLang="hu-HU">
                <a:effectLst/>
              </a:rPr>
              <a:t>A minősített esetek kérdései</a:t>
            </a:r>
          </a:p>
          <a:p>
            <a:pPr>
              <a:buFont typeface="Wingdings" panose="05000000000000000000" pitchFamily="2" charset="2"/>
              <a:buNone/>
            </a:pPr>
            <a:endParaRPr lang="hu-HU" altLang="hu-HU">
              <a:effectLst/>
            </a:endParaRPr>
          </a:p>
          <a:p>
            <a:pPr>
              <a:buFont typeface="Wingdings" panose="05000000000000000000" pitchFamily="2" charset="2"/>
              <a:buNone/>
            </a:pPr>
            <a:endParaRPr lang="hu-HU" altLang="hu-HU">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81677BA-B1B7-3720-ECA3-A4C6AECC9F96}"/>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a:effectLst/>
              </a:rPr>
              <a:t>Ittas vezetés szabálysértése</a:t>
            </a:r>
          </a:p>
        </p:txBody>
      </p:sp>
      <p:sp>
        <p:nvSpPr>
          <p:cNvPr id="40963" name="Rectangle 3">
            <a:extLst>
              <a:ext uri="{FF2B5EF4-FFF2-40B4-BE49-F238E27FC236}">
                <a16:creationId xmlns:a16="http://schemas.microsoft.com/office/drawing/2014/main" id="{645451D6-9C48-75C9-8A71-BE1029FD19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lstStyle/>
          <a:p>
            <a:pPr>
              <a:lnSpc>
                <a:spcPct val="80000"/>
              </a:lnSpc>
            </a:pPr>
            <a:r>
              <a:rPr lang="hu-HU" altLang="hu-HU" sz="2400" b="1">
                <a:effectLst/>
              </a:rPr>
              <a:t>217. § </a:t>
            </a:r>
            <a:r>
              <a:rPr lang="hu-HU" altLang="hu-HU" sz="2400">
                <a:effectLst/>
              </a:rPr>
              <a:t>Aki</a:t>
            </a:r>
            <a:endParaRPr lang="hu-HU" altLang="hu-HU" sz="2400" i="1">
              <a:effectLst/>
            </a:endParaRPr>
          </a:p>
          <a:p>
            <a:pPr>
              <a:lnSpc>
                <a:spcPct val="80000"/>
              </a:lnSpc>
              <a:buFont typeface="Wingdings" panose="05000000000000000000" pitchFamily="2" charset="2"/>
              <a:buNone/>
            </a:pPr>
            <a:endParaRPr lang="hu-HU" altLang="hu-HU" sz="2400" i="1">
              <a:effectLst/>
            </a:endParaRPr>
          </a:p>
          <a:p>
            <a:pPr>
              <a:lnSpc>
                <a:spcPct val="80000"/>
              </a:lnSpc>
              <a:buFont typeface="Wingdings" panose="05000000000000000000" pitchFamily="2" charset="2"/>
              <a:buNone/>
            </a:pPr>
            <a:r>
              <a:rPr lang="hu-HU" altLang="hu-HU" sz="2400" i="1">
                <a:effectLst/>
              </a:rPr>
              <a:t>   a) </a:t>
            </a:r>
            <a:r>
              <a:rPr lang="hu-HU" altLang="hu-HU" sz="2400">
                <a:effectLst/>
              </a:rPr>
              <a:t>vasúti vagy légi járművet, gépi meghajtású úszó létesítményt, illetve nem gépi meghajtású vízi járművet úgy vezet, hogy szervezetében szeszes ital fogyasztásából származó alkohol van, vagy</a:t>
            </a:r>
            <a:endParaRPr lang="hu-HU" altLang="hu-HU" sz="2400" i="1">
              <a:effectLst/>
            </a:endParaRPr>
          </a:p>
          <a:p>
            <a:pPr>
              <a:lnSpc>
                <a:spcPct val="80000"/>
              </a:lnSpc>
              <a:buFont typeface="Wingdings" panose="05000000000000000000" pitchFamily="2" charset="2"/>
              <a:buNone/>
            </a:pPr>
            <a:r>
              <a:rPr lang="hu-HU" altLang="hu-HU" sz="2400" i="1">
                <a:effectLst/>
              </a:rPr>
              <a:t>   b) </a:t>
            </a:r>
            <a:r>
              <a:rPr lang="hu-HU" altLang="hu-HU" sz="2400">
                <a:effectLst/>
              </a:rPr>
              <a:t>vasúti vagy légi jármű, gépi meghajtású úszó létesítmény, illetve közúton vagy a közforgalom elől el nem zárt magánúton gépi meghajtású jármű vezetését olyan személynek engedi át, akinek a szervezetében szeszes ital fogyasztásából származó alkohol van,</a:t>
            </a:r>
          </a:p>
          <a:p>
            <a:pPr>
              <a:lnSpc>
                <a:spcPct val="80000"/>
              </a:lnSpc>
              <a:buFont typeface="Wingdings" panose="05000000000000000000" pitchFamily="2" charset="2"/>
              <a:buNone/>
            </a:pPr>
            <a:r>
              <a:rPr lang="hu-HU" altLang="hu-HU" sz="2400">
                <a:effectLst/>
              </a:rPr>
              <a:t>   szabálysértést követ 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1E84097-E708-D1C3-5E50-9FD5A00C14CB}"/>
              </a:ext>
            </a:extLst>
          </p:cNvPr>
          <p:cNvSpPr>
            <a:spLocks noGrp="1" noChangeArrowheads="1"/>
          </p:cNvSpPr>
          <p:nvPr>
            <p:ph type="title"/>
          </p:nvPr>
        </p:nvSpPr>
        <p:spPr>
          <a:xfrm>
            <a:off x="2324100" y="549275"/>
            <a:ext cx="7543800" cy="1295400"/>
          </a:xfrm>
        </p:spPr>
        <p:txBody>
          <a:bodyPr>
            <a:normAutofit fontScale="90000"/>
          </a:bodyPr>
          <a:lstStyle/>
          <a:p>
            <a:pPr>
              <a:defRPr/>
            </a:pPr>
            <a:r>
              <a:rPr lang="hu-HU" altLang="hu-HU" dirty="0"/>
              <a:t>Közigazgatási bírságok (objektív felelősség 393/2023. Korm.r. 23 </a:t>
            </a:r>
            <a:r>
              <a:rPr lang="hu-HU" altLang="hu-HU" dirty="0" err="1"/>
              <a:t>melélet</a:t>
            </a:r>
            <a:r>
              <a:rPr lang="hu-HU" altLang="hu-HU" dirty="0"/>
              <a:t>)</a:t>
            </a:r>
          </a:p>
        </p:txBody>
      </p:sp>
      <p:sp>
        <p:nvSpPr>
          <p:cNvPr id="70659" name="Rectangle 3">
            <a:extLst>
              <a:ext uri="{FF2B5EF4-FFF2-40B4-BE49-F238E27FC236}">
                <a16:creationId xmlns:a16="http://schemas.microsoft.com/office/drawing/2014/main" id="{08926CC7-1E16-E705-BB5C-4FDA75838A87}"/>
              </a:ext>
            </a:extLst>
          </p:cNvPr>
          <p:cNvSpPr>
            <a:spLocks noGrp="1" noChangeArrowheads="1"/>
          </p:cNvSpPr>
          <p:nvPr>
            <p:ph type="body" idx="1"/>
          </p:nvPr>
        </p:nvSpPr>
        <p:spPr>
          <a:xfrm>
            <a:off x="1703389" y="2057400"/>
            <a:ext cx="8569325" cy="4800600"/>
          </a:xfrm>
        </p:spPr>
        <p:txBody>
          <a:bodyPr/>
          <a:lstStyle/>
          <a:p>
            <a:pPr>
              <a:lnSpc>
                <a:spcPct val="80000"/>
              </a:lnSpc>
              <a:buFont typeface="Wingdings" panose="05000000000000000000" pitchFamily="2" charset="2"/>
              <a:buNone/>
              <a:defRPr/>
            </a:pPr>
            <a:r>
              <a:rPr lang="hu-HU" altLang="hu-HU" sz="1800" dirty="0"/>
              <a:t>A közúti árufuvarozáshoz, személyszállításhoz és a közúti közlekedéshez kapcsolódó egyes rendelkezések megsértése esetén kiszabható bírságok összegéről, valamint a bírságolással összefüggő hatósági feladatokról szóló 156/2009. (VII. 29.) Korm. rendelet 11/D. melléklete szerint </a:t>
            </a:r>
          </a:p>
          <a:p>
            <a:pPr>
              <a:lnSpc>
                <a:spcPct val="80000"/>
              </a:lnSpc>
              <a:defRPr/>
            </a:pPr>
            <a:r>
              <a:rPr lang="hu-HU" altLang="hu-HU" sz="1800" dirty="0"/>
              <a:t>- ha a</a:t>
            </a:r>
            <a:r>
              <a:rPr lang="hu-HU" altLang="hu-HU" sz="1800" dirty="0">
                <a:solidFill>
                  <a:srgbClr val="FF0000"/>
                </a:solidFill>
              </a:rPr>
              <a:t> gépi </a:t>
            </a:r>
            <a:r>
              <a:rPr lang="hu-HU" altLang="hu-HU" sz="1800" dirty="0"/>
              <a:t>meghajtású járművet vezető szervezetében </a:t>
            </a:r>
            <a:r>
              <a:rPr lang="hu-HU" altLang="hu-HU" sz="1800" dirty="0">
                <a:solidFill>
                  <a:srgbClr val="FFFF00"/>
                </a:solidFill>
              </a:rPr>
              <a:t>0,30 g/l véralkohol</a:t>
            </a:r>
            <a:r>
              <a:rPr lang="hu-HU" altLang="hu-HU" sz="1800" dirty="0"/>
              <a:t>-, illetve 0,15 mg/l levegőalkohol-koncentrációt </a:t>
            </a:r>
            <a:r>
              <a:rPr lang="hu-HU" altLang="hu-HU" sz="1800" dirty="0">
                <a:solidFill>
                  <a:schemeClr val="tx2">
                    <a:lumMod val="50000"/>
                  </a:schemeClr>
                </a:solidFill>
              </a:rPr>
              <a:t>meg nem haladó</a:t>
            </a:r>
            <a:r>
              <a:rPr lang="hu-HU" altLang="hu-HU" sz="1800" dirty="0"/>
              <a:t> értéket eredményező szeszes ital fogyasztásából származó alkohol van </a:t>
            </a:r>
            <a:r>
              <a:rPr lang="hu-HU" altLang="hu-HU" sz="1800" dirty="0">
                <a:solidFill>
                  <a:srgbClr val="002060"/>
                </a:solidFill>
              </a:rPr>
              <a:t>39.000</a:t>
            </a:r>
            <a:r>
              <a:rPr lang="hu-HU" altLang="hu-HU" sz="1800" dirty="0"/>
              <a:t> forint;</a:t>
            </a:r>
          </a:p>
          <a:p>
            <a:pPr>
              <a:lnSpc>
                <a:spcPct val="80000"/>
              </a:lnSpc>
              <a:defRPr/>
            </a:pPr>
            <a:r>
              <a:rPr lang="hu-HU" altLang="hu-HU" sz="1800" dirty="0"/>
              <a:t>- ha a </a:t>
            </a:r>
            <a:r>
              <a:rPr lang="hu-HU" altLang="hu-HU" sz="1800" dirty="0">
                <a:solidFill>
                  <a:srgbClr val="C00000"/>
                </a:solidFill>
              </a:rPr>
              <a:t>gépi</a:t>
            </a:r>
            <a:r>
              <a:rPr lang="hu-HU" altLang="hu-HU" sz="1800" dirty="0"/>
              <a:t> meghajtású járművet vezető szervezetében </a:t>
            </a:r>
            <a:r>
              <a:rPr lang="hu-HU" altLang="hu-HU" sz="1800" dirty="0">
                <a:solidFill>
                  <a:schemeClr val="tx2">
                    <a:lumMod val="50000"/>
                  </a:schemeClr>
                </a:solidFill>
              </a:rPr>
              <a:t>0,30 g/l véralkohol-</a:t>
            </a:r>
            <a:r>
              <a:rPr lang="hu-HU" altLang="hu-HU" sz="1800" dirty="0"/>
              <a:t>, illetve 0,15 mg/l levegőalkohol-koncentrációnál </a:t>
            </a:r>
            <a:r>
              <a:rPr lang="hu-HU" altLang="hu-HU" sz="1800" dirty="0">
                <a:solidFill>
                  <a:schemeClr val="tx2">
                    <a:lumMod val="75000"/>
                  </a:schemeClr>
                </a:solidFill>
              </a:rPr>
              <a:t>magasabb </a:t>
            </a:r>
            <a:r>
              <a:rPr lang="hu-HU" altLang="hu-HU" sz="1800" dirty="0"/>
              <a:t>értéket eredményező szeszes ital fogyasztásából származó alkohol van, amennyiben az nem minősül bűncselekménynek – </a:t>
            </a:r>
            <a:r>
              <a:rPr lang="hu-HU" altLang="hu-HU" sz="1800" dirty="0">
                <a:solidFill>
                  <a:srgbClr val="002060"/>
                </a:solidFill>
              </a:rPr>
              <a:t>130.000</a:t>
            </a:r>
            <a:r>
              <a:rPr lang="hu-HU" altLang="hu-HU" sz="1800" dirty="0"/>
              <a:t> Ft;</a:t>
            </a:r>
          </a:p>
          <a:p>
            <a:pPr>
              <a:lnSpc>
                <a:spcPct val="80000"/>
              </a:lnSpc>
              <a:defRPr/>
            </a:pPr>
            <a:r>
              <a:rPr lang="hu-HU" altLang="hu-HU" sz="1800" dirty="0"/>
              <a:t>- ha a </a:t>
            </a:r>
            <a:r>
              <a:rPr lang="hu-HU" altLang="hu-HU" sz="1800" dirty="0">
                <a:solidFill>
                  <a:srgbClr val="FF0000"/>
                </a:solidFill>
              </a:rPr>
              <a:t>nem gépi meghajtású</a:t>
            </a:r>
            <a:r>
              <a:rPr lang="hu-HU" altLang="hu-HU" sz="1800" dirty="0"/>
              <a:t> járművet vezető vagy hajtó szervezetében </a:t>
            </a:r>
            <a:r>
              <a:rPr lang="hu-HU" altLang="hu-HU" sz="1800" dirty="0">
                <a:solidFill>
                  <a:schemeClr val="tx2">
                    <a:lumMod val="50000"/>
                  </a:schemeClr>
                </a:solidFill>
              </a:rPr>
              <a:t>0,50 g/l véralkohol-</a:t>
            </a:r>
            <a:r>
              <a:rPr lang="hu-HU" altLang="hu-HU" sz="1800" dirty="0"/>
              <a:t>, illetve 0,25 mg/l levegőalkohol-koncentrációnál </a:t>
            </a:r>
            <a:r>
              <a:rPr lang="hu-HU" altLang="hu-HU" sz="1800" dirty="0">
                <a:solidFill>
                  <a:srgbClr val="FFFF00"/>
                </a:solidFill>
              </a:rPr>
              <a:t>magasabb</a:t>
            </a:r>
            <a:r>
              <a:rPr lang="hu-HU" altLang="hu-HU" sz="1800" dirty="0"/>
              <a:t> értéket eredményező szeszes ital fogyasztásából származó alkohol van, amennyiben az nem minősül bűncselekménynek és a járművel nem főútvonalon közlekednek – </a:t>
            </a:r>
            <a:r>
              <a:rPr lang="hu-HU" altLang="hu-HU" sz="1800" dirty="0">
                <a:solidFill>
                  <a:srgbClr val="002060"/>
                </a:solidFill>
              </a:rPr>
              <a:t>13 000 Ft</a:t>
            </a:r>
            <a:r>
              <a:rPr lang="hu-HU" altLang="hu-HU" sz="1800" dirty="0"/>
              <a:t>; - ha főútvonalon közlekednek – </a:t>
            </a:r>
            <a:r>
              <a:rPr lang="hu-HU" altLang="hu-HU" sz="1800" dirty="0">
                <a:solidFill>
                  <a:srgbClr val="002060"/>
                </a:solidFill>
              </a:rPr>
              <a:t>39 000 Ft.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a:extLst>
              <a:ext uri="{FF2B5EF4-FFF2-40B4-BE49-F238E27FC236}">
                <a16:creationId xmlns:a16="http://schemas.microsoft.com/office/drawing/2014/main" id="{B156497E-175F-FD9A-FDEF-6FE1EE60A8FA}"/>
              </a:ext>
            </a:extLst>
          </p:cNvPr>
          <p:cNvSpPr>
            <a:spLocks noChangeShapeType="1"/>
          </p:cNvSpPr>
          <p:nvPr/>
        </p:nvSpPr>
        <p:spPr bwMode="auto">
          <a:xfrm>
            <a:off x="5969000" y="2987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hu-HU">
              <a:solidFill>
                <a:srgbClr val="EAEAEA"/>
              </a:solidFill>
              <a:latin typeface="Verdana" panose="020B0604030504040204" pitchFamily="34" charset="0"/>
            </a:endParaRPr>
          </a:p>
        </p:txBody>
      </p:sp>
      <p:graphicFrame>
        <p:nvGraphicFramePr>
          <p:cNvPr id="50219" name="Group 43">
            <a:extLst>
              <a:ext uri="{FF2B5EF4-FFF2-40B4-BE49-F238E27FC236}">
                <a16:creationId xmlns:a16="http://schemas.microsoft.com/office/drawing/2014/main" id="{37B7767F-FC40-7BA9-8CD6-3E0A1438F06D}"/>
              </a:ext>
            </a:extLst>
          </p:cNvPr>
          <p:cNvGraphicFramePr>
            <a:graphicFrameLocks noGrp="1"/>
          </p:cNvGraphicFramePr>
          <p:nvPr/>
        </p:nvGraphicFramePr>
        <p:xfrm>
          <a:off x="1558926" y="463551"/>
          <a:ext cx="9109075" cy="6411913"/>
        </p:xfrm>
        <a:graphic>
          <a:graphicData uri="http://schemas.openxmlformats.org/drawingml/2006/table">
            <a:tbl>
              <a:tblPr/>
              <a:tblGrid>
                <a:gridCol w="1636713">
                  <a:extLst>
                    <a:ext uri="{9D8B030D-6E8A-4147-A177-3AD203B41FA5}">
                      <a16:colId xmlns:a16="http://schemas.microsoft.com/office/drawing/2014/main" val="20000"/>
                    </a:ext>
                  </a:extLst>
                </a:gridCol>
                <a:gridCol w="1739900">
                  <a:extLst>
                    <a:ext uri="{9D8B030D-6E8A-4147-A177-3AD203B41FA5}">
                      <a16:colId xmlns:a16="http://schemas.microsoft.com/office/drawing/2014/main" val="20001"/>
                    </a:ext>
                  </a:extLst>
                </a:gridCol>
                <a:gridCol w="1636712">
                  <a:extLst>
                    <a:ext uri="{9D8B030D-6E8A-4147-A177-3AD203B41FA5}">
                      <a16:colId xmlns:a16="http://schemas.microsoft.com/office/drawing/2014/main" val="20002"/>
                    </a:ext>
                  </a:extLst>
                </a:gridCol>
                <a:gridCol w="4095750">
                  <a:extLst>
                    <a:ext uri="{9D8B030D-6E8A-4147-A177-3AD203B41FA5}">
                      <a16:colId xmlns:a16="http://schemas.microsoft.com/office/drawing/2014/main" val="20003"/>
                    </a:ext>
                  </a:extLst>
                </a:gridCol>
              </a:tblGrid>
              <a:tr h="1371745">
                <a:tc>
                  <a:txBody>
                    <a:bodyPr/>
                    <a:lstStyle>
                      <a:lvl1pPr>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0" lang="hu-HU" altLang="hu-HU" sz="1600" b="0" i="0" u="none" strike="noStrike" cap="none" normalizeH="0" baseline="0">
                        <a:ln>
                          <a:noFill/>
                        </a:ln>
                        <a:solidFill>
                          <a:schemeClr val="tx1"/>
                        </a:solidFill>
                        <a:effectLst/>
                        <a:latin typeface="Verdana" panose="020B060403050404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0,5 gr/liter vér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0,25mg/liter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levegő fölött</a:t>
                      </a:r>
                      <a:endParaRPr kumimoji="0" lang="hu-HU" altLang="hu-HU" sz="1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0,3-0,5  g/liter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 vér, 0,15-0,25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 mg/liter lev.</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között</a:t>
                      </a:r>
                      <a:endParaRPr kumimoji="0" lang="hu-HU" altLang="hu-HU" sz="1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0,3 g/liter vér</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0,15 mg/liter levegő</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alatt</a:t>
                      </a:r>
                      <a:endParaRPr kumimoji="0" lang="hu-HU" altLang="hu-HU" sz="1400" b="1"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441602">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993366"/>
                          </a:solidFill>
                          <a:effectLst/>
                          <a:latin typeface="Verdana" panose="020B0604030504040204" pitchFamily="34" charset="0"/>
                          <a:cs typeface="Times New Roman" panose="02020603050405020304" pitchFamily="18" charset="0"/>
                        </a:rPr>
                        <a:t>GÉPI</a:t>
                      </a:r>
                      <a:endPar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közúti, vasúti légi, vízi</a:t>
                      </a:r>
                      <a:endParaRPr kumimoji="0" lang="hu-HU" altLang="hu-HU" sz="1400" b="0"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u-HU" altLang="hu-HU" sz="14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hu-HU" altLang="hu-HU" sz="14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rPr>
                        <a:t>BŰNCSE-</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rPr>
                        <a:t>LEKMÉNY</a:t>
                      </a:r>
                      <a:endPar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FF0000"/>
                          </a:solidFill>
                          <a:effectLst/>
                          <a:latin typeface="Verdana" panose="020B0604030504040204" pitchFamily="34" charset="0"/>
                          <a:cs typeface="Times New Roman" panose="02020603050405020304" pitchFamily="18" charset="0"/>
                        </a:rPr>
                        <a:t> (Btk. 236. §)</a:t>
                      </a:r>
                      <a:endPar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dirty="0">
                          <a:ln>
                            <a:noFill/>
                          </a:ln>
                          <a:solidFill>
                            <a:srgbClr val="FFCC66"/>
                          </a:solidFill>
                          <a:effectLst/>
                          <a:latin typeface="Verdana" panose="020B0604030504040204" pitchFamily="34" charset="0"/>
                          <a:cs typeface="Times New Roman" panose="02020603050405020304" pitchFamily="18" charset="0"/>
                        </a:rPr>
                        <a:t>KÖZIGAZGA- TÁSI BÍRSÁG</a:t>
                      </a:r>
                      <a:endParaRPr kumimoji="0" lang="hu-HU" altLang="hu-HU" sz="1400" b="0" i="0" u="none" strike="noStrike" cap="none" normalizeH="0" baseline="0" dirty="0">
                        <a:ln>
                          <a:noFill/>
                        </a:ln>
                        <a:solidFill>
                          <a:srgbClr val="FFCC66"/>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chemeClr val="tx1">
                              <a:lumMod val="10000"/>
                            </a:schemeClr>
                          </a:solidFill>
                          <a:effectLst/>
                          <a:latin typeface="Verdana" panose="020B0604030504040204" pitchFamily="34" charset="0"/>
                          <a:cs typeface="Times New Roman" panose="02020603050405020304" pitchFamily="18" charset="0"/>
                        </a:rPr>
                        <a:t>130.000.- Ft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(156/2009.)</a:t>
                      </a:r>
                      <a:endParaRPr kumimoji="0" lang="hu-HU" altLang="hu-HU" sz="1400" b="0" i="0" u="none" strike="noStrike" cap="none" normalizeH="0" baseline="0" dirty="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dirty="0">
                          <a:ln>
                            <a:noFill/>
                          </a:ln>
                          <a:solidFill>
                            <a:srgbClr val="FFCC66"/>
                          </a:solidFill>
                          <a:effectLst/>
                          <a:latin typeface="Verdana" panose="020B0604030504040204" pitchFamily="34" charset="0"/>
                          <a:cs typeface="Times New Roman" panose="02020603050405020304" pitchFamily="18" charset="0"/>
                        </a:rPr>
                        <a:t>KÖZIGAZGATÁSI  BÍRSÁG</a:t>
                      </a:r>
                      <a:endParaRPr kumimoji="0" lang="hu-HU" altLang="hu-HU" sz="1400" b="0" i="0" u="none" strike="noStrike" cap="none" normalizeH="0" baseline="0" dirty="0">
                        <a:ln>
                          <a:noFill/>
                        </a:ln>
                        <a:solidFill>
                          <a:srgbClr val="FFCC66"/>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rgbClr val="002060"/>
                          </a:solidFill>
                          <a:effectLst/>
                          <a:latin typeface="Verdana" panose="020B0604030504040204" pitchFamily="34" charset="0"/>
                          <a:cs typeface="Times New Roman" panose="02020603050405020304" pitchFamily="18" charset="0"/>
                        </a:rPr>
                        <a:t>39.000.- Ft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(156/2009. (VII.9. Korm.r. 11/D melléklet)</a:t>
                      </a:r>
                      <a:endParaRPr kumimoji="0" lang="hu-HU" altLang="hu-HU" sz="1400" b="0" i="0" u="none" strike="noStrike" cap="none" normalizeH="0" baseline="0" dirty="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018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993366"/>
                          </a:solidFill>
                          <a:effectLst/>
                          <a:latin typeface="Verdana" panose="020B0604030504040204" pitchFamily="34" charset="0"/>
                          <a:cs typeface="Times New Roman" panose="02020603050405020304" pitchFamily="18" charset="0"/>
                        </a:rPr>
                        <a:t>GÉPI</a:t>
                      </a:r>
                      <a:endPar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vasúti légi, vízi</a:t>
                      </a:r>
                      <a:endParaRPr kumimoji="0" lang="hu-HU" altLang="hu-HU" sz="1400" b="0"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tc gridSpan="2">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rgbClr val="CC0000"/>
                          </a:solidFill>
                          <a:effectLst/>
                          <a:latin typeface="Verdana" panose="020B0604030504040204" pitchFamily="34"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rgbClr val="CC0000"/>
                          </a:solidFill>
                          <a:effectLst/>
                          <a:latin typeface="Verdana" panose="020B0604030504040204" pitchFamily="34" charset="0"/>
                          <a:cs typeface="Times New Roman" panose="02020603050405020304" pitchFamily="18" charset="0"/>
                        </a:rPr>
                        <a:t>                </a:t>
                      </a:r>
                      <a:r>
                        <a:rPr kumimoji="0" lang="hu-HU" altLang="hu-HU" sz="1400" b="1" i="0" u="none" strike="noStrike" cap="none" normalizeH="0" baseline="0" dirty="0">
                          <a:ln>
                            <a:noFill/>
                          </a:ln>
                          <a:solidFill>
                            <a:schemeClr val="bg1">
                              <a:lumMod val="40000"/>
                              <a:lumOff val="60000"/>
                            </a:schemeClr>
                          </a:solidFill>
                          <a:effectLst/>
                          <a:latin typeface="Verdana" panose="020B0604030504040204" pitchFamily="34" charset="0"/>
                          <a:cs typeface="Times New Roman" panose="02020603050405020304" pitchFamily="18" charset="0"/>
                        </a:rPr>
                        <a:t>SZABÁLYSÉRTÉS</a:t>
                      </a:r>
                      <a:endParaRPr kumimoji="0" lang="hu-HU" altLang="hu-HU" sz="1400" b="0" i="0" u="none" strike="noStrike" cap="none" normalizeH="0" baseline="0" dirty="0">
                        <a:ln>
                          <a:noFill/>
                        </a:ln>
                        <a:solidFill>
                          <a:schemeClr val="bg1">
                            <a:lumMod val="40000"/>
                            <a:lumOff val="60000"/>
                          </a:schemeClr>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dirty="0">
                          <a:ln>
                            <a:noFill/>
                          </a:ln>
                          <a:solidFill>
                            <a:schemeClr val="bg1">
                              <a:lumMod val="40000"/>
                              <a:lumOff val="60000"/>
                            </a:schemeClr>
                          </a:solidFill>
                          <a:effectLst/>
                          <a:latin typeface="Verdana" panose="020B0604030504040204" pitchFamily="34" charset="0"/>
                          <a:cs typeface="Times New Roman" panose="02020603050405020304" pitchFamily="18" charset="0"/>
                        </a:rPr>
                        <a:t>                (Sztv.217. § a) pont)</a:t>
                      </a:r>
                      <a:endParaRPr kumimoji="0" lang="hu-HU" altLang="hu-HU" sz="1400" b="0" i="0" u="none" strike="noStrike" cap="none" normalizeH="0" baseline="0" dirty="0">
                        <a:ln>
                          <a:noFill/>
                        </a:ln>
                        <a:solidFill>
                          <a:schemeClr val="bg1">
                            <a:lumMod val="40000"/>
                            <a:lumOff val="60000"/>
                          </a:schemeClr>
                        </a:solidFill>
                        <a:effectLst/>
                        <a:latin typeface="Verdana" panose="020B0604030504040204" pitchFamily="34" charset="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2"/>
                  </a:ext>
                </a:extLst>
              </a:tr>
              <a:tr h="786488">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993366"/>
                          </a:solidFill>
                          <a:effectLst/>
                          <a:latin typeface="Verdana" panose="020B0604030504040204" pitchFamily="34" charset="0"/>
                          <a:cs typeface="Times New Roman" panose="02020603050405020304" pitchFamily="18" charset="0"/>
                        </a:rPr>
                        <a:t>NEM GÉPI</a:t>
                      </a:r>
                      <a:endPar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vízi</a:t>
                      </a:r>
                      <a:endParaRPr kumimoji="0" lang="hu-HU" altLang="hu-HU" sz="1400" b="0"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rgbClr val="CC0000"/>
                          </a:solidFill>
                          <a:effectLst/>
                          <a:latin typeface="Verdana" panose="020B0604030504040204" pitchFamily="34" charset="0"/>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chemeClr val="bg1">
                              <a:lumMod val="60000"/>
                              <a:lumOff val="40000"/>
                            </a:schemeClr>
                          </a:solidFill>
                          <a:effectLst/>
                          <a:latin typeface="Verdana" panose="020B0604030504040204" pitchFamily="34" charset="0"/>
                          <a:cs typeface="Times New Roman" panose="02020603050405020304" pitchFamily="18" charset="0"/>
                        </a:rPr>
                        <a:t>                          </a:t>
                      </a:r>
                      <a:r>
                        <a:rPr kumimoji="0" lang="hu-HU" altLang="hu-HU" sz="1400" b="1" i="0" u="none" strike="noStrike" cap="none" normalizeH="0" baseline="0" dirty="0">
                          <a:ln>
                            <a:noFill/>
                          </a:ln>
                          <a:solidFill>
                            <a:schemeClr val="bg1">
                              <a:lumMod val="60000"/>
                              <a:lumOff val="40000"/>
                            </a:schemeClr>
                          </a:solidFill>
                          <a:effectLst/>
                          <a:latin typeface="Verdana" panose="020B0604030504040204" pitchFamily="34" charset="0"/>
                          <a:cs typeface="Times New Roman" panose="02020603050405020304" pitchFamily="18" charset="0"/>
                        </a:rPr>
                        <a:t>SZABÁLYSÉRTÉS (Sztv.217. § a) pont)</a:t>
                      </a:r>
                      <a:endParaRPr kumimoji="0" lang="hu-HU" altLang="hu-HU" sz="1400" b="0" i="0" u="none" strike="noStrike" cap="none" normalizeH="0" baseline="0" dirty="0">
                        <a:ln>
                          <a:noFill/>
                        </a:ln>
                        <a:solidFill>
                          <a:schemeClr val="bg1">
                            <a:lumMod val="60000"/>
                            <a:lumOff val="40000"/>
                          </a:schemeClr>
                        </a:solidFill>
                        <a:effectLst/>
                        <a:latin typeface="Verdana" panose="020B0604030504040204" pitchFamily="34" charset="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3"/>
                  </a:ext>
                </a:extLst>
              </a:tr>
              <a:tr h="201189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a:ln>
                            <a:noFill/>
                          </a:ln>
                          <a:solidFill>
                            <a:srgbClr val="993366"/>
                          </a:solidFill>
                          <a:effectLst/>
                          <a:latin typeface="Verdana" panose="020B0604030504040204" pitchFamily="34" charset="0"/>
                          <a:cs typeface="Times New Roman" panose="02020603050405020304" pitchFamily="18" charset="0"/>
                        </a:rPr>
                        <a:t>NEM GÉPI</a:t>
                      </a:r>
                      <a:endPar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közúti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(kivéve</a:t>
                      </a:r>
                      <a:r>
                        <a:rPr kumimoji="0" lang="hu-HU" altLang="hu-HU" sz="14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 </a:t>
                      </a:r>
                      <a:r>
                        <a:rPr kumimoji="0" lang="hu-HU" altLang="hu-HU" sz="1400" b="0" i="0" u="none" strike="noStrike" cap="none" normalizeH="0" baseline="0">
                          <a:ln>
                            <a:noFill/>
                          </a:ln>
                          <a:solidFill>
                            <a:schemeClr val="tx1"/>
                          </a:solidFill>
                          <a:effectLst/>
                          <a:latin typeface="Verdana" panose="020B0604030504040204" pitchFamily="34" charset="0"/>
                          <a:cs typeface="Times New Roman" panose="02020603050405020304" pitchFamily="18" charset="0"/>
                        </a:rPr>
                        <a:t>kerékpárt)</a:t>
                      </a:r>
                      <a:endParaRPr kumimoji="0" lang="hu-HU" altLang="hu-HU" sz="1400" b="0" i="0" u="none" strike="noStrike" cap="none" normalizeH="0" baseline="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defRPr sz="24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defRPr>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1" i="0" u="none" strike="noStrike" cap="none" normalizeH="0" baseline="0" dirty="0">
                          <a:ln>
                            <a:noFill/>
                          </a:ln>
                          <a:solidFill>
                            <a:srgbClr val="FFC000"/>
                          </a:solidFill>
                          <a:effectLst/>
                          <a:latin typeface="Verdana" panose="020B0604030504040204" pitchFamily="34" charset="0"/>
                          <a:cs typeface="Times New Roman" panose="02020603050405020304" pitchFamily="18" charset="0"/>
                        </a:rPr>
                        <a:t>KÖZIG. BÍRSÁG</a:t>
                      </a:r>
                      <a:endParaRPr kumimoji="0" lang="hu-HU" altLang="hu-HU" sz="1400" b="0" i="0" u="none" strike="noStrike" cap="none" normalizeH="0" baseline="0" dirty="0">
                        <a:ln>
                          <a:noFill/>
                        </a:ln>
                        <a:solidFill>
                          <a:srgbClr val="FFC000"/>
                        </a:solidFill>
                        <a:effectLst/>
                        <a:latin typeface="Verdana" panose="020B060403050404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Főúton 39.000.-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mellékúton 13.000.-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400" b="0" i="0" u="none" strike="noStrike" cap="none" normalizeH="0" baseline="0" dirty="0">
                          <a:ln>
                            <a:noFill/>
                          </a:ln>
                          <a:solidFill>
                            <a:schemeClr val="tx1"/>
                          </a:solidFill>
                          <a:effectLst/>
                          <a:latin typeface="Verdana" panose="020B0604030504040204" pitchFamily="34" charset="0"/>
                          <a:cs typeface="Times New Roman" panose="02020603050405020304" pitchFamily="18" charset="0"/>
                        </a:rPr>
                        <a:t>(156/2009. VII.9. Korm.r. 11/D melléklet)</a:t>
                      </a:r>
                      <a:endParaRPr kumimoji="0" lang="hu-HU" altLang="hu-HU" sz="1400" b="0" i="0" u="none" strike="noStrike" cap="none" normalizeH="0" baseline="0" dirty="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hlink"/>
                        </a:buClr>
                        <a:buSzPct val="70000"/>
                        <a:buFont typeface="Wingdings" panose="05000000000000000000" pitchFamily="2" charset="2"/>
                        <a:defRPr sz="2800">
                          <a:solidFill>
                            <a:schemeClr val="tx1"/>
                          </a:solidFill>
                          <a:latin typeface="Verdana" panose="020B0604030504040204" pitchFamily="34" charset="0"/>
                        </a:defRPr>
                      </a:lvl1pPr>
                      <a:lvl2pPr>
                        <a:spcBef>
                          <a:spcPct val="20000"/>
                        </a:spcBef>
                        <a:defRPr sz="2400">
                          <a:solidFill>
                            <a:schemeClr val="tx1"/>
                          </a:solidFill>
                          <a:latin typeface="Verdana" panose="020B0604030504040204" pitchFamily="34" charset="0"/>
                        </a:defRPr>
                      </a:lvl2pPr>
                      <a:lvl3pPr>
                        <a:spcBef>
                          <a:spcPct val="20000"/>
                        </a:spcBef>
                        <a:buClr>
                          <a:schemeClr val="tx2"/>
                        </a:buClr>
                        <a:buSzPct val="70000"/>
                        <a:buFont typeface="Wingdings" panose="05000000000000000000" pitchFamily="2" charset="2"/>
                        <a:defRPr sz="2000">
                          <a:solidFill>
                            <a:schemeClr val="tx1"/>
                          </a:solidFill>
                          <a:latin typeface="Verdana" panose="020B0604030504040204" pitchFamily="34" charset="0"/>
                        </a:defRPr>
                      </a:lvl3pPr>
                      <a:lvl4pPr>
                        <a:spcBef>
                          <a:spcPct val="20000"/>
                        </a:spcBef>
                        <a:defRPr>
                          <a:solidFill>
                            <a:schemeClr val="tx1"/>
                          </a:solidFill>
                          <a:latin typeface="Verdana" panose="020B0604030504040204" pitchFamily="34" charset="0"/>
                        </a:defRPr>
                      </a:lvl4pPr>
                      <a:lvl5pPr>
                        <a:spcBef>
                          <a:spcPct val="20000"/>
                        </a:spcBef>
                        <a:buClr>
                          <a:schemeClr val="folHlink"/>
                        </a:buClr>
                        <a:buSzPct val="70000"/>
                        <a:buFont typeface="Wingdings" panose="05000000000000000000" pitchFamily="2" charset="2"/>
                        <a:defRPr>
                          <a:solidFill>
                            <a:schemeClr val="tx1"/>
                          </a:solidFill>
                          <a:latin typeface="Verdana" panose="020B0604030504040204" pitchFamily="34" charset="0"/>
                        </a:defRPr>
                      </a:lvl5pPr>
                      <a:lvl6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6pPr>
                      <a:lvl7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7pPr>
                      <a:lvl8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8pPr>
                      <a:lvl9pPr eaLnBrk="0" fontAlgn="base" hangingPunct="0">
                        <a:spcBef>
                          <a:spcPct val="20000"/>
                        </a:spcBef>
                        <a:spcAft>
                          <a:spcPct val="0"/>
                        </a:spcAft>
                        <a:buClr>
                          <a:schemeClr val="folHlink"/>
                        </a:buClr>
                        <a:buSzPct val="70000"/>
                        <a:buFont typeface="Wingdings" panose="05000000000000000000" pitchFamily="2" charset="2"/>
                        <a:defRPr>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0" lang="hu-HU" altLang="hu-HU" sz="1600" b="0" i="0" u="none" strike="noStrike" cap="none" normalizeH="0" baseline="0" dirty="0">
                        <a:ln>
                          <a:noFill/>
                        </a:ln>
                        <a:solidFill>
                          <a:schemeClr val="tx1"/>
                        </a:solidFill>
                        <a:effectLst/>
                        <a:latin typeface="Verdana" panose="020B060403050404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lang="hu-HU"/>
                    </a:p>
                  </a:txBody>
                  <a:tcPr/>
                </a:tc>
                <a:extLst>
                  <a:ext uri="{0D108BD9-81ED-4DB2-BD59-A6C34878D82A}">
                    <a16:rowId xmlns:a16="http://schemas.microsoft.com/office/drawing/2014/main" val="10004"/>
                  </a:ext>
                </a:extLst>
              </a:tr>
            </a:tbl>
          </a:graphicData>
        </a:graphic>
      </p:graphicFrame>
      <p:sp>
        <p:nvSpPr>
          <p:cNvPr id="43040" name="Rectangle 32">
            <a:extLst>
              <a:ext uri="{FF2B5EF4-FFF2-40B4-BE49-F238E27FC236}">
                <a16:creationId xmlns:a16="http://schemas.microsoft.com/office/drawing/2014/main" id="{2A63DD58-2117-1B22-6B3B-EAC9F75AAB15}"/>
              </a:ext>
            </a:extLst>
          </p:cNvPr>
          <p:cNvSpPr>
            <a:spLocks noChangeArrowheads="1"/>
          </p:cNvSpPr>
          <p:nvPr/>
        </p:nvSpPr>
        <p:spPr bwMode="auto">
          <a:xfrm>
            <a:off x="1524001" y="49032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defTabSz="914400" fontAlgn="base">
              <a:spcBef>
                <a:spcPct val="0"/>
              </a:spcBef>
              <a:spcAft>
                <a:spcPct val="0"/>
              </a:spcAft>
              <a:buClrTx/>
              <a:buSzTx/>
              <a:buNone/>
            </a:pPr>
            <a:endParaRPr lang="hu-HU" altLang="hu-HU" sz="1800">
              <a:solidFill>
                <a:srgbClr val="EAEAEA"/>
              </a:solidFill>
              <a:latin typeface="Arial" panose="020B0604020202020204" pitchFamily="34" charset="0"/>
            </a:endParaRPr>
          </a:p>
        </p:txBody>
      </p:sp>
      <p:sp>
        <p:nvSpPr>
          <p:cNvPr id="43041" name="Rectangle 33">
            <a:extLst>
              <a:ext uri="{FF2B5EF4-FFF2-40B4-BE49-F238E27FC236}">
                <a16:creationId xmlns:a16="http://schemas.microsoft.com/office/drawing/2014/main" id="{2596334D-E11F-7930-1E3F-6DC287095F26}"/>
              </a:ext>
            </a:extLst>
          </p:cNvPr>
          <p:cNvSpPr>
            <a:spLocks noGrp="1" noChangeArrowheads="1"/>
          </p:cNvSpPr>
          <p:nvPr>
            <p:ph type="title"/>
          </p:nvPr>
        </p:nvSpPr>
        <p:spPr>
          <a:xfrm>
            <a:off x="1992314" y="49213"/>
            <a:ext cx="8218487" cy="5000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sz="3600">
                <a:effectLst/>
              </a:rPr>
              <a:t>Alkohol és vezetés - következmények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B7F5F38-EDDC-856F-931A-72117E5EF68C}"/>
              </a:ext>
            </a:extLst>
          </p:cNvPr>
          <p:cNvSpPr>
            <a:spLocks noGrp="1" noChangeArrowheads="1"/>
          </p:cNvSpPr>
          <p:nvPr>
            <p:ph type="title"/>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hu-HU" altLang="hu-HU">
                <a:effectLst/>
              </a:rPr>
              <a:t>Az ittasság mértéke</a:t>
            </a:r>
          </a:p>
        </p:txBody>
      </p:sp>
      <p:sp>
        <p:nvSpPr>
          <p:cNvPr id="47107" name="Rectangle 3">
            <a:extLst>
              <a:ext uri="{FF2B5EF4-FFF2-40B4-BE49-F238E27FC236}">
                <a16:creationId xmlns:a16="http://schemas.microsoft.com/office/drawing/2014/main" id="{A14EB5DE-C303-7357-C6EC-1440F9659C99}"/>
              </a:ext>
            </a:extLst>
          </p:cNvPr>
          <p:cNvSpPr>
            <a:spLocks noGrp="1" noChangeArrowheads="1"/>
          </p:cNvSpPr>
          <p:nvPr>
            <p:ph type="body" idx="1"/>
          </p:nvPr>
        </p:nvSpPr>
        <p:spPr/>
        <p:txBody>
          <a:bodyPr/>
          <a:lstStyle/>
          <a:p>
            <a:pPr>
              <a:lnSpc>
                <a:spcPct val="90000"/>
              </a:lnSpc>
              <a:buFont typeface="Wingdings" panose="05000000000000000000" pitchFamily="2" charset="2"/>
              <a:buNone/>
              <a:defRPr/>
            </a:pPr>
            <a:r>
              <a:rPr lang="hu-HU" altLang="hu-HU" sz="2000" dirty="0">
                <a:effectLst/>
              </a:rPr>
              <a:t>(vérben gramm/liter))</a:t>
            </a:r>
          </a:p>
          <a:p>
            <a:pPr>
              <a:lnSpc>
                <a:spcPct val="90000"/>
              </a:lnSpc>
              <a:buFont typeface="Wingdings" panose="05000000000000000000" pitchFamily="2" charset="2"/>
              <a:buNone/>
              <a:defRPr/>
            </a:pPr>
            <a:r>
              <a:rPr lang="hu-HU" altLang="hu-HU" sz="2000" dirty="0">
                <a:effectLst/>
              </a:rPr>
              <a:t>0-0,2     = negatív (nem feltétlenül „bevitt” alkohol)</a:t>
            </a:r>
          </a:p>
          <a:p>
            <a:pPr>
              <a:lnSpc>
                <a:spcPct val="90000"/>
              </a:lnSpc>
              <a:buFont typeface="Wingdings" panose="05000000000000000000" pitchFamily="2" charset="2"/>
              <a:buNone/>
              <a:defRPr/>
            </a:pPr>
            <a:r>
              <a:rPr lang="hu-HU" altLang="hu-HU" sz="2000" dirty="0">
                <a:effectLst/>
              </a:rPr>
              <a:t>0,2-0,5  = igen enyhe ittasság (még nem „ittas” büntetőjogi értelemben)</a:t>
            </a:r>
          </a:p>
          <a:p>
            <a:pPr>
              <a:lnSpc>
                <a:spcPct val="90000"/>
              </a:lnSpc>
              <a:buFont typeface="Wingdings" panose="05000000000000000000" pitchFamily="2" charset="2"/>
              <a:buNone/>
              <a:defRPr/>
            </a:pPr>
            <a:r>
              <a:rPr lang="hu-HU" altLang="hu-HU" sz="2000" dirty="0">
                <a:solidFill>
                  <a:schemeClr val="tx2">
                    <a:lumMod val="75000"/>
                  </a:schemeClr>
                </a:solidFill>
                <a:effectLst/>
              </a:rPr>
              <a:t>0,5 -1,5 =enyhén ittas (0,5-0,8 nem feltétlenül befolyásolt)</a:t>
            </a:r>
          </a:p>
          <a:p>
            <a:pPr>
              <a:lnSpc>
                <a:spcPct val="90000"/>
              </a:lnSpc>
              <a:buFont typeface="Wingdings" panose="05000000000000000000" pitchFamily="2" charset="2"/>
              <a:buNone/>
              <a:defRPr/>
            </a:pPr>
            <a:r>
              <a:rPr lang="hu-HU" altLang="hu-HU" sz="2000" dirty="0">
                <a:solidFill>
                  <a:schemeClr val="tx2">
                    <a:lumMod val="75000"/>
                  </a:schemeClr>
                </a:solidFill>
                <a:effectLst/>
              </a:rPr>
              <a:t>1,5-2,5  = közepesen ittas</a:t>
            </a:r>
          </a:p>
          <a:p>
            <a:pPr>
              <a:lnSpc>
                <a:spcPct val="90000"/>
              </a:lnSpc>
              <a:buFont typeface="Wingdings" panose="05000000000000000000" pitchFamily="2" charset="2"/>
              <a:buNone/>
              <a:defRPr/>
            </a:pPr>
            <a:r>
              <a:rPr lang="hu-HU" altLang="hu-HU" sz="2000" dirty="0">
                <a:solidFill>
                  <a:schemeClr val="tx2">
                    <a:lumMod val="75000"/>
                  </a:schemeClr>
                </a:solidFill>
                <a:effectLst/>
              </a:rPr>
              <a:t>2,5- 3,5 = súlyosan ittas</a:t>
            </a:r>
          </a:p>
          <a:p>
            <a:pPr>
              <a:lnSpc>
                <a:spcPct val="90000"/>
              </a:lnSpc>
              <a:buFont typeface="Wingdings" panose="05000000000000000000" pitchFamily="2" charset="2"/>
              <a:buNone/>
              <a:defRPr/>
            </a:pPr>
            <a:r>
              <a:rPr lang="hu-HU" altLang="hu-HU" sz="2000" dirty="0">
                <a:solidFill>
                  <a:schemeClr val="tx2">
                    <a:lumMod val="75000"/>
                  </a:schemeClr>
                </a:solidFill>
                <a:effectLst/>
              </a:rPr>
              <a:t>3,5 -      = alkoholmérgezés                         befolyásolt</a:t>
            </a:r>
          </a:p>
          <a:p>
            <a:pPr>
              <a:lnSpc>
                <a:spcPct val="90000"/>
              </a:lnSpc>
              <a:buFont typeface="Wingdings" panose="05000000000000000000" pitchFamily="2" charset="2"/>
              <a:buNone/>
              <a:defRPr/>
            </a:pPr>
            <a:r>
              <a:rPr lang="hu-HU" altLang="hu-HU" sz="2000" dirty="0">
                <a:solidFill>
                  <a:schemeClr val="tx2">
                    <a:lumMod val="75000"/>
                  </a:schemeClr>
                </a:solidFill>
                <a:effectLst/>
              </a:rPr>
              <a:t>4,5 -      = eszméletvesztés lehet</a:t>
            </a:r>
          </a:p>
          <a:p>
            <a:pPr>
              <a:lnSpc>
                <a:spcPct val="90000"/>
              </a:lnSpc>
              <a:buFont typeface="Wingdings" panose="05000000000000000000" pitchFamily="2" charset="2"/>
              <a:buNone/>
              <a:defRPr/>
            </a:pPr>
            <a:r>
              <a:rPr lang="hu-HU" altLang="hu-HU" sz="2000" dirty="0">
                <a:solidFill>
                  <a:schemeClr val="tx2">
                    <a:lumMod val="75000"/>
                  </a:schemeClr>
                </a:solidFill>
                <a:effectLst/>
              </a:rPr>
              <a:t>5,5 -      = beállhat a halál</a:t>
            </a:r>
          </a:p>
          <a:p>
            <a:pPr>
              <a:lnSpc>
                <a:spcPct val="90000"/>
              </a:lnSpc>
              <a:buFont typeface="Wingdings" panose="05000000000000000000" pitchFamily="2" charset="2"/>
              <a:buNone/>
              <a:defRPr/>
            </a:pPr>
            <a:r>
              <a:rPr lang="hu-HU" altLang="hu-HU" sz="2000" dirty="0">
                <a:solidFill>
                  <a:schemeClr val="tx2">
                    <a:lumMod val="75000"/>
                  </a:schemeClr>
                </a:solidFill>
                <a:effectLst/>
              </a:rPr>
              <a:t>   7 -      = biztos halál</a:t>
            </a:r>
          </a:p>
        </p:txBody>
      </p:sp>
      <p:sp>
        <p:nvSpPr>
          <p:cNvPr id="44036" name="Line 4">
            <a:extLst>
              <a:ext uri="{FF2B5EF4-FFF2-40B4-BE49-F238E27FC236}">
                <a16:creationId xmlns:a16="http://schemas.microsoft.com/office/drawing/2014/main" id="{81715054-70CD-20EE-BB4A-64310DEC9094}"/>
              </a:ext>
            </a:extLst>
          </p:cNvPr>
          <p:cNvSpPr>
            <a:spLocks noChangeShapeType="1"/>
          </p:cNvSpPr>
          <p:nvPr/>
        </p:nvSpPr>
        <p:spPr bwMode="auto">
          <a:xfrm>
            <a:off x="2782888" y="580548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pPr>
            <a:endParaRPr lang="hu-HU">
              <a:solidFill>
                <a:srgbClr val="EAEAEA"/>
              </a:solidFill>
              <a:latin typeface="Verdana" panose="020B0604030504040204" pitchFamily="34" charset="0"/>
            </a:endParaRPr>
          </a:p>
        </p:txBody>
      </p:sp>
      <p:sp>
        <p:nvSpPr>
          <p:cNvPr id="44037" name="AutoShape 5">
            <a:extLst>
              <a:ext uri="{FF2B5EF4-FFF2-40B4-BE49-F238E27FC236}">
                <a16:creationId xmlns:a16="http://schemas.microsoft.com/office/drawing/2014/main" id="{2F94575A-4F79-A3FC-83F6-67963B8D57BC}"/>
              </a:ext>
            </a:extLst>
          </p:cNvPr>
          <p:cNvSpPr>
            <a:spLocks/>
          </p:cNvSpPr>
          <p:nvPr/>
        </p:nvSpPr>
        <p:spPr bwMode="auto">
          <a:xfrm>
            <a:off x="5662613" y="2905689"/>
            <a:ext cx="433387" cy="2520950"/>
          </a:xfrm>
          <a:prstGeom prst="rightBrace">
            <a:avLst>
              <a:gd name="adj1" fmla="val 48474"/>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defTabSz="914400" eaLnBrk="0" fontAlgn="base" hangingPunct="0">
              <a:spcBef>
                <a:spcPct val="0"/>
              </a:spcBef>
              <a:spcAft>
                <a:spcPct val="0"/>
              </a:spcAft>
              <a:buClrTx/>
              <a:buSzTx/>
              <a:buNone/>
            </a:pPr>
            <a:endParaRPr lang="hu-HU" altLang="hu-HU" sz="1800">
              <a:solidFill>
                <a:srgbClr val="EAEAEA"/>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DD3D6D2-583F-9B1A-4828-686EEE9EF6DA}"/>
              </a:ext>
            </a:extLst>
          </p:cNvPr>
          <p:cNvSpPr>
            <a:spLocks noGrp="1" noChangeArrowheads="1"/>
          </p:cNvSpPr>
          <p:nvPr>
            <p:ph type="title"/>
          </p:nvPr>
        </p:nvSpPr>
        <p:spPr/>
        <p:txBody>
          <a:bodyPr/>
          <a:lstStyle/>
          <a:p>
            <a:pPr eaLnBrk="1" hangingPunct="1">
              <a:defRPr/>
            </a:pPr>
            <a:r>
              <a:rPr lang="hu-HU" altLang="hu-HU" sz="4000"/>
              <a:t>Járművezetés bódult állapotban (237. §)</a:t>
            </a:r>
          </a:p>
        </p:txBody>
      </p:sp>
      <p:sp>
        <p:nvSpPr>
          <p:cNvPr id="33795" name="Rectangle 3">
            <a:extLst>
              <a:ext uri="{FF2B5EF4-FFF2-40B4-BE49-F238E27FC236}">
                <a16:creationId xmlns:a16="http://schemas.microsoft.com/office/drawing/2014/main" id="{F59425E8-2450-9C14-4BC3-365C2CF91136}"/>
              </a:ext>
            </a:extLst>
          </p:cNvPr>
          <p:cNvSpPr>
            <a:spLocks noGrp="1" noChangeArrowheads="1"/>
          </p:cNvSpPr>
          <p:nvPr>
            <p:ph type="body" idx="1"/>
          </p:nvPr>
        </p:nvSpPr>
        <p:spPr/>
        <p:txBody>
          <a:bodyPr/>
          <a:lstStyle/>
          <a:p>
            <a:pPr eaLnBrk="1" hangingPunct="1">
              <a:defRPr/>
            </a:pPr>
            <a:r>
              <a:rPr lang="hu-HU" altLang="hu-HU"/>
              <a:t>„Aki a szeszes ital fogyasztásából származó alkohol kivételével vezetési képességre hátrányosan ható szer </a:t>
            </a:r>
            <a:r>
              <a:rPr lang="hu-HU" altLang="hu-HU" b="1" i="1" u="sng"/>
              <a:t>befolyása alatt</a:t>
            </a:r>
            <a:r>
              <a:rPr lang="hu-HU" altLang="hu-HU"/>
              <a:t> ……………..vezet.</a:t>
            </a:r>
          </a:p>
          <a:p>
            <a:pPr eaLnBrk="1" hangingPunct="1">
              <a:buFont typeface="Wingdings" panose="05000000000000000000" pitchFamily="2" charset="2"/>
              <a:buNone/>
              <a:defRPr/>
            </a:pPr>
            <a:endParaRPr lang="hu-HU" altLang="hu-HU"/>
          </a:p>
          <a:p>
            <a:pPr eaLnBrk="1" hangingPunct="1">
              <a:buFont typeface="Wingdings" panose="05000000000000000000" pitchFamily="2" charset="2"/>
              <a:buNone/>
              <a:defRPr/>
            </a:pPr>
            <a:endParaRPr lang="hu-HU" altLang="hu-HU"/>
          </a:p>
          <a:p>
            <a:pPr eaLnBrk="1" hangingPunct="1">
              <a:buFont typeface="Wingdings" panose="05000000000000000000" pitchFamily="2" charset="2"/>
              <a:buNone/>
              <a:defRPr/>
            </a:pPr>
            <a:r>
              <a:rPr lang="hu-HU" altLang="hu-HU"/>
              <a:t>(Egyebekben azonos az ittas vezetéssel!)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F1E2102-F738-E499-EDB4-6267D6093ABF}"/>
              </a:ext>
            </a:extLst>
          </p:cNvPr>
          <p:cNvSpPr>
            <a:spLocks noGrp="1" noChangeArrowheads="1"/>
          </p:cNvSpPr>
          <p:nvPr>
            <p:ph type="title"/>
          </p:nvPr>
        </p:nvSpPr>
        <p:spPr/>
        <p:txBody>
          <a:bodyPr/>
          <a:lstStyle/>
          <a:p>
            <a:pPr eaLnBrk="1" hangingPunct="1">
              <a:defRPr/>
            </a:pPr>
            <a:r>
              <a:rPr lang="hu-HU" altLang="hu-HU" b="1"/>
              <a:t>79. BK vélemény</a:t>
            </a:r>
          </a:p>
        </p:txBody>
      </p:sp>
      <p:sp>
        <p:nvSpPr>
          <p:cNvPr id="35843" name="Rectangle 3">
            <a:extLst>
              <a:ext uri="{FF2B5EF4-FFF2-40B4-BE49-F238E27FC236}">
                <a16:creationId xmlns:a16="http://schemas.microsoft.com/office/drawing/2014/main" id="{F26BF353-7839-E445-4A5E-20C394170542}"/>
              </a:ext>
            </a:extLst>
          </p:cNvPr>
          <p:cNvSpPr>
            <a:spLocks noGrp="1" noChangeArrowheads="1"/>
          </p:cNvSpPr>
          <p:nvPr>
            <p:ph type="body" idx="1"/>
          </p:nvPr>
        </p:nvSpPr>
        <p:spPr/>
        <p:txBody>
          <a:bodyPr/>
          <a:lstStyle/>
          <a:p>
            <a:pPr eaLnBrk="1" hangingPunct="1">
              <a:lnSpc>
                <a:spcPct val="80000"/>
              </a:lnSpc>
              <a:defRPr/>
            </a:pPr>
            <a:r>
              <a:rPr lang="hu-HU" altLang="hu-HU" sz="2000" b="1"/>
              <a:t>A járművezetés ittas állapotban vétségével és a járművezetés bódult állapotban vétségével összefüggésben elkövetett szabálysértések értékelésének szempontjairól</a:t>
            </a:r>
          </a:p>
          <a:p>
            <a:pPr eaLnBrk="1" hangingPunct="1">
              <a:lnSpc>
                <a:spcPct val="80000"/>
              </a:lnSpc>
              <a:buFont typeface="Wingdings" panose="05000000000000000000" pitchFamily="2" charset="2"/>
              <a:buNone/>
              <a:defRPr/>
            </a:pPr>
            <a:endParaRPr lang="hu-HU" altLang="hu-HU" sz="2000"/>
          </a:p>
          <a:p>
            <a:pPr eaLnBrk="1" hangingPunct="1">
              <a:lnSpc>
                <a:spcPct val="80000"/>
              </a:lnSpc>
              <a:buFont typeface="Wingdings" panose="05000000000000000000" pitchFamily="2" charset="2"/>
              <a:buNone/>
              <a:defRPr/>
            </a:pPr>
            <a:r>
              <a:rPr lang="hu-HU" altLang="hu-HU" sz="2000"/>
              <a:t>    Az olyan, ittas járművezetéssel összefüggő szabálysértéseket, amelyek növelik az ittas járművezetés tárgyi súlyát – nyolc napon belül gyógyuló testi sérülést okoznak, illetve „forgalmi jellegű” közlekedési szabálysértések – az ittas járművezetés vétsége elnyeli, ezért az önálló szabálysértési felelősség megállapítása helyett ezek súlyosító körülményként való értékelése indokolt.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ím 1">
            <a:extLst>
              <a:ext uri="{FF2B5EF4-FFF2-40B4-BE49-F238E27FC236}">
                <a16:creationId xmlns:a16="http://schemas.microsoft.com/office/drawing/2014/main" id="{6EFC3AD7-87B5-0624-D7B4-8EB9A134A1E1}"/>
              </a:ext>
            </a:extLst>
          </p:cNvPr>
          <p:cNvSpPr>
            <a:spLocks noGrp="1" noChangeArrowheads="1"/>
          </p:cNvSpPr>
          <p:nvPr>
            <p:ph type="title"/>
          </p:nvPr>
        </p:nvSpPr>
        <p:spPr/>
        <p:txBody>
          <a:bodyPr/>
          <a:lstStyle/>
          <a:p>
            <a:pPr eaLnBrk="1" hangingPunct="1"/>
            <a:r>
              <a:rPr lang="hu-HU" altLang="hu-HU"/>
              <a:t>Követelmények</a:t>
            </a:r>
          </a:p>
        </p:txBody>
      </p:sp>
      <p:sp>
        <p:nvSpPr>
          <p:cNvPr id="15363" name="Tartalom helye 2">
            <a:extLst>
              <a:ext uri="{FF2B5EF4-FFF2-40B4-BE49-F238E27FC236}">
                <a16:creationId xmlns:a16="http://schemas.microsoft.com/office/drawing/2014/main" id="{D332ED13-B2BF-A2A3-C0F5-818F05FB2DBE}"/>
              </a:ext>
            </a:extLst>
          </p:cNvPr>
          <p:cNvSpPr>
            <a:spLocks noGrp="1" noChangeArrowheads="1"/>
          </p:cNvSpPr>
          <p:nvPr>
            <p:ph idx="1"/>
          </p:nvPr>
        </p:nvSpPr>
        <p:spPr/>
        <p:txBody>
          <a:bodyPr/>
          <a:lstStyle/>
          <a:p>
            <a:pPr eaLnBrk="1" hangingPunct="1"/>
            <a:r>
              <a:rPr lang="hu-HU" altLang="hu-HU"/>
              <a:t>Kiskorú veszélyeztetése</a:t>
            </a:r>
          </a:p>
          <a:p>
            <a:pPr eaLnBrk="1" hangingPunct="1"/>
            <a:r>
              <a:rPr lang="hu-HU" altLang="hu-HU"/>
              <a:t>Gyermekmunka</a:t>
            </a:r>
          </a:p>
          <a:p>
            <a:pPr eaLnBrk="1" hangingPunct="1"/>
            <a:r>
              <a:rPr lang="hu-HU" altLang="hu-HU"/>
              <a:t>Kiskorúval való kapcsolattartás akadályozása</a:t>
            </a:r>
          </a:p>
          <a:p>
            <a:pPr eaLnBrk="1" hangingPunct="1"/>
            <a:r>
              <a:rPr lang="hu-HU" altLang="hu-HU"/>
              <a:t>Kiskorú elhelyezésének megváltoztatása</a:t>
            </a:r>
          </a:p>
          <a:p>
            <a:pPr eaLnBrk="1" hangingPunct="1"/>
            <a:r>
              <a:rPr lang="hu-HU" altLang="hu-HU"/>
              <a:t>Tartási kötelezettség elmulasztása</a:t>
            </a:r>
          </a:p>
          <a:p>
            <a:pPr eaLnBrk="1" hangingPunct="1"/>
            <a:r>
              <a:rPr lang="hu-HU" altLang="hu-HU"/>
              <a:t>Kapcsolati erőszak</a:t>
            </a:r>
          </a:p>
          <a:p>
            <a:pPr eaLnBrk="1" hangingPunct="1"/>
            <a:r>
              <a:rPr lang="hu-HU" altLang="hu-HU"/>
              <a:t>Családi jogállás megsértése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E16461B-BC91-58F9-1665-5869855BD2BD}"/>
              </a:ext>
            </a:extLst>
          </p:cNvPr>
          <p:cNvSpPr>
            <a:spLocks noGrp="1" noChangeArrowheads="1"/>
          </p:cNvSpPr>
          <p:nvPr>
            <p:ph type="title"/>
          </p:nvPr>
        </p:nvSpPr>
        <p:spPr/>
        <p:txBody>
          <a:bodyPr/>
          <a:lstStyle/>
          <a:p>
            <a:pPr eaLnBrk="1" hangingPunct="1">
              <a:defRPr/>
            </a:pPr>
            <a:r>
              <a:rPr lang="hu-HU" altLang="hu-HU" sz="3200"/>
              <a:t>A vezető baleset utáni magatartásával kapcsolatos bűncselekmény</a:t>
            </a:r>
          </a:p>
        </p:txBody>
      </p:sp>
      <p:sp>
        <p:nvSpPr>
          <p:cNvPr id="6147" name="Rectangle 3">
            <a:extLst>
              <a:ext uri="{FF2B5EF4-FFF2-40B4-BE49-F238E27FC236}">
                <a16:creationId xmlns:a16="http://schemas.microsoft.com/office/drawing/2014/main" id="{11FD1F7A-17C2-80F2-E8A7-84C21BE9C7EF}"/>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endParaRPr lang="hu-HU" altLang="hu-HU" sz="2400" i="1"/>
          </a:p>
          <a:p>
            <a:pPr eaLnBrk="1" hangingPunct="1">
              <a:lnSpc>
                <a:spcPct val="80000"/>
              </a:lnSpc>
              <a:defRPr/>
            </a:pPr>
            <a:r>
              <a:rPr lang="hu-HU" altLang="hu-HU" sz="2400" b="1" i="1"/>
              <a:t>Cserbenhagyás</a:t>
            </a:r>
            <a:r>
              <a:rPr lang="hu-HU" altLang="hu-HU" sz="2400" b="1"/>
              <a:t> (239.§)</a:t>
            </a:r>
            <a:r>
              <a:rPr lang="hu-HU" altLang="hu-HU" sz="2400"/>
              <a:t> </a:t>
            </a:r>
          </a:p>
          <a:p>
            <a:pPr eaLnBrk="1" hangingPunct="1">
              <a:lnSpc>
                <a:spcPct val="80000"/>
              </a:lnSpc>
              <a:buFont typeface="Wingdings" panose="05000000000000000000" pitchFamily="2" charset="2"/>
              <a:buNone/>
              <a:defRPr/>
            </a:pPr>
            <a:r>
              <a:rPr lang="hu-HU" altLang="hu-HU" sz="2400"/>
              <a:t>    Megállási kötelezettséget  súlyos esetben  sértő szándékos bűncselekmény.</a:t>
            </a:r>
          </a:p>
          <a:p>
            <a:pPr eaLnBrk="1" hangingPunct="1">
              <a:lnSpc>
                <a:spcPct val="80000"/>
              </a:lnSpc>
              <a:buFont typeface="Wingdings" panose="05000000000000000000" pitchFamily="2" charset="2"/>
              <a:buNone/>
              <a:defRPr/>
            </a:pPr>
            <a:r>
              <a:rPr lang="hu-HU" altLang="hu-HU" sz="2400"/>
              <a:t>    Azt a balesettel érintett járművezetőt rendeli büntetni, aki a helyszínen nem áll meg, illetve onnan eltávozik, mielőtt meggyőződnék arról, hogy valaki   megsérült-e, vagy segítségnyújtásra szorul-e.</a:t>
            </a:r>
          </a:p>
          <a:p>
            <a:pPr eaLnBrk="1" hangingPunct="1">
              <a:lnSpc>
                <a:spcPct val="80000"/>
              </a:lnSpc>
              <a:buFont typeface="Wingdings" panose="05000000000000000000" pitchFamily="2" charset="2"/>
              <a:buNone/>
              <a:defRPr/>
            </a:pPr>
            <a:r>
              <a:rPr lang="hu-HU" altLang="hu-HU" sz="2400"/>
              <a:t>    E (tevékenységi és mulasztási elemeket is tartalmazó) bűncselekményt tehát nem csupán a balesetért felelős („hibás”) személy  követi el, hanem akár a baleset sértettje 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84494D-CB83-39E4-DABE-6BA8B06F9130}"/>
              </a:ext>
            </a:extLst>
          </p:cNvPr>
          <p:cNvSpPr>
            <a:spLocks noGrp="1" noChangeArrowheads="1"/>
          </p:cNvSpPr>
          <p:nvPr>
            <p:ph type="ctrTitle"/>
          </p:nvPr>
        </p:nvSpPr>
        <p:spPr>
          <a:xfrm>
            <a:off x="1774826" y="1692276"/>
            <a:ext cx="8207375" cy="2168525"/>
          </a:xfrm>
        </p:spPr>
        <p:txBody>
          <a:bodyPr/>
          <a:lstStyle/>
          <a:p>
            <a:pPr eaLnBrk="1" hangingPunct="1">
              <a:defRPr/>
            </a:pPr>
            <a:r>
              <a:rPr lang="hu-HU" altLang="hu-HU" sz="4800" b="1"/>
              <a:t>XXIII. fejezet</a:t>
            </a:r>
            <a:br>
              <a:rPr lang="hu-HU" altLang="hu-HU" sz="4800" b="1"/>
            </a:br>
            <a:r>
              <a:rPr lang="hu-HU" altLang="hu-HU" sz="4800" b="1"/>
              <a:t>A KÖRNYEZET ÉS A TERMÉSZET ELLENI BŰNCSELEKMÉNYEK</a:t>
            </a:r>
            <a:br>
              <a:rPr lang="hu-HU" altLang="hu-HU" sz="4800" b="1"/>
            </a:br>
            <a:endParaRPr lang="hu-HU" altLang="hu-HU" sz="4800" b="1"/>
          </a:p>
        </p:txBody>
      </p:sp>
      <p:sp>
        <p:nvSpPr>
          <p:cNvPr id="2051" name="Rectangle 3">
            <a:extLst>
              <a:ext uri="{FF2B5EF4-FFF2-40B4-BE49-F238E27FC236}">
                <a16:creationId xmlns:a16="http://schemas.microsoft.com/office/drawing/2014/main" id="{2B8C5159-C536-C480-C08E-6D524FCB5FC5}"/>
              </a:ext>
            </a:extLst>
          </p:cNvPr>
          <p:cNvSpPr>
            <a:spLocks noGrp="1" noChangeArrowheads="1"/>
          </p:cNvSpPr>
          <p:nvPr>
            <p:ph type="subTitle" idx="1"/>
          </p:nvPr>
        </p:nvSpPr>
        <p:spPr/>
        <p:txBody>
          <a:bodyPr/>
          <a:lstStyle/>
          <a:p>
            <a:pPr eaLnBrk="1" hangingPunct="1">
              <a:defRPr/>
            </a:pPr>
            <a:endParaRPr lang="hu-HU" altLang="hu-HU"/>
          </a:p>
          <a:p>
            <a:pPr eaLnBrk="1" hangingPunct="1">
              <a:defRPr/>
            </a:pPr>
            <a:endParaRPr lang="hu-HU" altLang="hu-HU"/>
          </a:p>
          <a:p>
            <a:pPr eaLnBrk="1" hangingPunct="1">
              <a:defRPr/>
            </a:pPr>
            <a:r>
              <a:rPr lang="hu-HU" altLang="hu-HU" sz="2400"/>
              <a:t>Tóth Mihály</a:t>
            </a:r>
          </a:p>
        </p:txBody>
      </p:sp>
      <p:pic>
        <p:nvPicPr>
          <p:cNvPr id="3076" name="Picture 5" descr="kornyezetvedelem">
            <a:extLst>
              <a:ext uri="{FF2B5EF4-FFF2-40B4-BE49-F238E27FC236}">
                <a16:creationId xmlns:a16="http://schemas.microsoft.com/office/drawing/2014/main" id="{4027AF8A-FF8F-73C7-8190-5FF53EBB2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225" y="3357563"/>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A7F74C4-98F9-E3E3-77D1-FE108AB116DE}"/>
              </a:ext>
            </a:extLst>
          </p:cNvPr>
          <p:cNvSpPr>
            <a:spLocks noGrp="1" noChangeArrowheads="1"/>
          </p:cNvSpPr>
          <p:nvPr>
            <p:ph type="title"/>
          </p:nvPr>
        </p:nvSpPr>
        <p:spPr/>
        <p:txBody>
          <a:bodyPr/>
          <a:lstStyle/>
          <a:p>
            <a:pPr eaLnBrk="1" hangingPunct="1">
              <a:defRPr/>
            </a:pPr>
            <a:r>
              <a:rPr lang="hu-HU" altLang="hu-HU" sz="4000" dirty="0"/>
              <a:t>Környezet, egészség az Alaptörvényben</a:t>
            </a:r>
          </a:p>
        </p:txBody>
      </p:sp>
      <p:sp>
        <p:nvSpPr>
          <p:cNvPr id="20483" name="Rectangle 3">
            <a:extLst>
              <a:ext uri="{FF2B5EF4-FFF2-40B4-BE49-F238E27FC236}">
                <a16:creationId xmlns:a16="http://schemas.microsoft.com/office/drawing/2014/main" id="{3976194F-C427-C7FB-B930-9B533EA091F0}"/>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hu-HU" altLang="hu-HU" sz="2000" b="1" dirty="0"/>
              <a:t>Az Alaptörvény</a:t>
            </a:r>
            <a:r>
              <a:rPr lang="hu-HU" altLang="hu-HU" sz="2000" dirty="0"/>
              <a:t>  több helyen is tartalmaz a környezet védelmével kapcsolatos rendelkezést. </a:t>
            </a:r>
          </a:p>
          <a:p>
            <a:pPr eaLnBrk="1" hangingPunct="1">
              <a:lnSpc>
                <a:spcPct val="80000"/>
              </a:lnSpc>
              <a:defRPr/>
            </a:pPr>
            <a:r>
              <a:rPr lang="hu-HU" altLang="hu-HU" sz="2000" dirty="0"/>
              <a:t>A P) cikk szerint   </a:t>
            </a:r>
            <a:r>
              <a:rPr lang="hu-HU" altLang="hu-HU" sz="2000" dirty="0">
                <a:solidFill>
                  <a:srgbClr val="FFC000"/>
                </a:solidFill>
              </a:rPr>
              <a:t>„A természeti erőforrások, különösen a termőföld, az erdők és a vízkészlet, a biológiai sokféleség, különösen a honos növény- és állatfajok, valamint a kulturális értékek a nemzet közös örökségét képezik, amelynek védelme, fenntartása és a jövő nemzedékek számára való megőrzése az állam és mindenki kötelessége.”</a:t>
            </a:r>
          </a:p>
          <a:p>
            <a:pPr eaLnBrk="1" hangingPunct="1">
              <a:lnSpc>
                <a:spcPct val="80000"/>
              </a:lnSpc>
              <a:defRPr/>
            </a:pPr>
            <a:r>
              <a:rPr lang="hu-HU" altLang="hu-HU" sz="2000" dirty="0"/>
              <a:t>A XX. cikk (2) bekezdése tartalmazza, hogy az ország az </a:t>
            </a:r>
            <a:r>
              <a:rPr lang="hu-HU" altLang="hu-HU" sz="2000" dirty="0">
                <a:solidFill>
                  <a:srgbClr val="FFC000"/>
                </a:solidFill>
              </a:rPr>
              <a:t>egészséghez való jog érvényesülését, egyebek mellett a környezet védelmének</a:t>
            </a:r>
            <a:r>
              <a:rPr lang="hu-HU" altLang="hu-HU" sz="2000" dirty="0"/>
              <a:t> biztosításával segíti elő.</a:t>
            </a:r>
          </a:p>
          <a:p>
            <a:pPr eaLnBrk="1" hangingPunct="1">
              <a:lnSpc>
                <a:spcPct val="80000"/>
              </a:lnSpc>
              <a:defRPr/>
            </a:pPr>
            <a:r>
              <a:rPr lang="hu-HU" altLang="hu-HU" sz="2000" dirty="0"/>
              <a:t>A XXI. cikk (1) bekezdése szerint  </a:t>
            </a:r>
            <a:r>
              <a:rPr lang="hu-HU" altLang="hu-HU" sz="2000" dirty="0">
                <a:solidFill>
                  <a:srgbClr val="FFC000"/>
                </a:solidFill>
              </a:rPr>
              <a:t>„Magyarország elismeri és érvényesíti mindenki jogát az egészséges környezethez.”</a:t>
            </a:r>
            <a:r>
              <a:rPr lang="hu-HU" altLang="hu-HU" sz="2000" dirty="0"/>
              <a:t>, a következő bekezdések pedig a környezeti károkért való felelősség vállalásának kötelezettségét illetve a szennyező anyagok elhelyezésének tilalmát tartalmazzák.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16DF438-DE49-142A-B96F-685A2BEF1D5B}"/>
              </a:ext>
            </a:extLst>
          </p:cNvPr>
          <p:cNvSpPr>
            <a:spLocks noGrp="1" noChangeArrowheads="1"/>
          </p:cNvSpPr>
          <p:nvPr>
            <p:ph type="title"/>
          </p:nvPr>
        </p:nvSpPr>
        <p:spPr/>
        <p:txBody>
          <a:bodyPr/>
          <a:lstStyle/>
          <a:p>
            <a:pPr eaLnBrk="1" hangingPunct="1">
              <a:defRPr/>
            </a:pPr>
            <a:r>
              <a:rPr lang="hu-HU" altLang="hu-HU" sz="4000"/>
              <a:t>A XXIII. fejezet bűncselekményei</a:t>
            </a:r>
          </a:p>
        </p:txBody>
      </p:sp>
      <p:sp>
        <p:nvSpPr>
          <p:cNvPr id="3075" name="Rectangle 3">
            <a:extLst>
              <a:ext uri="{FF2B5EF4-FFF2-40B4-BE49-F238E27FC236}">
                <a16:creationId xmlns:a16="http://schemas.microsoft.com/office/drawing/2014/main" id="{CCCE2BBC-97E9-8733-99F4-A88E55A070B0}"/>
              </a:ext>
            </a:extLst>
          </p:cNvPr>
          <p:cNvSpPr>
            <a:spLocks noGrp="1" noChangeArrowheads="1"/>
          </p:cNvSpPr>
          <p:nvPr>
            <p:ph type="body" idx="1"/>
          </p:nvPr>
        </p:nvSpPr>
        <p:spPr/>
        <p:txBody>
          <a:bodyPr/>
          <a:lstStyle/>
          <a:p>
            <a:pPr eaLnBrk="1" hangingPunct="1">
              <a:lnSpc>
                <a:spcPct val="80000"/>
              </a:lnSpc>
              <a:defRPr/>
            </a:pPr>
            <a:r>
              <a:rPr lang="hu-HU" altLang="hu-HU" sz="2400" dirty="0"/>
              <a:t>- </a:t>
            </a:r>
            <a:r>
              <a:rPr lang="hu-HU" altLang="hu-HU" sz="2400" i="1" dirty="0">
                <a:solidFill>
                  <a:srgbClr val="FFC000"/>
                </a:solidFill>
              </a:rPr>
              <a:t>Környezetkárosítás</a:t>
            </a:r>
            <a:r>
              <a:rPr lang="hu-HU" altLang="hu-HU" sz="2400" dirty="0">
                <a:solidFill>
                  <a:srgbClr val="FFC000"/>
                </a:solidFill>
              </a:rPr>
              <a:t>,</a:t>
            </a:r>
          </a:p>
          <a:p>
            <a:pPr eaLnBrk="1" hangingPunct="1">
              <a:lnSpc>
                <a:spcPct val="80000"/>
              </a:lnSpc>
              <a:defRPr/>
            </a:pPr>
            <a:r>
              <a:rPr lang="hu-HU" altLang="hu-HU" sz="2400" dirty="0">
                <a:solidFill>
                  <a:srgbClr val="FFC000"/>
                </a:solidFill>
              </a:rPr>
              <a:t>- </a:t>
            </a:r>
            <a:r>
              <a:rPr lang="hu-HU" altLang="hu-HU" sz="2400" i="1" dirty="0">
                <a:solidFill>
                  <a:srgbClr val="FFC000"/>
                </a:solidFill>
              </a:rPr>
              <a:t>Természetkárosítás</a:t>
            </a:r>
            <a:r>
              <a:rPr lang="hu-HU" altLang="hu-HU" sz="2400" dirty="0">
                <a:solidFill>
                  <a:srgbClr val="FFC000"/>
                </a:solidFill>
              </a:rPr>
              <a:t>,</a:t>
            </a:r>
          </a:p>
          <a:p>
            <a:pPr eaLnBrk="1" hangingPunct="1">
              <a:lnSpc>
                <a:spcPct val="80000"/>
              </a:lnSpc>
              <a:defRPr/>
            </a:pPr>
            <a:r>
              <a:rPr lang="hu-HU" altLang="hu-HU" sz="2400" dirty="0">
                <a:solidFill>
                  <a:srgbClr val="FFC000"/>
                </a:solidFill>
              </a:rPr>
              <a:t>- Állatkínzás,</a:t>
            </a:r>
          </a:p>
          <a:p>
            <a:pPr eaLnBrk="1" hangingPunct="1">
              <a:lnSpc>
                <a:spcPct val="80000"/>
              </a:lnSpc>
              <a:defRPr/>
            </a:pPr>
            <a:r>
              <a:rPr lang="hu-HU" altLang="hu-HU" sz="2400" dirty="0">
                <a:solidFill>
                  <a:srgbClr val="FFC000"/>
                </a:solidFill>
              </a:rPr>
              <a:t>- </a:t>
            </a:r>
            <a:r>
              <a:rPr lang="hu-HU" altLang="hu-HU" sz="2400" i="1" dirty="0">
                <a:solidFill>
                  <a:srgbClr val="FFC000"/>
                </a:solidFill>
              </a:rPr>
              <a:t>Orvvadászat,</a:t>
            </a:r>
            <a:endParaRPr lang="hu-HU" altLang="hu-HU" sz="2400" dirty="0">
              <a:solidFill>
                <a:srgbClr val="FFC000"/>
              </a:solidFill>
            </a:endParaRPr>
          </a:p>
          <a:p>
            <a:pPr eaLnBrk="1" hangingPunct="1">
              <a:lnSpc>
                <a:spcPct val="80000"/>
              </a:lnSpc>
              <a:defRPr/>
            </a:pPr>
            <a:r>
              <a:rPr lang="hu-HU" altLang="hu-HU" sz="2400" dirty="0">
                <a:solidFill>
                  <a:srgbClr val="FFC000"/>
                </a:solidFill>
              </a:rPr>
              <a:t>- Orvhalászat,</a:t>
            </a:r>
          </a:p>
          <a:p>
            <a:pPr eaLnBrk="1" hangingPunct="1">
              <a:lnSpc>
                <a:spcPct val="80000"/>
              </a:lnSpc>
              <a:defRPr/>
            </a:pPr>
            <a:r>
              <a:rPr lang="hu-HU" altLang="hu-HU" sz="2400" dirty="0"/>
              <a:t>- Tiltott állatviadal szervezése,</a:t>
            </a:r>
            <a:endParaRPr lang="hu-HU" altLang="hu-HU" sz="2400" i="1" dirty="0"/>
          </a:p>
          <a:p>
            <a:pPr eaLnBrk="1" hangingPunct="1">
              <a:lnSpc>
                <a:spcPct val="80000"/>
              </a:lnSpc>
              <a:defRPr/>
            </a:pPr>
            <a:r>
              <a:rPr lang="hu-HU" altLang="hu-HU" sz="2400" i="1" dirty="0"/>
              <a:t>- A hulladékgazdálkodás rendjének megsértése</a:t>
            </a:r>
            <a:r>
              <a:rPr lang="hu-HU" altLang="hu-HU" sz="2400" dirty="0"/>
              <a:t>,</a:t>
            </a:r>
          </a:p>
          <a:p>
            <a:pPr eaLnBrk="1" hangingPunct="1">
              <a:lnSpc>
                <a:spcPct val="80000"/>
              </a:lnSpc>
              <a:defRPr/>
            </a:pPr>
            <a:r>
              <a:rPr lang="hu-HU" altLang="hu-HU" sz="2400" dirty="0"/>
              <a:t>- Ózonréteget lebontó anyaggal visszaélés,</a:t>
            </a:r>
          </a:p>
          <a:p>
            <a:pPr eaLnBrk="1" hangingPunct="1">
              <a:lnSpc>
                <a:spcPct val="80000"/>
              </a:lnSpc>
              <a:defRPr/>
            </a:pPr>
            <a:r>
              <a:rPr lang="hu-HU" altLang="hu-HU" sz="2400" dirty="0"/>
              <a:t>- Radioaktív anyaggal visszaélés,</a:t>
            </a:r>
          </a:p>
          <a:p>
            <a:pPr eaLnBrk="1" hangingPunct="1">
              <a:lnSpc>
                <a:spcPct val="80000"/>
              </a:lnSpc>
              <a:defRPr/>
            </a:pPr>
            <a:r>
              <a:rPr lang="hu-HU" altLang="hu-HU" sz="2400" dirty="0"/>
              <a:t>- Nukleáris létesítmény üzemeltetésével visszaélés,</a:t>
            </a:r>
          </a:p>
          <a:p>
            <a:pPr eaLnBrk="1" hangingPunct="1">
              <a:lnSpc>
                <a:spcPct val="80000"/>
              </a:lnSpc>
              <a:defRPr/>
            </a:pPr>
            <a:r>
              <a:rPr lang="hu-HU" altLang="hu-HU" sz="2400" dirty="0"/>
              <a:t>- Atomenergia alkalmazásával visszaélés</a:t>
            </a:r>
            <a:r>
              <a:rPr lang="hu-HU" altLang="hu-HU" sz="2400" i="1"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E278FB2-EA55-A413-7DE1-ADF5AC1EC3BC}"/>
              </a:ext>
            </a:extLst>
          </p:cNvPr>
          <p:cNvSpPr>
            <a:spLocks noGrp="1" noChangeArrowheads="1"/>
          </p:cNvSpPr>
          <p:nvPr>
            <p:ph type="title"/>
          </p:nvPr>
        </p:nvSpPr>
        <p:spPr>
          <a:xfrm>
            <a:off x="1981200" y="277814"/>
            <a:ext cx="8229600" cy="631825"/>
          </a:xfrm>
        </p:spPr>
        <p:txBody>
          <a:bodyPr/>
          <a:lstStyle/>
          <a:p>
            <a:pPr eaLnBrk="1" hangingPunct="1">
              <a:defRPr/>
            </a:pPr>
            <a:r>
              <a:rPr lang="hu-HU" altLang="hu-HU" sz="4000"/>
              <a:t>Környezetkárosítás</a:t>
            </a:r>
          </a:p>
        </p:txBody>
      </p:sp>
      <p:sp>
        <p:nvSpPr>
          <p:cNvPr id="4099" name="Rectangle 3">
            <a:extLst>
              <a:ext uri="{FF2B5EF4-FFF2-40B4-BE49-F238E27FC236}">
                <a16:creationId xmlns:a16="http://schemas.microsoft.com/office/drawing/2014/main" id="{B1791496-758F-3828-4271-2AA846AAFDC5}"/>
              </a:ext>
            </a:extLst>
          </p:cNvPr>
          <p:cNvSpPr>
            <a:spLocks noGrp="1" noChangeArrowheads="1"/>
          </p:cNvSpPr>
          <p:nvPr>
            <p:ph type="body" idx="1"/>
          </p:nvPr>
        </p:nvSpPr>
        <p:spPr>
          <a:xfrm>
            <a:off x="1981200" y="908050"/>
            <a:ext cx="8229600" cy="5949950"/>
          </a:xfrm>
        </p:spPr>
        <p:txBody>
          <a:bodyPr/>
          <a:lstStyle/>
          <a:p>
            <a:pPr eaLnBrk="1" hangingPunct="1">
              <a:lnSpc>
                <a:spcPct val="80000"/>
              </a:lnSpc>
              <a:buFont typeface="Wingdings" panose="05000000000000000000" pitchFamily="2" charset="2"/>
              <a:buNone/>
              <a:defRPr/>
            </a:pPr>
            <a:r>
              <a:rPr lang="hu-HU" altLang="hu-HU" sz="1600" b="1"/>
              <a:t>Környezetkárosítás</a:t>
            </a:r>
          </a:p>
          <a:p>
            <a:pPr eaLnBrk="1" hangingPunct="1">
              <a:lnSpc>
                <a:spcPct val="80000"/>
              </a:lnSpc>
              <a:buFont typeface="Wingdings" panose="05000000000000000000" pitchFamily="2" charset="2"/>
              <a:buNone/>
              <a:defRPr/>
            </a:pPr>
            <a:r>
              <a:rPr lang="hu-HU" altLang="hu-HU" sz="1600" b="1"/>
              <a:t>241. §</a:t>
            </a:r>
            <a:r>
              <a:rPr lang="hu-HU" altLang="hu-HU" sz="1600"/>
              <a:t> (1) Aki a földet, a levegőt, a vizet, az élővilágot, valamint azok összetevőit jelentős mértékű szennyezéssel vagy más módon</a:t>
            </a:r>
            <a:endParaRPr lang="hu-HU" altLang="hu-HU" sz="1600" i="1"/>
          </a:p>
          <a:p>
            <a:pPr eaLnBrk="1" hangingPunct="1">
              <a:lnSpc>
                <a:spcPct val="80000"/>
              </a:lnSpc>
              <a:defRPr/>
            </a:pPr>
            <a:r>
              <a:rPr lang="hu-HU" altLang="hu-HU" sz="1600" i="1"/>
              <a:t>a)</a:t>
            </a:r>
            <a:r>
              <a:rPr lang="hu-HU" altLang="hu-HU" sz="1600"/>
              <a:t> veszélyezteti,</a:t>
            </a:r>
            <a:endParaRPr lang="hu-HU" altLang="hu-HU" sz="1600" i="1"/>
          </a:p>
          <a:p>
            <a:pPr eaLnBrk="1" hangingPunct="1">
              <a:lnSpc>
                <a:spcPct val="80000"/>
              </a:lnSpc>
              <a:defRPr/>
            </a:pPr>
            <a:r>
              <a:rPr lang="hu-HU" altLang="hu-HU" sz="1600" i="1"/>
              <a:t>b)</a:t>
            </a:r>
            <a:r>
              <a:rPr lang="hu-HU" altLang="hu-HU" sz="1600"/>
              <a:t> olyan mértékben károsítja, hogy annak természetes vagy korábbi állapota csak beavatkozással állítható helyre,</a:t>
            </a:r>
            <a:endParaRPr lang="hu-HU" altLang="hu-HU" sz="1600" i="1"/>
          </a:p>
          <a:p>
            <a:pPr eaLnBrk="1" hangingPunct="1">
              <a:lnSpc>
                <a:spcPct val="80000"/>
              </a:lnSpc>
              <a:defRPr/>
            </a:pPr>
            <a:r>
              <a:rPr lang="hu-HU" altLang="hu-HU" sz="1600" i="1"/>
              <a:t>c)</a:t>
            </a:r>
            <a:r>
              <a:rPr lang="hu-HU" altLang="hu-HU" sz="1600"/>
              <a:t> olyan mértékben károsítja, hogy annak természetes vagy korábbi állapota nem állítható helyre,</a:t>
            </a:r>
          </a:p>
          <a:p>
            <a:pPr eaLnBrk="1" hangingPunct="1">
              <a:lnSpc>
                <a:spcPct val="80000"/>
              </a:lnSpc>
              <a:defRPr/>
            </a:pPr>
            <a:r>
              <a:rPr lang="hu-HU" altLang="hu-HU" sz="1600"/>
              <a:t>bűntett miatt az</a:t>
            </a:r>
            <a:r>
              <a:rPr lang="hu-HU" altLang="hu-HU" sz="1600" i="1"/>
              <a:t> a)</a:t>
            </a:r>
            <a:r>
              <a:rPr lang="hu-HU" altLang="hu-HU" sz="1600"/>
              <a:t> pontban meghatározott esetben három évig, a</a:t>
            </a:r>
            <a:r>
              <a:rPr lang="hu-HU" altLang="hu-HU" sz="1600" i="1"/>
              <a:t> b)</a:t>
            </a:r>
            <a:r>
              <a:rPr lang="hu-HU" altLang="hu-HU" sz="1600"/>
              <a:t> pontban meghatározott esetben egy évtől öt évig, a</a:t>
            </a:r>
            <a:r>
              <a:rPr lang="hu-HU" altLang="hu-HU" sz="1600" i="1"/>
              <a:t> c)</a:t>
            </a:r>
            <a:r>
              <a:rPr lang="hu-HU" altLang="hu-HU" sz="1600"/>
              <a:t> pontban meghatározott esetben két évtől nyolc évig terjedő szabadságvesztéssel büntetendő.</a:t>
            </a:r>
          </a:p>
          <a:p>
            <a:pPr eaLnBrk="1" hangingPunct="1">
              <a:lnSpc>
                <a:spcPct val="80000"/>
              </a:lnSpc>
              <a:buFont typeface="Wingdings" panose="05000000000000000000" pitchFamily="2" charset="2"/>
              <a:buNone/>
              <a:defRPr/>
            </a:pPr>
            <a:r>
              <a:rPr lang="hu-HU" altLang="hu-HU" sz="1600"/>
              <a:t>(2) Aki a környezetkárosítást gondatlanságból követi el, vétség miatt az (1) bekezdés</a:t>
            </a:r>
            <a:r>
              <a:rPr lang="hu-HU" altLang="hu-HU" sz="1600" i="1"/>
              <a:t> a)</a:t>
            </a:r>
            <a:r>
              <a:rPr lang="hu-HU" altLang="hu-HU" sz="1600"/>
              <a:t> pontja esetén egy évig,</a:t>
            </a:r>
            <a:r>
              <a:rPr lang="hu-HU" altLang="hu-HU" sz="1600" i="1"/>
              <a:t> b)</a:t>
            </a:r>
            <a:r>
              <a:rPr lang="hu-HU" altLang="hu-HU" sz="1600"/>
              <a:t> pontja esetén két évig,</a:t>
            </a:r>
            <a:r>
              <a:rPr lang="hu-HU" altLang="hu-HU" sz="1600" i="1"/>
              <a:t> c)</a:t>
            </a:r>
            <a:r>
              <a:rPr lang="hu-HU" altLang="hu-HU" sz="1600"/>
              <a:t> pontja esetén három évig terjedő szabadságvesztéssel büntetendő.</a:t>
            </a:r>
          </a:p>
          <a:p>
            <a:pPr eaLnBrk="1" hangingPunct="1">
              <a:lnSpc>
                <a:spcPct val="80000"/>
              </a:lnSpc>
              <a:buFont typeface="Wingdings" panose="05000000000000000000" pitchFamily="2" charset="2"/>
              <a:buNone/>
              <a:defRPr/>
            </a:pPr>
            <a:r>
              <a:rPr lang="hu-HU" altLang="hu-HU" sz="1600"/>
              <a:t>(3) Az (1) bekezdés</a:t>
            </a:r>
            <a:r>
              <a:rPr lang="hu-HU" altLang="hu-HU" sz="1600" i="1"/>
              <a:t> a)</a:t>
            </a:r>
            <a:r>
              <a:rPr lang="hu-HU" altLang="hu-HU" sz="1600"/>
              <a:t> pontjában, és a (2) bekezdés első és második fordulatában meghatározott esetben az elkövető nem büntethető, az (1) bekezdés</a:t>
            </a:r>
            <a:r>
              <a:rPr lang="hu-HU" altLang="hu-HU" sz="1600" i="1"/>
              <a:t> b)</a:t>
            </a:r>
            <a:r>
              <a:rPr lang="hu-HU" altLang="hu-HU" sz="1600"/>
              <a:t> pontja esetén pedig büntetése korlátlanul enyhíthető, ha az elsőfokú ítélet meghozataláig a bűncselekmény által bekövetkezett veszélyt, illetve környezetkárosodást megszünteti, a károsodott környezet eredeti állapotát helyreállítja.</a:t>
            </a:r>
          </a:p>
          <a:p>
            <a:pPr eaLnBrk="1" hangingPunct="1">
              <a:lnSpc>
                <a:spcPct val="80000"/>
              </a:lnSpc>
              <a:buFont typeface="Wingdings" panose="05000000000000000000" pitchFamily="2" charset="2"/>
              <a:buNone/>
              <a:defRPr/>
            </a:pPr>
            <a:r>
              <a:rPr lang="hu-HU" altLang="hu-HU" sz="1600"/>
              <a:t>(4) E § alkalmazásában szennyezés: a föld, a levegő, a víz, az élővilág, valamint azok összetevői jogszabályban vagy hatósági határozatban megállapított kibocsátási határértéket meghaladó terhelése.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7345BFE-1F30-4E85-4215-939EDAC765BC}"/>
              </a:ext>
            </a:extLst>
          </p:cNvPr>
          <p:cNvSpPr>
            <a:spLocks noGrp="1"/>
          </p:cNvSpPr>
          <p:nvPr>
            <p:ph type="title"/>
          </p:nvPr>
        </p:nvSpPr>
        <p:spPr/>
        <p:txBody>
          <a:bodyPr/>
          <a:lstStyle/>
          <a:p>
            <a:pPr>
              <a:defRPr/>
            </a:pPr>
            <a:r>
              <a:rPr lang="hu-HU" dirty="0"/>
              <a:t>Fontosabb mögöttes jogszabályok</a:t>
            </a:r>
          </a:p>
        </p:txBody>
      </p:sp>
      <p:sp>
        <p:nvSpPr>
          <p:cNvPr id="3" name="Tartalom helye 2">
            <a:extLst>
              <a:ext uri="{FF2B5EF4-FFF2-40B4-BE49-F238E27FC236}">
                <a16:creationId xmlns:a16="http://schemas.microsoft.com/office/drawing/2014/main" id="{633544B4-6338-7DD5-AA92-6AC4CB9C9BF8}"/>
              </a:ext>
            </a:extLst>
          </p:cNvPr>
          <p:cNvSpPr>
            <a:spLocks noGrp="1"/>
          </p:cNvSpPr>
          <p:nvPr>
            <p:ph idx="1"/>
          </p:nvPr>
        </p:nvSpPr>
        <p:spPr/>
        <p:txBody>
          <a:bodyPr/>
          <a:lstStyle/>
          <a:p>
            <a:pPr>
              <a:defRPr/>
            </a:pPr>
            <a:r>
              <a:rPr lang="hu-HU" dirty="0"/>
              <a:t>1995. évi  LIII.tv. A </a:t>
            </a:r>
            <a:r>
              <a:rPr lang="hu-HU" dirty="0">
                <a:solidFill>
                  <a:srgbClr val="FFC000"/>
                </a:solidFill>
              </a:rPr>
              <a:t>környezet védelmének</a:t>
            </a:r>
            <a:r>
              <a:rPr lang="hu-HU" dirty="0"/>
              <a:t> általános szabályairól,</a:t>
            </a:r>
          </a:p>
          <a:p>
            <a:pPr>
              <a:defRPr/>
            </a:pPr>
            <a:r>
              <a:rPr lang="hu-HU" dirty="0"/>
              <a:t>A </a:t>
            </a:r>
            <a:r>
              <a:rPr lang="hu-HU" dirty="0">
                <a:solidFill>
                  <a:srgbClr val="FFC000"/>
                </a:solidFill>
              </a:rPr>
              <a:t>levegő</a:t>
            </a:r>
            <a:r>
              <a:rPr lang="hu-HU" dirty="0"/>
              <a:t> védelméről szóló 306/2010 (XII.23. korm.r.)</a:t>
            </a:r>
          </a:p>
          <a:p>
            <a:pPr>
              <a:defRPr/>
            </a:pPr>
            <a:r>
              <a:rPr lang="hu-HU" dirty="0"/>
              <a:t>A </a:t>
            </a:r>
            <a:r>
              <a:rPr lang="hu-HU" dirty="0" err="1">
                <a:solidFill>
                  <a:srgbClr val="FFC000"/>
                </a:solidFill>
              </a:rPr>
              <a:t>felszini</a:t>
            </a:r>
            <a:r>
              <a:rPr lang="hu-HU" dirty="0">
                <a:solidFill>
                  <a:srgbClr val="FFC000"/>
                </a:solidFill>
              </a:rPr>
              <a:t> vizek </a:t>
            </a:r>
            <a:r>
              <a:rPr lang="hu-HU" dirty="0" err="1"/>
              <a:t>védelmérőól</a:t>
            </a:r>
            <a:r>
              <a:rPr lang="hu-HU" dirty="0"/>
              <a:t> szóló 220/2004 (VII.21.) Korm.r.</a:t>
            </a:r>
          </a:p>
          <a:p>
            <a:pPr>
              <a:defRPr/>
            </a:pPr>
            <a:r>
              <a:rPr lang="hu-HU" dirty="0"/>
              <a:t>A </a:t>
            </a:r>
            <a:r>
              <a:rPr lang="hu-HU" dirty="0" err="1">
                <a:solidFill>
                  <a:srgbClr val="FFC000"/>
                </a:solidFill>
              </a:rPr>
              <a:t>felszin</a:t>
            </a:r>
            <a:r>
              <a:rPr lang="hu-HU" dirty="0">
                <a:solidFill>
                  <a:srgbClr val="FFC000"/>
                </a:solidFill>
              </a:rPr>
              <a:t> alatti vizek </a:t>
            </a:r>
            <a:r>
              <a:rPr lang="hu-HU" dirty="0"/>
              <a:t>védelméről szóló 219/2004 (VII.21.) Korm.r.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1E4C3B-698F-D763-A7B2-C852E91C4C2A}"/>
              </a:ext>
            </a:extLst>
          </p:cNvPr>
          <p:cNvSpPr>
            <a:spLocks noGrp="1"/>
          </p:cNvSpPr>
          <p:nvPr>
            <p:ph type="title"/>
          </p:nvPr>
        </p:nvSpPr>
        <p:spPr/>
        <p:txBody>
          <a:bodyPr/>
          <a:lstStyle/>
          <a:p>
            <a:pPr>
              <a:defRPr/>
            </a:pPr>
            <a:r>
              <a:rPr lang="hu-HU" dirty="0"/>
              <a:t>A tényállás szerkezete</a:t>
            </a:r>
          </a:p>
        </p:txBody>
      </p:sp>
      <p:sp>
        <p:nvSpPr>
          <p:cNvPr id="3" name="Tartalom helye 2">
            <a:extLst>
              <a:ext uri="{FF2B5EF4-FFF2-40B4-BE49-F238E27FC236}">
                <a16:creationId xmlns:a16="http://schemas.microsoft.com/office/drawing/2014/main" id="{60268C40-8E5A-B955-1F3B-24E562F493DC}"/>
              </a:ext>
            </a:extLst>
          </p:cNvPr>
          <p:cNvSpPr>
            <a:spLocks noGrp="1"/>
          </p:cNvSpPr>
          <p:nvPr>
            <p:ph idx="1"/>
          </p:nvPr>
        </p:nvSpPr>
        <p:spPr/>
        <p:txBody>
          <a:bodyPr/>
          <a:lstStyle/>
          <a:p>
            <a:pPr>
              <a:defRPr/>
            </a:pPr>
            <a:r>
              <a:rPr lang="hu-HU" dirty="0"/>
              <a:t>A) </a:t>
            </a:r>
            <a:r>
              <a:rPr lang="hu-HU" dirty="0">
                <a:solidFill>
                  <a:srgbClr val="FFFF66"/>
                </a:solidFill>
              </a:rPr>
              <a:t>veszélyeztetés </a:t>
            </a:r>
            <a:r>
              <a:rPr lang="hu-HU" dirty="0"/>
              <a:t>(elhárítása </a:t>
            </a:r>
            <a:r>
              <a:rPr lang="hu-HU" dirty="0" err="1"/>
              <a:t>büntethetőséáget</a:t>
            </a:r>
            <a:r>
              <a:rPr lang="hu-HU" dirty="0"/>
              <a:t> megszüntető ok)</a:t>
            </a:r>
          </a:p>
          <a:p>
            <a:pPr>
              <a:defRPr/>
            </a:pPr>
            <a:r>
              <a:rPr lang="hu-HU" dirty="0"/>
              <a:t>B) </a:t>
            </a:r>
            <a:r>
              <a:rPr lang="hu-HU" dirty="0">
                <a:solidFill>
                  <a:srgbClr val="FFC000"/>
                </a:solidFill>
              </a:rPr>
              <a:t>beavatkozással helyreállítható károsítás </a:t>
            </a:r>
            <a:r>
              <a:rPr lang="hu-HU" dirty="0"/>
              <a:t>(helyreállítása korlátlan enyhítést tesz lehetővé)</a:t>
            </a:r>
          </a:p>
          <a:p>
            <a:pPr>
              <a:defRPr/>
            </a:pPr>
            <a:r>
              <a:rPr lang="hu-HU" dirty="0"/>
              <a:t>C) </a:t>
            </a:r>
            <a:r>
              <a:rPr lang="hu-HU" dirty="0">
                <a:solidFill>
                  <a:srgbClr val="FF0000"/>
                </a:solidFill>
              </a:rPr>
              <a:t>helyreállíthatatlan károsítás</a:t>
            </a:r>
          </a:p>
          <a:p>
            <a:pPr>
              <a:defRPr/>
            </a:pPr>
            <a:r>
              <a:rPr lang="hu-HU" dirty="0"/>
              <a:t>D) Gondatlan elkövetés a fenti fokozatok szerint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8D0F007-C6C4-265F-BAFE-774E7B705705}"/>
              </a:ext>
            </a:extLst>
          </p:cNvPr>
          <p:cNvSpPr>
            <a:spLocks noGrp="1" noChangeArrowheads="1"/>
          </p:cNvSpPr>
          <p:nvPr>
            <p:ph type="title"/>
          </p:nvPr>
        </p:nvSpPr>
        <p:spPr/>
        <p:txBody>
          <a:bodyPr/>
          <a:lstStyle/>
          <a:p>
            <a:pPr eaLnBrk="1" hangingPunct="1">
              <a:defRPr/>
            </a:pPr>
            <a:r>
              <a:rPr lang="hu-HU" altLang="hu-HU"/>
              <a:t>Természetkárosítás</a:t>
            </a:r>
          </a:p>
        </p:txBody>
      </p:sp>
      <p:sp>
        <p:nvSpPr>
          <p:cNvPr id="5123" name="Rectangle 3">
            <a:extLst>
              <a:ext uri="{FF2B5EF4-FFF2-40B4-BE49-F238E27FC236}">
                <a16:creationId xmlns:a16="http://schemas.microsoft.com/office/drawing/2014/main" id="{CA7DB3EE-50DD-CE42-C273-94C0EE8E644A}"/>
              </a:ext>
            </a:extLst>
          </p:cNvPr>
          <p:cNvSpPr>
            <a:spLocks noGrp="1" noChangeArrowheads="1"/>
          </p:cNvSpPr>
          <p:nvPr>
            <p:ph type="body" idx="1"/>
          </p:nvPr>
        </p:nvSpPr>
        <p:spPr>
          <a:xfrm>
            <a:off x="1981200" y="1341439"/>
            <a:ext cx="8229600" cy="4789487"/>
          </a:xfrm>
        </p:spPr>
        <p:txBody>
          <a:bodyPr/>
          <a:lstStyle/>
          <a:p>
            <a:pPr eaLnBrk="1" hangingPunct="1">
              <a:lnSpc>
                <a:spcPct val="80000"/>
              </a:lnSpc>
              <a:defRPr/>
            </a:pPr>
            <a:r>
              <a:rPr lang="hu-HU" altLang="hu-HU" sz="2400" dirty="0"/>
              <a:t>A cselekmény fontosabb háttérnormái  :</a:t>
            </a:r>
          </a:p>
          <a:p>
            <a:pPr eaLnBrk="1" hangingPunct="1">
              <a:lnSpc>
                <a:spcPct val="80000"/>
              </a:lnSpc>
              <a:defRPr/>
            </a:pPr>
            <a:r>
              <a:rPr lang="hu-HU" altLang="hu-HU" sz="2400" dirty="0"/>
              <a:t>a </a:t>
            </a:r>
            <a:r>
              <a:rPr lang="hu-HU" altLang="hu-HU" sz="2400" i="1" dirty="0"/>
              <a:t>természet</a:t>
            </a:r>
            <a:r>
              <a:rPr lang="hu-HU" altLang="hu-HU" sz="2400" dirty="0"/>
              <a:t> védelméről szóló 1996. évi LIII. törvény (</a:t>
            </a:r>
            <a:r>
              <a:rPr lang="hu-HU" altLang="hu-HU" sz="2400" dirty="0" err="1"/>
              <a:t>Tvt</a:t>
            </a:r>
            <a:r>
              <a:rPr lang="hu-HU" altLang="hu-HU" sz="2400" dirty="0"/>
              <a:t>.),   </a:t>
            </a:r>
          </a:p>
          <a:p>
            <a:pPr eaLnBrk="1" hangingPunct="1">
              <a:lnSpc>
                <a:spcPct val="80000"/>
              </a:lnSpc>
              <a:defRPr/>
            </a:pPr>
            <a:r>
              <a:rPr lang="hu-HU" altLang="hu-HU" sz="2400" dirty="0"/>
              <a:t>a </a:t>
            </a:r>
            <a:r>
              <a:rPr lang="hu-HU" altLang="hu-HU" sz="2400" i="1" dirty="0"/>
              <a:t>növényvédelemről</a:t>
            </a:r>
            <a:r>
              <a:rPr lang="hu-HU" altLang="hu-HU" sz="2400" dirty="0"/>
              <a:t> szóló 2000. évi XXXV. törvény, </a:t>
            </a:r>
          </a:p>
          <a:p>
            <a:pPr eaLnBrk="1" hangingPunct="1">
              <a:lnSpc>
                <a:spcPct val="80000"/>
              </a:lnSpc>
              <a:defRPr/>
            </a:pPr>
            <a:r>
              <a:rPr lang="hu-HU" altLang="hu-HU" sz="2400" dirty="0"/>
              <a:t>az </a:t>
            </a:r>
            <a:r>
              <a:rPr lang="hu-HU" altLang="hu-HU" sz="2400" i="1" dirty="0"/>
              <a:t>erdőről</a:t>
            </a:r>
            <a:r>
              <a:rPr lang="hu-HU" altLang="hu-HU" sz="2400" dirty="0"/>
              <a:t> az erdő védelméről és az erdőgazdálkodásról szóló 2009. évi XXXVII. törvény, </a:t>
            </a:r>
          </a:p>
          <a:p>
            <a:pPr eaLnBrk="1" hangingPunct="1">
              <a:lnSpc>
                <a:spcPct val="80000"/>
              </a:lnSpc>
              <a:defRPr/>
            </a:pPr>
            <a:r>
              <a:rPr lang="hu-HU" altLang="hu-HU" sz="2400" dirty="0"/>
              <a:t>a </a:t>
            </a:r>
            <a:r>
              <a:rPr lang="hu-HU" altLang="hu-HU" sz="2400" i="1" dirty="0"/>
              <a:t>vad</a:t>
            </a:r>
            <a:r>
              <a:rPr lang="hu-HU" altLang="hu-HU" sz="2400" dirty="0"/>
              <a:t> védelméről, a vadgazdálkodásról, valamint a </a:t>
            </a:r>
            <a:r>
              <a:rPr lang="hu-HU" altLang="hu-HU" sz="2400" dirty="0" err="1"/>
              <a:t>vadászatról,szóló</a:t>
            </a:r>
            <a:r>
              <a:rPr lang="hu-HU" altLang="hu-HU" sz="2400" dirty="0"/>
              <a:t> 1996. évi LV. törvény, </a:t>
            </a:r>
          </a:p>
          <a:p>
            <a:pPr eaLnBrk="1" hangingPunct="1">
              <a:lnSpc>
                <a:spcPct val="80000"/>
              </a:lnSpc>
              <a:defRPr/>
            </a:pPr>
            <a:r>
              <a:rPr lang="hu-HU" altLang="hu-HU" sz="2400" dirty="0"/>
              <a:t>a </a:t>
            </a:r>
            <a:r>
              <a:rPr lang="hu-HU" altLang="hu-HU" sz="2400" i="1" dirty="0"/>
              <a:t>védett és a fokozottan védett növény- és állatfajokról</a:t>
            </a:r>
            <a:r>
              <a:rPr lang="hu-HU" altLang="hu-HU" sz="2400" dirty="0"/>
              <a:t>, a fokozottan védett barlangok köréről, valamint az Európai Közösségben természetvédelmi szempontból jelentős növény- és állatfajok közzétételéről szóló 13/2001. (V. 9.) KöM rendelet.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B2A966B-0099-7716-48CA-66B52F4E1895}"/>
              </a:ext>
            </a:extLst>
          </p:cNvPr>
          <p:cNvSpPr>
            <a:spLocks noGrp="1" noChangeArrowheads="1"/>
          </p:cNvSpPr>
          <p:nvPr>
            <p:ph type="title"/>
          </p:nvPr>
        </p:nvSpPr>
        <p:spPr>
          <a:xfrm>
            <a:off x="1981200" y="277814"/>
            <a:ext cx="8229600" cy="631825"/>
          </a:xfrm>
        </p:spPr>
        <p:txBody>
          <a:bodyPr/>
          <a:lstStyle/>
          <a:p>
            <a:pPr eaLnBrk="1" hangingPunct="1">
              <a:defRPr/>
            </a:pPr>
            <a:r>
              <a:rPr lang="hu-HU" altLang="hu-HU" sz="4000"/>
              <a:t>A tényállás 1. (élő szervezetek)</a:t>
            </a:r>
          </a:p>
        </p:txBody>
      </p:sp>
      <p:sp>
        <p:nvSpPr>
          <p:cNvPr id="6147" name="Rectangle 3">
            <a:extLst>
              <a:ext uri="{FF2B5EF4-FFF2-40B4-BE49-F238E27FC236}">
                <a16:creationId xmlns:a16="http://schemas.microsoft.com/office/drawing/2014/main" id="{5A32239E-C6E4-FEC7-65FD-6E629A909A66}"/>
              </a:ext>
            </a:extLst>
          </p:cNvPr>
          <p:cNvSpPr>
            <a:spLocks noGrp="1" noChangeArrowheads="1"/>
          </p:cNvSpPr>
          <p:nvPr>
            <p:ph type="body" idx="1"/>
          </p:nvPr>
        </p:nvSpPr>
        <p:spPr>
          <a:xfrm>
            <a:off x="1981200" y="1052514"/>
            <a:ext cx="8229600" cy="5616575"/>
          </a:xfrm>
        </p:spPr>
        <p:txBody>
          <a:bodyPr/>
          <a:lstStyle/>
          <a:p>
            <a:pPr eaLnBrk="1" hangingPunct="1">
              <a:lnSpc>
                <a:spcPct val="80000"/>
              </a:lnSpc>
              <a:buFont typeface="Wingdings" panose="05000000000000000000" pitchFamily="2" charset="2"/>
              <a:buNone/>
              <a:defRPr/>
            </a:pPr>
            <a:r>
              <a:rPr lang="hu-HU" altLang="hu-HU" sz="1400" b="1" dirty="0"/>
              <a:t>242. §</a:t>
            </a:r>
            <a:r>
              <a:rPr lang="hu-HU" altLang="hu-HU" sz="1400" dirty="0"/>
              <a:t> (1) Aki</a:t>
            </a:r>
            <a:endParaRPr lang="hu-HU" altLang="hu-HU" sz="1400" i="1" dirty="0"/>
          </a:p>
          <a:p>
            <a:pPr eaLnBrk="1" hangingPunct="1">
              <a:lnSpc>
                <a:spcPct val="80000"/>
              </a:lnSpc>
              <a:defRPr/>
            </a:pPr>
            <a:r>
              <a:rPr lang="hu-HU" altLang="hu-HU" sz="1400" i="1" dirty="0"/>
              <a:t>a)</a:t>
            </a:r>
            <a:r>
              <a:rPr lang="hu-HU" altLang="hu-HU" sz="1400" dirty="0"/>
              <a:t> fokozottan védett élő szervezet egyedét,</a:t>
            </a:r>
            <a:endParaRPr lang="hu-HU" altLang="hu-HU" sz="1400" i="1" dirty="0"/>
          </a:p>
          <a:p>
            <a:pPr eaLnBrk="1" hangingPunct="1">
              <a:lnSpc>
                <a:spcPct val="80000"/>
              </a:lnSpc>
              <a:defRPr/>
            </a:pPr>
            <a:r>
              <a:rPr lang="hu-HU" altLang="hu-HU" sz="1400" i="1" dirty="0"/>
              <a:t>b)</a:t>
            </a:r>
            <a:r>
              <a:rPr lang="hu-HU" altLang="hu-HU" sz="1400" dirty="0"/>
              <a:t> védett élő szervezet vagy az Európai Unióban természetvédelmi szempontból jelentős növény- vagy állatfaj egyedeit, feltéve, hogy azok külön jogszabályban meghatározott, pénzben kifejezett értékének együttes összege eléri a fokozottan védett élő szervezet egyedei esetében megállapított, pénzben kifejezett legalacsonyabb értéket,</a:t>
            </a:r>
            <a:endParaRPr lang="hu-HU" altLang="hu-HU" sz="1400" i="1" dirty="0"/>
          </a:p>
          <a:p>
            <a:pPr eaLnBrk="1" hangingPunct="1">
              <a:lnSpc>
                <a:spcPct val="80000"/>
              </a:lnSpc>
              <a:defRPr/>
            </a:pPr>
            <a:r>
              <a:rPr lang="hu-HU" altLang="hu-HU" sz="1400" i="1" dirty="0"/>
              <a:t>c)</a:t>
            </a:r>
            <a:r>
              <a:rPr lang="hu-HU" altLang="hu-HU" sz="1400" dirty="0"/>
              <a:t> a vadon élő állat- és növényfajok számára kereskedelmük szabályozása által biztosított védelemről szóló EK tanácsi rendelet A és B melléklete hatálya alá tartozó élő szervezet egyedét</a:t>
            </a:r>
          </a:p>
          <a:p>
            <a:pPr eaLnBrk="1" hangingPunct="1">
              <a:lnSpc>
                <a:spcPct val="80000"/>
              </a:lnSpc>
              <a:buFont typeface="Wingdings" panose="05000000000000000000" pitchFamily="2" charset="2"/>
              <a:buNone/>
              <a:defRPr/>
            </a:pPr>
            <a:r>
              <a:rPr lang="hu-HU" altLang="hu-HU" sz="1400" dirty="0"/>
              <a:t>      jogellenesen megszerzi, tartja, forgalomba hozza, az ország területére behozza, onnan kiviszi, azon átszállítja, azzal kereskedik, illetve azt károsítja vagy elpusztítja, bűntett miatt három évig terjedő szabadságvesztéssel büntetendő.</a:t>
            </a:r>
          </a:p>
          <a:p>
            <a:pPr eaLnBrk="1" hangingPunct="1">
              <a:lnSpc>
                <a:spcPct val="80000"/>
              </a:lnSpc>
              <a:buFont typeface="Wingdings" panose="05000000000000000000" pitchFamily="2" charset="2"/>
              <a:buNone/>
              <a:defRPr/>
            </a:pPr>
            <a:r>
              <a:rPr lang="hu-HU" altLang="hu-HU" sz="1400" dirty="0"/>
              <a:t>(2) A büntetés egy évtől öt évig terjedő szabadságvesztés, ha a természetkárosítás az élő szervezet egyedeinek olyan mértékű pusztulását okozza,</a:t>
            </a:r>
            <a:endParaRPr lang="hu-HU" altLang="hu-HU" sz="1400" i="1" dirty="0"/>
          </a:p>
          <a:p>
            <a:pPr eaLnBrk="1" hangingPunct="1">
              <a:lnSpc>
                <a:spcPct val="80000"/>
              </a:lnSpc>
              <a:defRPr/>
            </a:pPr>
            <a:r>
              <a:rPr lang="hu-HU" altLang="hu-HU" sz="1400" i="1" dirty="0"/>
              <a:t>a)</a:t>
            </a:r>
            <a:r>
              <a:rPr lang="hu-HU" altLang="hu-HU" sz="1400" dirty="0"/>
              <a:t> hogy az (1) bekezdés</a:t>
            </a:r>
            <a:r>
              <a:rPr lang="hu-HU" altLang="hu-HU" sz="1400" i="1" dirty="0"/>
              <a:t> a)</a:t>
            </a:r>
            <a:r>
              <a:rPr lang="hu-HU" altLang="hu-HU" sz="1400" dirty="0"/>
              <a:t> vagy</a:t>
            </a:r>
            <a:r>
              <a:rPr lang="hu-HU" altLang="hu-HU" sz="1400" i="1" dirty="0"/>
              <a:t> b)</a:t>
            </a:r>
            <a:r>
              <a:rPr lang="hu-HU" altLang="hu-HU" sz="1400" dirty="0"/>
              <a:t> pontja esetében az elpusztított élő szervezet egyedeinek külön jogszabályban meghatározott, pénzben kifejezett értékének együttes összege eléri a fokozottan védett élő szervezet egyedei esetében megállapított, pénzben kifejezett legmagasabb érték kétszeresét,</a:t>
            </a:r>
            <a:endParaRPr lang="hu-HU" altLang="hu-HU" sz="1400" i="1" dirty="0"/>
          </a:p>
          <a:p>
            <a:pPr eaLnBrk="1" hangingPunct="1">
              <a:lnSpc>
                <a:spcPct val="80000"/>
              </a:lnSpc>
              <a:defRPr/>
            </a:pPr>
            <a:r>
              <a:rPr lang="hu-HU" altLang="hu-HU" sz="1400" i="1" dirty="0"/>
              <a:t>b)</a:t>
            </a:r>
            <a:r>
              <a:rPr lang="hu-HU" altLang="hu-HU" sz="1400" dirty="0"/>
              <a:t> amely az (1) bekezdés</a:t>
            </a:r>
            <a:r>
              <a:rPr lang="hu-HU" altLang="hu-HU" sz="1400" i="1" dirty="0"/>
              <a:t> c)</a:t>
            </a:r>
            <a:r>
              <a:rPr lang="hu-HU" altLang="hu-HU" sz="1400" dirty="0"/>
              <a:t> pontja esetében az élő szervezet állományának fennmaradását veszélyezteti.</a:t>
            </a:r>
          </a:p>
          <a:p>
            <a:pPr eaLnBrk="1" hangingPunct="1">
              <a:lnSpc>
                <a:spcPct val="80000"/>
              </a:lnSpc>
              <a:buFont typeface="Wingdings" panose="05000000000000000000" pitchFamily="2" charset="2"/>
              <a:buNone/>
              <a:defRPr/>
            </a:pPr>
            <a:r>
              <a:rPr lang="hu-HU" altLang="hu-HU" sz="1400" dirty="0"/>
              <a:t>(3) Aki a (2) bekezdésben meghatározott bűncselekményt gondatlanságból követi el, vétség miatt két évig terjedő szabadságvesztéssel büntetendő.</a:t>
            </a:r>
          </a:p>
          <a:p>
            <a:pPr eaLnBrk="1" hangingPunct="1">
              <a:lnSpc>
                <a:spcPct val="80000"/>
              </a:lnSpc>
              <a:buFont typeface="Wingdings" panose="05000000000000000000" pitchFamily="2" charset="2"/>
              <a:buNone/>
              <a:defRPr/>
            </a:pPr>
            <a:r>
              <a:rPr lang="hu-HU" altLang="hu-HU" sz="1400" dirty="0"/>
              <a:t>(4) E § alkalmazásában élő szervezet egyede:</a:t>
            </a:r>
            <a:endParaRPr lang="hu-HU" altLang="hu-HU" sz="1400" i="1" dirty="0"/>
          </a:p>
          <a:p>
            <a:pPr eaLnBrk="1" hangingPunct="1">
              <a:lnSpc>
                <a:spcPct val="80000"/>
              </a:lnSpc>
              <a:defRPr/>
            </a:pPr>
            <a:r>
              <a:rPr lang="hu-HU" altLang="hu-HU" sz="1400" i="1" dirty="0"/>
              <a:t>a)</a:t>
            </a:r>
            <a:r>
              <a:rPr lang="hu-HU" altLang="hu-HU" sz="1400" dirty="0"/>
              <a:t> az élő szervezet egyedének valamennyi fejlődési szakasza, alakja, állapota,</a:t>
            </a:r>
            <a:endParaRPr lang="hu-HU" altLang="hu-HU" sz="1400" i="1" dirty="0"/>
          </a:p>
          <a:p>
            <a:pPr eaLnBrk="1" hangingPunct="1">
              <a:lnSpc>
                <a:spcPct val="80000"/>
              </a:lnSpc>
              <a:defRPr/>
            </a:pPr>
            <a:r>
              <a:rPr lang="hu-HU" altLang="hu-HU" sz="1400" i="1" dirty="0"/>
              <a:t>b)</a:t>
            </a:r>
            <a:r>
              <a:rPr lang="hu-HU" altLang="hu-HU" sz="1400" dirty="0"/>
              <a:t> az élő szervezetek keresztezéseként és kereszteződéseként létrejött egyed,</a:t>
            </a:r>
            <a:endParaRPr lang="hu-HU" altLang="hu-HU" sz="1400" i="1" dirty="0"/>
          </a:p>
          <a:p>
            <a:pPr eaLnBrk="1" hangingPunct="1">
              <a:lnSpc>
                <a:spcPct val="80000"/>
              </a:lnSpc>
              <a:defRPr/>
            </a:pPr>
            <a:r>
              <a:rPr lang="hu-HU" altLang="hu-HU" sz="1400" i="1" dirty="0"/>
              <a:t>c)</a:t>
            </a:r>
            <a:r>
              <a:rPr lang="hu-HU" altLang="hu-HU" sz="1400" dirty="0"/>
              <a:t> az élő szervezet egyedének </a:t>
            </a:r>
            <a:r>
              <a:rPr lang="hu-HU" altLang="hu-HU" sz="1400" dirty="0" err="1"/>
              <a:t>származéka</a:t>
            </a:r>
            <a:r>
              <a:rPr lang="hu-HU" altLang="hu-HU" sz="1400" dirty="0"/>
              <a:t>, ami alatt érteni kell az elpusztult élőlényt, valamint annak vagy az élő szervezet egyedének bármely részét, továbbá azt a terméket vagy készítményt, amely a felsoroltak valamelyikéből készült, illetve ezek valamelyikéből származó összetevőt tartalmaz.</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A24F1AC0-A791-710A-F603-843FE147D837}"/>
              </a:ext>
            </a:extLst>
          </p:cNvPr>
          <p:cNvSpPr>
            <a:spLocks noGrp="1" noChangeArrowheads="1"/>
          </p:cNvSpPr>
          <p:nvPr>
            <p:ph type="title"/>
          </p:nvPr>
        </p:nvSpPr>
        <p:spPr>
          <a:xfrm>
            <a:off x="1981200" y="277814"/>
            <a:ext cx="8229600" cy="631825"/>
          </a:xfrm>
        </p:spPr>
        <p:txBody>
          <a:bodyPr/>
          <a:lstStyle/>
          <a:p>
            <a:pPr eaLnBrk="1" hangingPunct="1">
              <a:defRPr/>
            </a:pPr>
            <a:r>
              <a:rPr lang="hu-HU" altLang="hu-HU" sz="4000"/>
              <a:t>Fokozottan védett, védett, jelentős</a:t>
            </a:r>
          </a:p>
        </p:txBody>
      </p:sp>
      <p:sp>
        <p:nvSpPr>
          <p:cNvPr id="8197" name="Rectangle 5">
            <a:extLst>
              <a:ext uri="{FF2B5EF4-FFF2-40B4-BE49-F238E27FC236}">
                <a16:creationId xmlns:a16="http://schemas.microsoft.com/office/drawing/2014/main" id="{ACFA2CC4-454F-4A44-8E04-C5F56E1019B8}"/>
              </a:ext>
            </a:extLst>
          </p:cNvPr>
          <p:cNvSpPr>
            <a:spLocks noGrp="1" noChangeArrowheads="1"/>
          </p:cNvSpPr>
          <p:nvPr>
            <p:ph sz="half" idx="1"/>
          </p:nvPr>
        </p:nvSpPr>
        <p:spPr>
          <a:xfrm>
            <a:off x="1981200" y="1125539"/>
            <a:ext cx="3467100" cy="5000625"/>
          </a:xfrm>
        </p:spPr>
        <p:txBody>
          <a:bodyPr/>
          <a:lstStyle/>
          <a:p>
            <a:pPr eaLnBrk="1" hangingPunct="1">
              <a:defRPr/>
            </a:pPr>
            <a:r>
              <a:rPr lang="hu-HU" altLang="hu-HU" sz="2000" dirty="0"/>
              <a:t>-  </a:t>
            </a:r>
            <a:r>
              <a:rPr lang="hu-HU" altLang="hu-HU" sz="2000" b="1" i="1" u="sng" dirty="0"/>
              <a:t>fokozottan védett</a:t>
            </a:r>
            <a:r>
              <a:rPr lang="hu-HU" altLang="hu-HU" sz="2000" dirty="0"/>
              <a:t> pl. a sárga sásliliom (100.000.-) mocsári kardvirág (250.000.-), a bánáti bazsarózsa (250.000.-), az állatok közül az ürge és a vidra (250.000), a fekete gólya (500.000), a hiúz (500.000) a barna medve (250.000.-) a parlagi vipera (1.000.000.-) vagy a kerecsensólyom (1.000.000.-) </a:t>
            </a:r>
          </a:p>
          <a:p>
            <a:pPr eaLnBrk="1" hangingPunct="1">
              <a:defRPr/>
            </a:pPr>
            <a:endParaRPr lang="hu-HU" altLang="hu-HU" sz="2000" dirty="0"/>
          </a:p>
        </p:txBody>
      </p:sp>
      <p:sp>
        <p:nvSpPr>
          <p:cNvPr id="8198" name="Rectangle 6">
            <a:extLst>
              <a:ext uri="{FF2B5EF4-FFF2-40B4-BE49-F238E27FC236}">
                <a16:creationId xmlns:a16="http://schemas.microsoft.com/office/drawing/2014/main" id="{7DED2BCC-A28F-F098-714D-9C4A40FBCB26}"/>
              </a:ext>
            </a:extLst>
          </p:cNvPr>
          <p:cNvSpPr>
            <a:spLocks noGrp="1" noChangeArrowheads="1"/>
          </p:cNvSpPr>
          <p:nvPr>
            <p:ph sz="quarter" idx="2"/>
          </p:nvPr>
        </p:nvSpPr>
        <p:spPr>
          <a:xfrm>
            <a:off x="5664201" y="981076"/>
            <a:ext cx="4824413" cy="2805113"/>
          </a:xfrm>
        </p:spPr>
        <p:txBody>
          <a:bodyPr/>
          <a:lstStyle/>
          <a:p>
            <a:pPr eaLnBrk="1" hangingPunct="1">
              <a:buFont typeface="Wingdings" panose="05000000000000000000" pitchFamily="2" charset="2"/>
              <a:buNone/>
              <a:defRPr/>
            </a:pPr>
            <a:r>
              <a:rPr lang="hu-HU" altLang="hu-HU" sz="1800" b="1" i="1" u="sng" dirty="0"/>
              <a:t>Védett</a:t>
            </a:r>
            <a:r>
              <a:rPr lang="hu-HU" altLang="hu-HU" sz="1800" b="1" dirty="0"/>
              <a:t> </a:t>
            </a:r>
            <a:r>
              <a:rPr lang="hu-HU" altLang="hu-HU" sz="1600" dirty="0"/>
              <a:t>pl. a  </a:t>
            </a:r>
            <a:r>
              <a:rPr lang="hu-HU" altLang="hu-HU" sz="1600" dirty="0" err="1"/>
              <a:t>a</a:t>
            </a:r>
            <a:r>
              <a:rPr lang="hu-HU" altLang="hu-HU" sz="1600" dirty="0"/>
              <a:t>  parti fűz (10.000.-), a lapos</a:t>
            </a:r>
          </a:p>
          <a:p>
            <a:pPr eaLnBrk="1" hangingPunct="1">
              <a:buFont typeface="Wingdings" panose="05000000000000000000" pitchFamily="2" charset="2"/>
              <a:buNone/>
              <a:defRPr/>
            </a:pPr>
            <a:r>
              <a:rPr lang="hu-HU" altLang="hu-HU" sz="1600" dirty="0"/>
              <a:t>tavikagyló (5000.-), az éti csiga (2000.-), a</a:t>
            </a:r>
          </a:p>
          <a:p>
            <a:pPr eaLnBrk="1" hangingPunct="1">
              <a:buFont typeface="Wingdings" panose="05000000000000000000" pitchFamily="2" charset="2"/>
              <a:buNone/>
              <a:defRPr/>
            </a:pPr>
            <a:r>
              <a:rPr lang="hu-HU" altLang="hu-HU" sz="1600" dirty="0"/>
              <a:t>mókus (25.000.-) a daru (50.000.),</a:t>
            </a:r>
          </a:p>
          <a:p>
            <a:pPr eaLnBrk="1" hangingPunct="1">
              <a:buFont typeface="Wingdings" panose="05000000000000000000" pitchFamily="2" charset="2"/>
              <a:buNone/>
              <a:defRPr/>
            </a:pPr>
            <a:r>
              <a:rPr lang="hu-HU" altLang="hu-HU" sz="1600" dirty="0"/>
              <a:t>a hóbagoly (100.000.-).</a:t>
            </a:r>
          </a:p>
          <a:p>
            <a:pPr eaLnBrk="1" hangingPunct="1">
              <a:buFont typeface="Wingdings" panose="05000000000000000000" pitchFamily="2" charset="2"/>
              <a:buNone/>
              <a:defRPr/>
            </a:pPr>
            <a:r>
              <a:rPr lang="hu-HU" altLang="hu-HU" sz="1400" b="1" dirty="0">
                <a:solidFill>
                  <a:srgbClr val="FFC000"/>
                </a:solidFill>
              </a:rPr>
              <a:t>A </a:t>
            </a:r>
            <a:r>
              <a:rPr lang="hu-HU" altLang="hu-HU" sz="1400" b="1" i="1" dirty="0">
                <a:solidFill>
                  <a:srgbClr val="FFC000"/>
                </a:solidFill>
              </a:rPr>
              <a:t>védett</a:t>
            </a:r>
            <a:r>
              <a:rPr lang="hu-HU" altLang="hu-HU" sz="1400" b="1" dirty="0">
                <a:solidFill>
                  <a:srgbClr val="FFC000"/>
                </a:solidFill>
              </a:rPr>
              <a:t> élő szervezetek egyedei azonban csak akkor minősülnek elkövetési tárgynak ha a természetkárosítással érintett egyedeik </a:t>
            </a:r>
            <a:r>
              <a:rPr lang="hu-HU" altLang="hu-HU" sz="1400" b="1" i="1" dirty="0">
                <a:solidFill>
                  <a:srgbClr val="FFC000"/>
                </a:solidFill>
              </a:rPr>
              <a:t>értékének együttes összege eléri a fokozottan védett élő szervezet pénzben kifejezett legalacsonyabb értékét</a:t>
            </a:r>
            <a:r>
              <a:rPr lang="hu-HU" altLang="hu-HU" sz="1200" b="1" dirty="0">
                <a:solidFill>
                  <a:srgbClr val="FFC000"/>
                </a:solidFill>
              </a:rPr>
              <a:t>. </a:t>
            </a:r>
          </a:p>
        </p:txBody>
      </p:sp>
      <p:sp>
        <p:nvSpPr>
          <p:cNvPr id="8199" name="Rectangle 7">
            <a:extLst>
              <a:ext uri="{FF2B5EF4-FFF2-40B4-BE49-F238E27FC236}">
                <a16:creationId xmlns:a16="http://schemas.microsoft.com/office/drawing/2014/main" id="{521E38B8-62F8-047E-C608-761D750470C7}"/>
              </a:ext>
            </a:extLst>
          </p:cNvPr>
          <p:cNvSpPr>
            <a:spLocks noGrp="1" noChangeArrowheads="1"/>
          </p:cNvSpPr>
          <p:nvPr>
            <p:ph sz="quarter" idx="3"/>
          </p:nvPr>
        </p:nvSpPr>
        <p:spPr>
          <a:xfrm>
            <a:off x="5519738" y="3938589"/>
            <a:ext cx="4691062" cy="2803525"/>
          </a:xfrm>
        </p:spPr>
        <p:txBody>
          <a:bodyPr/>
          <a:lstStyle/>
          <a:p>
            <a:pPr eaLnBrk="1" hangingPunct="1">
              <a:buFont typeface="Wingdings" panose="05000000000000000000" pitchFamily="2" charset="2"/>
              <a:buNone/>
              <a:defRPr/>
            </a:pPr>
            <a:r>
              <a:rPr lang="hu-HU" altLang="hu-HU" sz="1800" b="1" i="1" u="sng" dirty="0"/>
              <a:t>Természetvédelmi szempontból  jelentős</a:t>
            </a:r>
            <a:r>
              <a:rPr lang="hu-HU" altLang="hu-HU" sz="1400" i="1" dirty="0"/>
              <a:t> </a:t>
            </a:r>
            <a:r>
              <a:rPr lang="hu-HU" altLang="hu-HU" sz="1400" dirty="0"/>
              <a:t>(pl. tavaszi mandragóra, örvös réce, európai bölény, kőszáli kecske). Az itt olvasható növények egyedeinek értéke egységesen  10.000.- , az állatoké 25.000.- Ft.</a:t>
            </a:r>
          </a:p>
          <a:p>
            <a:pPr eaLnBrk="1" hangingPunct="1">
              <a:buFont typeface="Wingdings" panose="05000000000000000000" pitchFamily="2" charset="2"/>
              <a:buNone/>
              <a:defRPr/>
            </a:pPr>
            <a:r>
              <a:rPr lang="hu-HU" altLang="hu-HU" sz="1600" b="1" dirty="0">
                <a:solidFill>
                  <a:srgbClr val="FFC000"/>
                </a:solidFill>
                <a:latin typeface="Lucida Sans Unicode" panose="020B0602030504020204" pitchFamily="34" charset="0"/>
              </a:rPr>
              <a:t>A fokozottan védett élőlények esetében a legalacsonyabb érték ez idő szerint 100.000.- Ft. A természetkárosítás eszerint legalább 10 ilyen növény, vagy négy állat esetében tényállásszerű</a:t>
            </a:r>
            <a:r>
              <a:rPr lang="hu-HU" altLang="hu-HU" sz="1400" dirty="0"/>
              <a:t>.</a:t>
            </a:r>
          </a:p>
        </p:txBody>
      </p:sp>
      <p:sp>
        <p:nvSpPr>
          <p:cNvPr id="11270" name="AutoShape 9" descr="9k=">
            <a:extLst>
              <a:ext uri="{FF2B5EF4-FFF2-40B4-BE49-F238E27FC236}">
                <a16:creationId xmlns:a16="http://schemas.microsoft.com/office/drawing/2014/main" id="{F1AE805D-717A-3A5C-D82C-45DBEF708D49}"/>
              </a:ext>
            </a:extLst>
          </p:cNvPr>
          <p:cNvSpPr>
            <a:spLocks noChangeAspect="1" noChangeArrowheads="1"/>
          </p:cNvSpPr>
          <p:nvPr/>
        </p:nvSpPr>
        <p:spPr bwMode="auto">
          <a:xfrm>
            <a:off x="5367339" y="2543175"/>
            <a:ext cx="1457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defTabSz="914400" fontAlgn="base">
              <a:spcBef>
                <a:spcPct val="0"/>
              </a:spcBef>
              <a:spcAft>
                <a:spcPct val="0"/>
              </a:spcAft>
              <a:buClrTx/>
              <a:buSzTx/>
              <a:buNone/>
            </a:pPr>
            <a:endParaRPr lang="hu-HU" altLang="hu-HU" sz="1800">
              <a:solidFill>
                <a:srgbClr val="FFFFFF"/>
              </a:solidFill>
            </a:endParaRPr>
          </a:p>
        </p:txBody>
      </p:sp>
      <p:sp>
        <p:nvSpPr>
          <p:cNvPr id="11271" name="AutoShape 11" descr="9k=">
            <a:extLst>
              <a:ext uri="{FF2B5EF4-FFF2-40B4-BE49-F238E27FC236}">
                <a16:creationId xmlns:a16="http://schemas.microsoft.com/office/drawing/2014/main" id="{4D0BA452-6E16-B510-AA04-83807E5A6853}"/>
              </a:ext>
            </a:extLst>
          </p:cNvPr>
          <p:cNvSpPr>
            <a:spLocks noChangeAspect="1" noChangeArrowheads="1"/>
          </p:cNvSpPr>
          <p:nvPr/>
        </p:nvSpPr>
        <p:spPr bwMode="auto">
          <a:xfrm>
            <a:off x="5367339" y="2543175"/>
            <a:ext cx="1457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defTabSz="914400" fontAlgn="base">
              <a:spcBef>
                <a:spcPct val="0"/>
              </a:spcBef>
              <a:spcAft>
                <a:spcPct val="0"/>
              </a:spcAft>
              <a:buClrTx/>
              <a:buSzTx/>
              <a:buNone/>
            </a:pPr>
            <a:endParaRPr lang="hu-HU" altLang="hu-HU"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7C3A16D-2372-FCB7-815B-CE0DF296E3F5}"/>
              </a:ext>
            </a:extLst>
          </p:cNvPr>
          <p:cNvSpPr>
            <a:spLocks noGrp="1" noChangeArrowheads="1"/>
          </p:cNvSpPr>
          <p:nvPr>
            <p:ph type="title"/>
          </p:nvPr>
        </p:nvSpPr>
        <p:spPr/>
        <p:txBody>
          <a:bodyPr/>
          <a:lstStyle/>
          <a:p>
            <a:pPr eaLnBrk="1" hangingPunct="1"/>
            <a:r>
              <a:rPr lang="hu-HU" altLang="hu-HU"/>
              <a:t>Kiskorú veszélyeztetése</a:t>
            </a:r>
          </a:p>
        </p:txBody>
      </p:sp>
      <p:sp>
        <p:nvSpPr>
          <p:cNvPr id="16387" name="Rectangle 3">
            <a:extLst>
              <a:ext uri="{FF2B5EF4-FFF2-40B4-BE49-F238E27FC236}">
                <a16:creationId xmlns:a16="http://schemas.microsoft.com/office/drawing/2014/main" id="{5BCEC137-515D-44B6-90A4-29D736EF1585}"/>
              </a:ext>
            </a:extLst>
          </p:cNvPr>
          <p:cNvSpPr>
            <a:spLocks noGrp="1" noChangeArrowheads="1"/>
          </p:cNvSpPr>
          <p:nvPr>
            <p:ph type="body" idx="1"/>
          </p:nvPr>
        </p:nvSpPr>
        <p:spPr/>
        <p:txBody>
          <a:bodyPr/>
          <a:lstStyle/>
          <a:p>
            <a:pPr eaLnBrk="1" hangingPunct="1">
              <a:lnSpc>
                <a:spcPct val="80000"/>
              </a:lnSpc>
            </a:pPr>
            <a:r>
              <a:rPr lang="hu-HU" altLang="hu-HU" sz="2100" b="1"/>
              <a:t>208. § </a:t>
            </a:r>
            <a:r>
              <a:rPr lang="hu-HU" altLang="hu-HU" sz="2100"/>
              <a:t>(1) A kiskorú nevelésére, felügyeletére vagy gondozására köteles személy – ideértve a szülői felügyeletet gyakorló szülő,</a:t>
            </a:r>
          </a:p>
          <a:p>
            <a:pPr eaLnBrk="1" hangingPunct="1">
              <a:lnSpc>
                <a:spcPct val="80000"/>
              </a:lnSpc>
              <a:buFont typeface="Wingdings" panose="05000000000000000000" pitchFamily="2" charset="2"/>
              <a:buNone/>
            </a:pPr>
            <a:r>
              <a:rPr lang="hu-HU" altLang="hu-HU" sz="2100"/>
              <a:t>     illetve gyám élettársát, továbbá a szülői felügyeleti jogától megfosztott szülőt is, ha a kiskorúval közös háztartásban</a:t>
            </a:r>
          </a:p>
          <a:p>
            <a:pPr eaLnBrk="1" hangingPunct="1">
              <a:lnSpc>
                <a:spcPct val="80000"/>
              </a:lnSpc>
              <a:buFont typeface="Wingdings" panose="05000000000000000000" pitchFamily="2" charset="2"/>
              <a:buNone/>
            </a:pPr>
            <a:r>
              <a:rPr lang="hu-HU" altLang="hu-HU" sz="2100"/>
              <a:t>    vagy egy lakásban él –, aki e feladatából eredő kötelességét súlyosan megszegi, és ezzel a kiskorú testi, értelmi, erkölcsi vagy érzelmi fejlődését veszélyezteti, bűntett miatt egy évtől öt évig terjedő szabadságvesztéssel büntetendő.</a:t>
            </a:r>
          </a:p>
          <a:p>
            <a:pPr eaLnBrk="1" hangingPunct="1">
              <a:lnSpc>
                <a:spcPct val="80000"/>
              </a:lnSpc>
            </a:pPr>
            <a:r>
              <a:rPr lang="hu-HU" altLang="hu-HU" sz="2100"/>
              <a:t>(2) Ha súlyosabb bűncselekmény nem valósul meg, az (1) bekezdés szerint büntetendő az a tizennyolcadik életévét</a:t>
            </a:r>
          </a:p>
          <a:p>
            <a:pPr eaLnBrk="1" hangingPunct="1">
              <a:lnSpc>
                <a:spcPct val="80000"/>
              </a:lnSpc>
              <a:buFont typeface="Wingdings" panose="05000000000000000000" pitchFamily="2" charset="2"/>
              <a:buNone/>
            </a:pPr>
            <a:r>
              <a:rPr lang="hu-HU" altLang="hu-HU" sz="2100"/>
              <a:t>     betöltött személy, aki tizennyolcadik életévét be nem töltött személyt</a:t>
            </a:r>
          </a:p>
          <a:p>
            <a:pPr eaLnBrk="1" hangingPunct="1">
              <a:lnSpc>
                <a:spcPct val="80000"/>
              </a:lnSpc>
              <a:buFont typeface="Wingdings" panose="05000000000000000000" pitchFamily="2" charset="2"/>
              <a:buNone/>
            </a:pPr>
            <a:r>
              <a:rPr lang="hu-HU" altLang="hu-HU" sz="2100"/>
              <a:t>     a) bűncselekmény vagy szabálysértés elkövetésére, illetve züllött életmód folytatására rábír vagy rábírni törekszik,</a:t>
            </a:r>
          </a:p>
          <a:p>
            <a:pPr eaLnBrk="1" hangingPunct="1">
              <a:lnSpc>
                <a:spcPct val="80000"/>
              </a:lnSpc>
              <a:buFont typeface="Wingdings" panose="05000000000000000000" pitchFamily="2" charset="2"/>
              <a:buNone/>
            </a:pPr>
            <a:r>
              <a:rPr lang="hu-HU" altLang="hu-HU" sz="2100"/>
              <a:t>     b) bűncselekmény elkövetéséhez felajánl.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a:extLst>
              <a:ext uri="{FF2B5EF4-FFF2-40B4-BE49-F238E27FC236}">
                <a16:creationId xmlns:a16="http://schemas.microsoft.com/office/drawing/2014/main" id="{618E9C41-9CA2-03E6-DC22-C52C56FC9517}"/>
              </a:ext>
            </a:extLst>
          </p:cNvPr>
          <p:cNvSpPr>
            <a:spLocks noGrp="1"/>
          </p:cNvSpPr>
          <p:nvPr>
            <p:ph type="title"/>
          </p:nvPr>
        </p:nvSpPr>
        <p:spPr/>
        <p:txBody>
          <a:bodyPr/>
          <a:lstStyle/>
          <a:p>
            <a:pPr>
              <a:defRPr/>
            </a:pPr>
            <a:r>
              <a:rPr lang="hu-HU" dirty="0"/>
              <a:t>Védettség 13/2001. (V. 9.) </a:t>
            </a:r>
            <a:r>
              <a:rPr lang="hu-HU" dirty="0" err="1"/>
              <a:t>Köm.r</a:t>
            </a:r>
            <a:r>
              <a:rPr lang="hu-HU" dirty="0"/>
              <a:t>.</a:t>
            </a:r>
          </a:p>
        </p:txBody>
      </p:sp>
      <p:sp>
        <p:nvSpPr>
          <p:cNvPr id="7" name="Szöveg helye 6">
            <a:extLst>
              <a:ext uri="{FF2B5EF4-FFF2-40B4-BE49-F238E27FC236}">
                <a16:creationId xmlns:a16="http://schemas.microsoft.com/office/drawing/2014/main" id="{234E8828-5E8A-3FD9-7ACC-27F0C9874417}"/>
              </a:ext>
            </a:extLst>
          </p:cNvPr>
          <p:cNvSpPr>
            <a:spLocks noGrp="1"/>
          </p:cNvSpPr>
          <p:nvPr>
            <p:ph type="body" idx="1"/>
          </p:nvPr>
        </p:nvSpPr>
        <p:spPr/>
        <p:txBody>
          <a:bodyPr/>
          <a:lstStyle/>
          <a:p>
            <a:pPr>
              <a:defRPr/>
            </a:pPr>
            <a:r>
              <a:rPr lang="hu-HU" dirty="0"/>
              <a:t>    </a:t>
            </a:r>
            <a:r>
              <a:rPr lang="hu-HU" dirty="0" err="1"/>
              <a:t>Fokottan</a:t>
            </a:r>
            <a:r>
              <a:rPr lang="hu-HU" dirty="0"/>
              <a:t> védett</a:t>
            </a:r>
          </a:p>
        </p:txBody>
      </p:sp>
      <p:pic>
        <p:nvPicPr>
          <p:cNvPr id="12292" name="Tartalom helye 10">
            <a:extLst>
              <a:ext uri="{FF2B5EF4-FFF2-40B4-BE49-F238E27FC236}">
                <a16:creationId xmlns:a16="http://schemas.microsoft.com/office/drawing/2014/main" id="{5B735104-EE37-82D4-C83C-5DE12966379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54313" y="2708275"/>
            <a:ext cx="2667000" cy="1752600"/>
          </a:xfrm>
        </p:spPr>
      </p:pic>
      <p:sp>
        <p:nvSpPr>
          <p:cNvPr id="9" name="Szöveg helye 8">
            <a:extLst>
              <a:ext uri="{FF2B5EF4-FFF2-40B4-BE49-F238E27FC236}">
                <a16:creationId xmlns:a16="http://schemas.microsoft.com/office/drawing/2014/main" id="{D34365CD-1213-A780-6C4B-9063F7133D6F}"/>
              </a:ext>
            </a:extLst>
          </p:cNvPr>
          <p:cNvSpPr>
            <a:spLocks noGrp="1"/>
          </p:cNvSpPr>
          <p:nvPr>
            <p:ph type="body" sz="quarter" idx="3"/>
          </p:nvPr>
        </p:nvSpPr>
        <p:spPr/>
        <p:txBody>
          <a:bodyPr/>
          <a:lstStyle/>
          <a:p>
            <a:pPr>
              <a:defRPr/>
            </a:pPr>
            <a:r>
              <a:rPr lang="hu-HU" dirty="0"/>
              <a:t>      védett</a:t>
            </a:r>
          </a:p>
        </p:txBody>
      </p:sp>
      <p:pic>
        <p:nvPicPr>
          <p:cNvPr id="12294" name="Tartalom helye 12">
            <a:extLst>
              <a:ext uri="{FF2B5EF4-FFF2-40B4-BE49-F238E27FC236}">
                <a16:creationId xmlns:a16="http://schemas.microsoft.com/office/drawing/2014/main" id="{B957B352-1551-34AB-589C-513135CEF7B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240463" y="2730500"/>
            <a:ext cx="3008312" cy="2006600"/>
          </a:xfrm>
        </p:spPr>
      </p:pic>
      <p:pic>
        <p:nvPicPr>
          <p:cNvPr id="12295" name="Kép 11">
            <a:extLst>
              <a:ext uri="{FF2B5EF4-FFF2-40B4-BE49-F238E27FC236}">
                <a16:creationId xmlns:a16="http://schemas.microsoft.com/office/drawing/2014/main" id="{D33E72C2-73B1-8D00-C1DB-A28DA1415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313" y="4479925"/>
            <a:ext cx="26670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Kép 13">
            <a:extLst>
              <a:ext uri="{FF2B5EF4-FFF2-40B4-BE49-F238E27FC236}">
                <a16:creationId xmlns:a16="http://schemas.microsoft.com/office/drawing/2014/main" id="{69295C42-3B3F-072A-DFDC-41B000E8E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888" y="4783139"/>
            <a:ext cx="30099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a:extLst>
              <a:ext uri="{FF2B5EF4-FFF2-40B4-BE49-F238E27FC236}">
                <a16:creationId xmlns:a16="http://schemas.microsoft.com/office/drawing/2014/main" id="{6E08C82D-0958-0DC2-B796-C9B041996B23}"/>
              </a:ext>
            </a:extLst>
          </p:cNvPr>
          <p:cNvSpPr>
            <a:spLocks noGrp="1"/>
          </p:cNvSpPr>
          <p:nvPr>
            <p:ph type="ctrTitle" sz="quarter"/>
          </p:nvPr>
        </p:nvSpPr>
        <p:spPr>
          <a:xfrm>
            <a:off x="2209800" y="333376"/>
            <a:ext cx="7772400" cy="1008063"/>
          </a:xfrm>
        </p:spPr>
        <p:txBody>
          <a:bodyPr/>
          <a:lstStyle/>
          <a:p>
            <a:pPr>
              <a:defRPr/>
            </a:pPr>
            <a:r>
              <a:rPr lang="hu-HU" dirty="0"/>
              <a:t>Minősített eset</a:t>
            </a:r>
          </a:p>
        </p:txBody>
      </p:sp>
      <p:sp>
        <p:nvSpPr>
          <p:cNvPr id="7" name="Alcím 6">
            <a:extLst>
              <a:ext uri="{FF2B5EF4-FFF2-40B4-BE49-F238E27FC236}">
                <a16:creationId xmlns:a16="http://schemas.microsoft.com/office/drawing/2014/main" id="{4022115A-876C-3ACD-230B-FDAA68227D9E}"/>
              </a:ext>
            </a:extLst>
          </p:cNvPr>
          <p:cNvSpPr>
            <a:spLocks noGrp="1"/>
          </p:cNvSpPr>
          <p:nvPr>
            <p:ph type="subTitle" sz="quarter" idx="1"/>
          </p:nvPr>
        </p:nvSpPr>
        <p:spPr>
          <a:xfrm>
            <a:off x="1992314" y="1484314"/>
            <a:ext cx="7989887" cy="4154487"/>
          </a:xfrm>
        </p:spPr>
        <p:txBody>
          <a:bodyPr/>
          <a:lstStyle/>
          <a:p>
            <a:pPr algn="l">
              <a:defRPr/>
            </a:pPr>
            <a:r>
              <a:rPr lang="hu-HU" dirty="0">
                <a:solidFill>
                  <a:srgbClr val="FF0000"/>
                </a:solidFill>
              </a:rPr>
              <a:t>Fokozottan  védett, védett </a:t>
            </a:r>
            <a:r>
              <a:rPr lang="hu-HU" dirty="0" err="1">
                <a:solidFill>
                  <a:srgbClr val="FF0000"/>
                </a:solidFill>
              </a:rPr>
              <a:t>egyedek</a:t>
            </a:r>
            <a:r>
              <a:rPr lang="hu-HU" dirty="0">
                <a:solidFill>
                  <a:srgbClr val="FF0000"/>
                </a:solidFill>
              </a:rPr>
              <a:t> esetében</a:t>
            </a:r>
          </a:p>
          <a:p>
            <a:pPr algn="l">
              <a:defRPr/>
            </a:pPr>
            <a:r>
              <a:rPr lang="hu-HU" dirty="0"/>
              <a:t>(eléri a </a:t>
            </a:r>
            <a:r>
              <a:rPr lang="hu-HU" dirty="0" err="1"/>
              <a:t>fokzott</a:t>
            </a:r>
            <a:r>
              <a:rPr lang="hu-HU" dirty="0"/>
              <a:t> egyed legmagasabb értéknek (ma 1 millió Ft.-) kétszeresét</a:t>
            </a:r>
          </a:p>
          <a:p>
            <a:pPr algn="l">
              <a:defRPr/>
            </a:pPr>
            <a:r>
              <a:rPr lang="hu-HU" dirty="0">
                <a:solidFill>
                  <a:srgbClr val="FFC000"/>
                </a:solidFill>
              </a:rPr>
              <a:t>Természetvédelmi szempontból jelentős </a:t>
            </a:r>
            <a:r>
              <a:rPr lang="hu-HU" dirty="0" err="1">
                <a:solidFill>
                  <a:srgbClr val="FFC000"/>
                </a:solidFill>
              </a:rPr>
              <a:t>egyedek</a:t>
            </a:r>
            <a:r>
              <a:rPr lang="hu-HU" dirty="0">
                <a:solidFill>
                  <a:srgbClr val="FFC000"/>
                </a:solidFill>
              </a:rPr>
              <a:t> esetében </a:t>
            </a:r>
            <a:r>
              <a:rPr lang="hu-HU" dirty="0"/>
              <a:t>az állomány fennmaradását </a:t>
            </a:r>
            <a:r>
              <a:rPr lang="hu-HU" dirty="0" err="1"/>
              <a:t>veszpélyezteti</a:t>
            </a:r>
            <a:r>
              <a:rPr lang="hu-HU" dirty="0"/>
              <a:t>.</a:t>
            </a:r>
          </a:p>
          <a:p>
            <a:pPr algn="l">
              <a:defRPr/>
            </a:pPr>
            <a:endParaRPr lang="hu-H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915D253-93D7-0FA3-5DC6-3A43F1CB0EF5}"/>
              </a:ext>
            </a:extLst>
          </p:cNvPr>
          <p:cNvSpPr>
            <a:spLocks noGrp="1" noChangeArrowheads="1"/>
          </p:cNvSpPr>
          <p:nvPr>
            <p:ph type="title"/>
          </p:nvPr>
        </p:nvSpPr>
        <p:spPr/>
        <p:txBody>
          <a:bodyPr/>
          <a:lstStyle/>
          <a:p>
            <a:pPr eaLnBrk="1" hangingPunct="1">
              <a:defRPr/>
            </a:pPr>
            <a:r>
              <a:rPr lang="hu-HU" altLang="hu-HU" sz="4000"/>
              <a:t>A tényállás 2. (területek, életközösségek)</a:t>
            </a:r>
          </a:p>
        </p:txBody>
      </p:sp>
      <p:sp>
        <p:nvSpPr>
          <p:cNvPr id="7171" name="Rectangle 3">
            <a:extLst>
              <a:ext uri="{FF2B5EF4-FFF2-40B4-BE49-F238E27FC236}">
                <a16:creationId xmlns:a16="http://schemas.microsoft.com/office/drawing/2014/main" id="{598ABB9F-8CA8-23D3-FC36-153DE3AF2488}"/>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hu-HU" altLang="hu-HU" sz="2000" b="1" dirty="0"/>
              <a:t>243. §</a:t>
            </a:r>
            <a:r>
              <a:rPr lang="hu-HU" altLang="hu-HU" sz="2000" dirty="0"/>
              <a:t> (1) Aki </a:t>
            </a:r>
            <a:r>
              <a:rPr lang="hu-HU" altLang="hu-HU" sz="2000" dirty="0" err="1"/>
              <a:t>Natura</a:t>
            </a:r>
            <a:r>
              <a:rPr lang="hu-HU" altLang="hu-HU" sz="2000" dirty="0"/>
              <a:t> 2000 területet, védett barlangot, védett </a:t>
            </a:r>
          </a:p>
          <a:p>
            <a:pPr eaLnBrk="1" hangingPunct="1">
              <a:lnSpc>
                <a:spcPct val="80000"/>
              </a:lnSpc>
              <a:buFont typeface="Wingdings" panose="05000000000000000000" pitchFamily="2" charset="2"/>
              <a:buNone/>
              <a:defRPr/>
            </a:pPr>
            <a:r>
              <a:rPr lang="hu-HU" altLang="hu-HU" sz="2000" dirty="0"/>
              <a:t>természeti területet vagy védett élő szervezetek </a:t>
            </a:r>
          </a:p>
          <a:p>
            <a:pPr eaLnBrk="1" hangingPunct="1">
              <a:lnSpc>
                <a:spcPct val="80000"/>
              </a:lnSpc>
              <a:buFont typeface="Wingdings" panose="05000000000000000000" pitchFamily="2" charset="2"/>
              <a:buNone/>
              <a:defRPr/>
            </a:pPr>
            <a:r>
              <a:rPr lang="hu-HU" altLang="hu-HU" sz="2000" dirty="0"/>
              <a:t>életközösségét, illetve azok élőhelyét jogellenesen </a:t>
            </a:r>
            <a:r>
              <a:rPr lang="hu-HU" altLang="hu-HU" sz="2000" dirty="0">
                <a:solidFill>
                  <a:srgbClr val="FFC000"/>
                </a:solidFill>
              </a:rPr>
              <a:t>jelentős mértékben megváltoztatja</a:t>
            </a:r>
            <a:r>
              <a:rPr lang="hu-HU" altLang="hu-HU" sz="2000" dirty="0"/>
              <a:t>, bűntett miatt három évig terjedő szabadságvesztéssel büntetendő.</a:t>
            </a:r>
          </a:p>
          <a:p>
            <a:pPr eaLnBrk="1" hangingPunct="1">
              <a:lnSpc>
                <a:spcPct val="80000"/>
              </a:lnSpc>
              <a:buFont typeface="Wingdings" panose="05000000000000000000" pitchFamily="2" charset="2"/>
              <a:buNone/>
              <a:defRPr/>
            </a:pPr>
            <a:r>
              <a:rPr lang="hu-HU" altLang="hu-HU" sz="2000" dirty="0"/>
              <a:t>(2) A büntetés egy évtől öt évig terjedő szabadságvesztés, ha a természetkárosítás a </a:t>
            </a:r>
            <a:r>
              <a:rPr lang="hu-HU" altLang="hu-HU" sz="2000" dirty="0" err="1"/>
              <a:t>Natura</a:t>
            </a:r>
            <a:r>
              <a:rPr lang="hu-HU" altLang="hu-HU" sz="2000" dirty="0"/>
              <a:t> 2000 terület, a védett barlang, a védett természeti terület vagy a védett élő szervezetek életközössége, illetve azok élőhelye </a:t>
            </a:r>
            <a:r>
              <a:rPr lang="hu-HU" altLang="hu-HU" sz="2000" dirty="0">
                <a:solidFill>
                  <a:srgbClr val="FF0000"/>
                </a:solidFill>
              </a:rPr>
              <a:t>jelentős károsodását vagy megsemmisülését</a:t>
            </a:r>
            <a:r>
              <a:rPr lang="hu-HU" altLang="hu-HU" sz="2000" dirty="0"/>
              <a:t> okozza.</a:t>
            </a:r>
          </a:p>
          <a:p>
            <a:pPr eaLnBrk="1" hangingPunct="1">
              <a:lnSpc>
                <a:spcPct val="80000"/>
              </a:lnSpc>
              <a:buFont typeface="Wingdings" panose="05000000000000000000" pitchFamily="2" charset="2"/>
              <a:buNone/>
              <a:defRPr/>
            </a:pPr>
            <a:r>
              <a:rPr lang="hu-HU" altLang="hu-HU" sz="2000" dirty="0"/>
              <a:t>(3) Aki a (2) bekezdésben meghatározott bűncselekményt gondatlanságból követi el, vétség miatt két évig terjedő szabadságvesztéssel büntetendő.</a:t>
            </a:r>
          </a:p>
          <a:p>
            <a:pPr eaLnBrk="1" hangingPunct="1">
              <a:lnSpc>
                <a:spcPct val="80000"/>
              </a:lnSpc>
              <a:buFont typeface="Wingdings" panose="05000000000000000000" pitchFamily="2" charset="2"/>
              <a:buNone/>
              <a:defRPr/>
            </a:pPr>
            <a:r>
              <a:rPr lang="hu-HU" altLang="hu-HU" sz="2000" dirty="0"/>
              <a:t>(4) E § alkalmazásában </a:t>
            </a:r>
            <a:r>
              <a:rPr lang="hu-HU" altLang="hu-HU" sz="2000" dirty="0" err="1"/>
              <a:t>Natura</a:t>
            </a:r>
            <a:r>
              <a:rPr lang="hu-HU" altLang="hu-HU" sz="2000" dirty="0"/>
              <a:t> 2000 terület alatt a természet védelméről szóló törvényben meghatározott fogalmat kell érteni.</a:t>
            </a:r>
          </a:p>
        </p:txBody>
      </p:sp>
      <p:pic>
        <p:nvPicPr>
          <p:cNvPr id="14340" name="Picture 7" descr="termv%C3%A9d">
            <a:extLst>
              <a:ext uri="{FF2B5EF4-FFF2-40B4-BE49-F238E27FC236}">
                <a16:creationId xmlns:a16="http://schemas.microsoft.com/office/drawing/2014/main" id="{4B4E051C-4761-BE61-F210-B4509100E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9388" y="1"/>
            <a:ext cx="1598612"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0CFDEBA-2CBC-FB99-41E4-68CCA1DFB0ED}"/>
              </a:ext>
            </a:extLst>
          </p:cNvPr>
          <p:cNvSpPr>
            <a:spLocks noGrp="1" noChangeArrowheads="1"/>
          </p:cNvSpPr>
          <p:nvPr>
            <p:ph type="title"/>
          </p:nvPr>
        </p:nvSpPr>
        <p:spPr/>
        <p:txBody>
          <a:bodyPr/>
          <a:lstStyle/>
          <a:p>
            <a:pPr eaLnBrk="1" hangingPunct="1">
              <a:defRPr/>
            </a:pPr>
            <a:r>
              <a:rPr lang="hu-HU" altLang="hu-HU"/>
              <a:t>Természetvédelmi területek</a:t>
            </a:r>
          </a:p>
        </p:txBody>
      </p:sp>
      <p:sp>
        <p:nvSpPr>
          <p:cNvPr id="10243" name="Rectangle 3">
            <a:extLst>
              <a:ext uri="{FF2B5EF4-FFF2-40B4-BE49-F238E27FC236}">
                <a16:creationId xmlns:a16="http://schemas.microsoft.com/office/drawing/2014/main" id="{52FE62C0-4BBB-82B9-5AAD-327F0D76C192}"/>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hu-HU" altLang="hu-HU" sz="1800"/>
              <a:t>A </a:t>
            </a:r>
            <a:r>
              <a:rPr lang="hu-HU" altLang="hu-HU" sz="1800" u="sng"/>
              <a:t>kiemelt természetvédelmi területeket</a:t>
            </a:r>
            <a:r>
              <a:rPr lang="hu-HU" altLang="hu-HU" sz="1800"/>
              <a:t> összefoglalóan „Natura 2000” területek hálózatának szokás nevezni, s ezt a Tvt. 4. § h) pontja határozza meg.</a:t>
            </a:r>
          </a:p>
          <a:p>
            <a:pPr eaLnBrk="1" hangingPunct="1">
              <a:lnSpc>
                <a:spcPct val="80000"/>
              </a:lnSpc>
              <a:buFont typeface="Wingdings" panose="05000000000000000000" pitchFamily="2" charset="2"/>
              <a:buNone/>
              <a:defRPr/>
            </a:pPr>
            <a:r>
              <a:rPr lang="hu-HU" altLang="hu-HU" sz="1800"/>
              <a:t>Eszerint</a:t>
            </a:r>
            <a:r>
              <a:rPr lang="hu-HU" altLang="hu-HU" sz="1800" i="1"/>
              <a:t> </a:t>
            </a:r>
            <a:r>
              <a:rPr lang="hu-HU" altLang="hu-HU" sz="1800" b="1" i="1" u="sng"/>
              <a:t>Natura 2000</a:t>
            </a:r>
            <a:r>
              <a:rPr lang="hu-HU" altLang="hu-HU" sz="1800" i="1"/>
              <a:t> terület (európai közösségi jelentőségű természetvédelmi rendeltetésű terület): </a:t>
            </a:r>
            <a:r>
              <a:rPr lang="hu-HU" altLang="hu-HU" sz="1800"/>
              <a:t>külön jogszabályban meghatározott különleges madárvédelmi terület, különleges természetmegőrzési, valamint kiemelt jelentőségű természetmegőrzési területnek kijelölt terület, illetve az Európai Unió által jóváhagyott különleges természetmegőrzési, valamint kiemelt jelentőségű természetmegőrzési terület; </a:t>
            </a:r>
          </a:p>
          <a:p>
            <a:pPr eaLnBrk="1" hangingPunct="1">
              <a:lnSpc>
                <a:spcPct val="80000"/>
              </a:lnSpc>
              <a:buFont typeface="Wingdings" panose="05000000000000000000" pitchFamily="2" charset="2"/>
              <a:buNone/>
              <a:defRPr/>
            </a:pPr>
            <a:r>
              <a:rPr lang="hu-HU" altLang="hu-HU" sz="1800" i="1" u="sng"/>
              <a:t>Védett természeti terület</a:t>
            </a:r>
            <a:r>
              <a:rPr lang="hu-HU" altLang="hu-HU" sz="1800"/>
              <a:t> a természetvédelemről szóló törvény alapján</a:t>
            </a:r>
          </a:p>
          <a:p>
            <a:pPr eaLnBrk="1" hangingPunct="1">
              <a:lnSpc>
                <a:spcPct val="80000"/>
              </a:lnSpc>
              <a:defRPr/>
            </a:pPr>
            <a:r>
              <a:rPr lang="hu-HU" altLang="hu-HU" sz="1800"/>
              <a:t>- </a:t>
            </a:r>
            <a:r>
              <a:rPr lang="hu-HU" altLang="hu-HU" sz="1800" i="1"/>
              <a:t>a nemzeti park</a:t>
            </a:r>
            <a:r>
              <a:rPr lang="hu-HU" altLang="hu-HU" sz="1800" b="1" i="1"/>
              <a:t>,</a:t>
            </a:r>
            <a:endParaRPr lang="hu-HU" altLang="hu-HU" sz="1800"/>
          </a:p>
          <a:p>
            <a:pPr eaLnBrk="1" hangingPunct="1">
              <a:lnSpc>
                <a:spcPct val="80000"/>
              </a:lnSpc>
              <a:defRPr/>
            </a:pPr>
            <a:r>
              <a:rPr lang="hu-HU" altLang="hu-HU" sz="1800"/>
              <a:t>-</a:t>
            </a:r>
            <a:r>
              <a:rPr lang="hu-HU" altLang="hu-HU" sz="1800" i="1"/>
              <a:t> a tájvédelmi körzet,</a:t>
            </a:r>
            <a:endParaRPr lang="hu-HU" altLang="hu-HU" sz="1800"/>
          </a:p>
          <a:p>
            <a:pPr eaLnBrk="1" hangingPunct="1">
              <a:lnSpc>
                <a:spcPct val="80000"/>
              </a:lnSpc>
              <a:defRPr/>
            </a:pPr>
            <a:r>
              <a:rPr lang="hu-HU" altLang="hu-HU" sz="1800"/>
              <a:t>-</a:t>
            </a:r>
            <a:r>
              <a:rPr lang="hu-HU" altLang="hu-HU" sz="1800" i="1"/>
              <a:t> a természetvédelmi terület, és</a:t>
            </a:r>
            <a:endParaRPr lang="hu-HU" altLang="hu-HU" sz="1800"/>
          </a:p>
          <a:p>
            <a:pPr eaLnBrk="1" hangingPunct="1">
              <a:lnSpc>
                <a:spcPct val="80000"/>
              </a:lnSpc>
              <a:defRPr/>
            </a:pPr>
            <a:r>
              <a:rPr lang="hu-HU" altLang="hu-HU" sz="1800"/>
              <a:t>-</a:t>
            </a:r>
            <a:r>
              <a:rPr lang="hu-HU" altLang="hu-HU" sz="1800" i="1"/>
              <a:t> a természeti emlék.</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FE6769-35F3-C778-AC56-D83C49833DC3}"/>
              </a:ext>
            </a:extLst>
          </p:cNvPr>
          <p:cNvSpPr>
            <a:spLocks noGrp="1"/>
          </p:cNvSpPr>
          <p:nvPr>
            <p:ph type="title"/>
          </p:nvPr>
        </p:nvSpPr>
        <p:spPr/>
        <p:txBody>
          <a:bodyPr/>
          <a:lstStyle/>
          <a:p>
            <a:pPr>
              <a:defRPr/>
            </a:pPr>
            <a:r>
              <a:rPr lang="hu-HU" dirty="0"/>
              <a:t>Állatkínzás</a:t>
            </a:r>
          </a:p>
        </p:txBody>
      </p:sp>
      <p:sp>
        <p:nvSpPr>
          <p:cNvPr id="3" name="Tartalom helye 2">
            <a:extLst>
              <a:ext uri="{FF2B5EF4-FFF2-40B4-BE49-F238E27FC236}">
                <a16:creationId xmlns:a16="http://schemas.microsoft.com/office/drawing/2014/main" id="{384386E8-D50F-3657-4347-9241F62D45A9}"/>
              </a:ext>
            </a:extLst>
          </p:cNvPr>
          <p:cNvSpPr>
            <a:spLocks noGrp="1"/>
          </p:cNvSpPr>
          <p:nvPr>
            <p:ph idx="1"/>
          </p:nvPr>
        </p:nvSpPr>
        <p:spPr/>
        <p:txBody>
          <a:bodyPr/>
          <a:lstStyle/>
          <a:p>
            <a:pPr>
              <a:defRPr/>
            </a:pPr>
            <a:r>
              <a:rPr lang="hu-HU" sz="1800" b="1" dirty="0">
                <a:effectLst/>
              </a:rPr>
              <a:t>244. § </a:t>
            </a:r>
            <a:r>
              <a:rPr lang="hu-HU" sz="1800" dirty="0">
                <a:effectLst/>
              </a:rPr>
              <a:t>(1) Aki</a:t>
            </a:r>
          </a:p>
          <a:p>
            <a:pPr marL="0" indent="0">
              <a:buNone/>
              <a:defRPr/>
            </a:pPr>
            <a:r>
              <a:rPr lang="hu-HU" sz="1800" i="1" dirty="0">
                <a:effectLst/>
              </a:rPr>
              <a:t>    a) </a:t>
            </a:r>
            <a:r>
              <a:rPr lang="hu-HU" sz="1800" dirty="0">
                <a:solidFill>
                  <a:srgbClr val="FF9933"/>
                </a:solidFill>
                <a:effectLst/>
              </a:rPr>
              <a:t>gerinces állatot </a:t>
            </a:r>
            <a:r>
              <a:rPr lang="hu-HU" sz="1800" dirty="0">
                <a:effectLst/>
              </a:rPr>
              <a:t>indokolatlanul oly módon bántalmaz, vagy gerinces állattal szemben indokolatlanul olyan bánásmódot alkalmaz, amely alkalmas arra, hogy annak maradandó egészségkárosodását vagy pusztulását okozza,</a:t>
            </a:r>
          </a:p>
          <a:p>
            <a:pPr marL="0" indent="0">
              <a:buNone/>
              <a:defRPr/>
            </a:pPr>
            <a:r>
              <a:rPr lang="hu-HU" sz="1800" i="1" dirty="0">
                <a:effectLst/>
              </a:rPr>
              <a:t>    b) </a:t>
            </a:r>
            <a:r>
              <a:rPr lang="hu-HU" sz="1800" dirty="0">
                <a:effectLst/>
              </a:rPr>
              <a:t>gerinces állatát vagy veszélyes állatát elűzi, elhagyja vagy kiteszi,</a:t>
            </a:r>
          </a:p>
          <a:p>
            <a:pPr marL="0" indent="0">
              <a:buNone/>
              <a:defRPr/>
            </a:pPr>
            <a:r>
              <a:rPr lang="hu-HU" sz="1800" dirty="0">
                <a:effectLst/>
              </a:rPr>
              <a:t>vétség miatt két évig terjedő szabadságvesztéssel büntetendő.</a:t>
            </a:r>
          </a:p>
          <a:p>
            <a:pPr marL="0" indent="0">
              <a:buNone/>
              <a:defRPr/>
            </a:pPr>
            <a:r>
              <a:rPr lang="hu-HU" sz="1800" dirty="0">
                <a:effectLst/>
              </a:rPr>
              <a:t>                 (2) A büntetés bűntett miatt három évig terjedő szabadságvesztés, ha az állatkínzás</a:t>
            </a:r>
          </a:p>
          <a:p>
            <a:pPr marL="0" indent="0">
              <a:buNone/>
              <a:defRPr/>
            </a:pPr>
            <a:r>
              <a:rPr lang="hu-HU" sz="1800" i="1" dirty="0">
                <a:effectLst/>
              </a:rPr>
              <a:t>     a) </a:t>
            </a:r>
            <a:r>
              <a:rPr lang="hu-HU" sz="1800" dirty="0">
                <a:effectLst/>
              </a:rPr>
              <a:t>az állatnak különös szenvedést okoz, vagy</a:t>
            </a:r>
          </a:p>
          <a:p>
            <a:pPr marL="0" indent="0">
              <a:buNone/>
              <a:defRPr/>
            </a:pPr>
            <a:r>
              <a:rPr lang="hu-HU" sz="1800" i="1" dirty="0">
                <a:effectLst/>
              </a:rPr>
              <a:t>     b) </a:t>
            </a:r>
            <a:r>
              <a:rPr lang="hu-HU" sz="1800" dirty="0">
                <a:effectLst/>
              </a:rPr>
              <a:t>több állat maradandó egészségkárosodását vagy pusztulását okozza.</a:t>
            </a:r>
          </a:p>
          <a:p>
            <a:pPr>
              <a:defRPr/>
            </a:pPr>
            <a:endParaRPr lang="hu-H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1A0F055-E04B-8C81-6F4A-5DA12620B93C}"/>
              </a:ext>
            </a:extLst>
          </p:cNvPr>
          <p:cNvSpPr>
            <a:spLocks noGrp="1"/>
          </p:cNvSpPr>
          <p:nvPr>
            <p:ph type="title"/>
          </p:nvPr>
        </p:nvSpPr>
        <p:spPr/>
        <p:txBody>
          <a:bodyPr/>
          <a:lstStyle/>
          <a:p>
            <a:pPr>
              <a:defRPr/>
            </a:pPr>
            <a:r>
              <a:rPr lang="hu-HU" dirty="0"/>
              <a:t>A legutóbbi javaslat</a:t>
            </a:r>
            <a:br>
              <a:rPr lang="hu-HU" dirty="0"/>
            </a:br>
            <a:r>
              <a:rPr lang="hu-HU" dirty="0"/>
              <a:t>(nem tárgyalták)</a:t>
            </a:r>
          </a:p>
        </p:txBody>
      </p:sp>
      <p:sp>
        <p:nvSpPr>
          <p:cNvPr id="3" name="Tartalom helye 2">
            <a:extLst>
              <a:ext uri="{FF2B5EF4-FFF2-40B4-BE49-F238E27FC236}">
                <a16:creationId xmlns:a16="http://schemas.microsoft.com/office/drawing/2014/main" id="{DBECF027-3413-DD78-EA4D-F648B4715591}"/>
              </a:ext>
            </a:extLst>
          </p:cNvPr>
          <p:cNvSpPr>
            <a:spLocks noGrp="1"/>
          </p:cNvSpPr>
          <p:nvPr>
            <p:ph idx="1"/>
          </p:nvPr>
        </p:nvSpPr>
        <p:spPr>
          <a:xfrm>
            <a:off x="1981200" y="1600201"/>
            <a:ext cx="8229600" cy="5141913"/>
          </a:xfrm>
        </p:spPr>
        <p:txBody>
          <a:bodyPr/>
          <a:lstStyle/>
          <a:p>
            <a:pPr>
              <a:defRPr/>
            </a:pPr>
            <a:r>
              <a:rPr lang="hu-HU" sz="1800" dirty="0"/>
              <a:t>2019. évi ..... törvény Az állatkínzókkal szembeni hatékony fellépés megteremtése érdekében a Büntető Törvénykönyvről szóló 2012. évi C. törvény módosításáról </a:t>
            </a:r>
          </a:p>
          <a:p>
            <a:pPr>
              <a:defRPr/>
            </a:pPr>
            <a:r>
              <a:rPr lang="hu-HU" sz="1800" dirty="0"/>
              <a:t>1. § A Büntető Törvénykönyvről szóló 2012. évi C. törvény 244. §-a helyébe a következő rendelkezés lép: „(1) Aki a) gerinces állatot indokolatlanul oly módon bántalmaz, vagy gerinces állattal szemben indokolatlanul olyan bánásmódot alkalmaz, amely alkalmas arra, hogy annak maradandó egészségkárosodását vagy pusztulását okozza, b) gerinces állatát vagy veszélyes állatát elűzi, elhagyja vagy kiteszi, bűntett miatt két évtől nyolc évig terjedő szabadságvesztéssel büntetendő. </a:t>
            </a:r>
          </a:p>
          <a:p>
            <a:pPr>
              <a:defRPr/>
            </a:pPr>
            <a:r>
              <a:rPr lang="hu-HU" sz="1800" dirty="0"/>
              <a:t>(2) A büntetés öt évtől tíz évig terjedő szabadságvesztés, a) ha az állatkínzás az állatnak különös szenvedést okoz, b) ha az állatkínzás több állat maradandó egészségkárosodását vagy pusztulását okozza, vagy c) az állatkínzást állatorvosként, e minőséget felhasználva követik el.”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A77F0FD-F590-E696-72AF-A1030BF58D9F}"/>
              </a:ext>
            </a:extLst>
          </p:cNvPr>
          <p:cNvSpPr>
            <a:spLocks noGrp="1" noChangeArrowheads="1"/>
          </p:cNvSpPr>
          <p:nvPr>
            <p:ph type="title"/>
          </p:nvPr>
        </p:nvSpPr>
        <p:spPr/>
        <p:txBody>
          <a:bodyPr/>
          <a:lstStyle/>
          <a:p>
            <a:pPr eaLnBrk="1" hangingPunct="1">
              <a:defRPr/>
            </a:pPr>
            <a:r>
              <a:rPr lang="hu-HU" altLang="hu-HU" sz="4000"/>
              <a:t>Orvvadászat</a:t>
            </a:r>
            <a:br>
              <a:rPr lang="hu-HU" altLang="hu-HU" sz="4000"/>
            </a:br>
            <a:r>
              <a:rPr lang="hu-HU" altLang="hu-HU" sz="2400"/>
              <a:t>(háttérnorma:a vad védelméről, a vadgazdálkodásról, valamint a vadászatról szóló 1996. évi LV. Törvény (Vtv.)</a:t>
            </a:r>
          </a:p>
        </p:txBody>
      </p:sp>
      <p:sp>
        <p:nvSpPr>
          <p:cNvPr id="11267" name="Rectangle 3">
            <a:extLst>
              <a:ext uri="{FF2B5EF4-FFF2-40B4-BE49-F238E27FC236}">
                <a16:creationId xmlns:a16="http://schemas.microsoft.com/office/drawing/2014/main" id="{1ED2FF12-D00A-DE5D-19D9-1AB86B3B9D28}"/>
              </a:ext>
            </a:extLst>
          </p:cNvPr>
          <p:cNvSpPr>
            <a:spLocks noGrp="1" noChangeArrowheads="1"/>
          </p:cNvSpPr>
          <p:nvPr>
            <p:ph type="body" idx="1"/>
          </p:nvPr>
        </p:nvSpPr>
        <p:spPr>
          <a:xfrm>
            <a:off x="1524001" y="1600200"/>
            <a:ext cx="7019925" cy="4997450"/>
          </a:xfrm>
        </p:spPr>
        <p:txBody>
          <a:bodyPr/>
          <a:lstStyle/>
          <a:p>
            <a:pPr eaLnBrk="1" hangingPunct="1">
              <a:lnSpc>
                <a:spcPct val="80000"/>
              </a:lnSpc>
              <a:defRPr/>
            </a:pPr>
            <a:r>
              <a:rPr lang="hu-HU" altLang="hu-HU" sz="2000" b="1"/>
              <a:t>245. §</a:t>
            </a:r>
            <a:r>
              <a:rPr lang="hu-HU" altLang="hu-HU" sz="2000"/>
              <a:t> Aki</a:t>
            </a:r>
            <a:endParaRPr lang="hu-HU" altLang="hu-HU" sz="2000" i="1"/>
          </a:p>
          <a:p>
            <a:pPr eaLnBrk="1" hangingPunct="1">
              <a:lnSpc>
                <a:spcPct val="80000"/>
              </a:lnSpc>
              <a:defRPr/>
            </a:pPr>
            <a:r>
              <a:rPr lang="hu-HU" altLang="hu-HU" sz="2000" i="1"/>
              <a:t>a)</a:t>
            </a:r>
            <a:r>
              <a:rPr lang="hu-HU" altLang="hu-HU" sz="2000"/>
              <a:t> vadászterületen vadászatra való jogosultság nélkül, illetve idegen vadászterületen vadászként engedély nélkül vad elejtésére vagy elfogására irányuló tevékenységet végez,</a:t>
            </a:r>
            <a:endParaRPr lang="hu-HU" altLang="hu-HU" sz="2000" i="1"/>
          </a:p>
          <a:p>
            <a:pPr eaLnBrk="1" hangingPunct="1">
              <a:lnSpc>
                <a:spcPct val="80000"/>
              </a:lnSpc>
              <a:defRPr/>
            </a:pPr>
            <a:r>
              <a:rPr lang="hu-HU" altLang="hu-HU" sz="2000" i="1"/>
              <a:t>b)</a:t>
            </a:r>
            <a:r>
              <a:rPr lang="hu-HU" altLang="hu-HU" sz="2000"/>
              <a:t> külön jogszabályban meghatározott, a vadfaj valamennyi egyedére kiterjedő vadászati tilalmi idő hatálya alá eső vadfaj egyedét ejti vagy fogja el,</a:t>
            </a:r>
            <a:endParaRPr lang="hu-HU" altLang="hu-HU" sz="2000" i="1"/>
          </a:p>
          <a:p>
            <a:pPr eaLnBrk="1" hangingPunct="1">
              <a:lnSpc>
                <a:spcPct val="80000"/>
              </a:lnSpc>
              <a:defRPr/>
            </a:pPr>
            <a:r>
              <a:rPr lang="hu-HU" altLang="hu-HU" sz="2000" i="1"/>
              <a:t>c)</a:t>
            </a:r>
            <a:r>
              <a:rPr lang="hu-HU" altLang="hu-HU" sz="2000"/>
              <a:t> külön jogszabályban meghatározott tiltott vadászati eszközzel, tiltott vadászati módon vagy kíméleti területen vad, illetve fokozottan védett vagy védett gerinces állat elejtésére vagy elfogására irányuló tevékenységet végez,</a:t>
            </a:r>
          </a:p>
          <a:p>
            <a:pPr eaLnBrk="1" hangingPunct="1">
              <a:lnSpc>
                <a:spcPct val="80000"/>
              </a:lnSpc>
              <a:defRPr/>
            </a:pPr>
            <a:r>
              <a:rPr lang="hu-HU" altLang="hu-HU" sz="2000"/>
              <a:t>bűntett miatt három évig terjedő szabadságvesztéssel büntetendő.</a:t>
            </a:r>
          </a:p>
        </p:txBody>
      </p:sp>
      <p:pic>
        <p:nvPicPr>
          <p:cNvPr id="18436" name="Picture 6" descr="20100706orvvadaszok">
            <a:extLst>
              <a:ext uri="{FF2B5EF4-FFF2-40B4-BE49-F238E27FC236}">
                <a16:creationId xmlns:a16="http://schemas.microsoft.com/office/drawing/2014/main" id="{44CA8710-2A63-F20F-6898-D4ABAAD41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464" y="2349501"/>
            <a:ext cx="23955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8F755EA-C77E-8901-4CB5-AAAC455ED227}"/>
              </a:ext>
            </a:extLst>
          </p:cNvPr>
          <p:cNvSpPr>
            <a:spLocks noGrp="1"/>
          </p:cNvSpPr>
          <p:nvPr>
            <p:ph type="title"/>
          </p:nvPr>
        </p:nvSpPr>
        <p:spPr/>
        <p:txBody>
          <a:bodyPr/>
          <a:lstStyle/>
          <a:p>
            <a:pPr>
              <a:defRPr/>
            </a:pPr>
            <a:r>
              <a:rPr lang="hu-HU" dirty="0"/>
              <a:t>Példák a tilalmi időre</a:t>
            </a:r>
            <a:br>
              <a:rPr lang="hu-HU" dirty="0"/>
            </a:br>
            <a:r>
              <a:rPr lang="hu-HU" dirty="0"/>
              <a:t>(az </a:t>
            </a:r>
            <a:r>
              <a:rPr lang="hu-HU" dirty="0" err="1"/>
              <a:t>adottt</a:t>
            </a:r>
            <a:r>
              <a:rPr lang="hu-HU" dirty="0"/>
              <a:t> időszakon kívül)</a:t>
            </a:r>
          </a:p>
        </p:txBody>
      </p:sp>
      <p:graphicFrame>
        <p:nvGraphicFramePr>
          <p:cNvPr id="4" name="Tartalom helye 3">
            <a:extLst>
              <a:ext uri="{FF2B5EF4-FFF2-40B4-BE49-F238E27FC236}">
                <a16:creationId xmlns:a16="http://schemas.microsoft.com/office/drawing/2014/main" id="{AB777D06-9E96-FD1E-11B0-4737248C8A84}"/>
              </a:ext>
            </a:extLst>
          </p:cNvPr>
          <p:cNvGraphicFramePr>
            <a:graphicFrameLocks noGrp="1"/>
          </p:cNvGraphicFramePr>
          <p:nvPr>
            <p:ph idx="1"/>
          </p:nvPr>
        </p:nvGraphicFramePr>
        <p:xfrm>
          <a:off x="2711451" y="1773238"/>
          <a:ext cx="6480175" cy="4368800"/>
        </p:xfrm>
        <a:graphic>
          <a:graphicData uri="http://schemas.openxmlformats.org/drawingml/2006/table">
            <a:tbl>
              <a:tblPr firstRow="1" firstCol="1" bandRow="1"/>
              <a:tblGrid>
                <a:gridCol w="3154451">
                  <a:extLst>
                    <a:ext uri="{9D8B030D-6E8A-4147-A177-3AD203B41FA5}">
                      <a16:colId xmlns:a16="http://schemas.microsoft.com/office/drawing/2014/main" val="20000"/>
                    </a:ext>
                  </a:extLst>
                </a:gridCol>
                <a:gridCol w="3325724">
                  <a:extLst>
                    <a:ext uri="{9D8B030D-6E8A-4147-A177-3AD203B41FA5}">
                      <a16:colId xmlns:a16="http://schemas.microsoft.com/office/drawing/2014/main" val="20001"/>
                    </a:ext>
                  </a:extLst>
                </a:gridCol>
              </a:tblGrid>
              <a:tr h="675566">
                <a:tc gridSpan="2">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                                              </a:t>
                      </a:r>
                      <a:r>
                        <a:rPr lang="hu-HU" sz="1800" b="1" dirty="0">
                          <a:effectLst/>
                          <a:latin typeface="Calibri" panose="020F0502020204030204" pitchFamily="34" charset="0"/>
                          <a:ea typeface="Calibri" panose="020F0502020204030204" pitchFamily="34" charset="0"/>
                          <a:cs typeface="Times New Roman" panose="02020603050405020304" pitchFamily="18" charset="0"/>
                        </a:rPr>
                        <a:t>Nagyvadak</a:t>
                      </a:r>
                    </a:p>
                    <a:p>
                      <a:pPr>
                        <a:lnSpc>
                          <a:spcPct val="107000"/>
                        </a:lnSpc>
                        <a:spcAft>
                          <a:spcPts val="800"/>
                        </a:spcAft>
                      </a:pP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0"/>
                  </a:ext>
                </a:extLst>
              </a:tr>
              <a:tr h="383160">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gímszarvasbika</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szeptember 1.- január 31.</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3160">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gímszarvas borjú</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szeptember 1. – április vége</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3160">
                <a:tc>
                  <a:txBody>
                    <a:bodyPr/>
                    <a:lstStyle/>
                    <a:p>
                      <a:pPr>
                        <a:lnSpc>
                          <a:spcPct val="107000"/>
                        </a:lnSpc>
                        <a:spcAft>
                          <a:spcPts val="800"/>
                        </a:spcAft>
                      </a:pPr>
                      <a:r>
                        <a:rPr lang="hu-HU" sz="1800">
                          <a:effectLst/>
                          <a:latin typeface="Calibri" panose="020F0502020204030204" pitchFamily="34" charset="0"/>
                          <a:ea typeface="Calibri" panose="020F0502020204030204" pitchFamily="34" charset="0"/>
                          <a:cs typeface="Times New Roman" panose="02020603050405020304" pitchFamily="18" charset="0"/>
                        </a:rPr>
                        <a:t>őzbak</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április 15.-szeptember 30.</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160">
                <a:tc>
                  <a:txBody>
                    <a:bodyPr/>
                    <a:lstStyle/>
                    <a:p>
                      <a:pPr>
                        <a:lnSpc>
                          <a:spcPct val="107000"/>
                        </a:lnSpc>
                        <a:spcAft>
                          <a:spcPts val="800"/>
                        </a:spcAft>
                      </a:pPr>
                      <a:r>
                        <a:rPr lang="hu-HU" sz="1800">
                          <a:effectLst/>
                          <a:latin typeface="Calibri" panose="020F0502020204030204" pitchFamily="34" charset="0"/>
                          <a:ea typeface="Calibri" panose="020F0502020204030204" pitchFamily="34" charset="0"/>
                          <a:cs typeface="Times New Roman" panose="02020603050405020304" pitchFamily="18" charset="0"/>
                        </a:rPr>
                        <a:t>vaddisznó</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egész évben</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11118">
                <a:tc gridSpan="2">
                  <a:txBody>
                    <a:bodyPr/>
                    <a:lstStyle/>
                    <a:p>
                      <a:pPr algn="ctr">
                        <a:lnSpc>
                          <a:spcPct val="107000"/>
                        </a:lnSpc>
                        <a:spcAft>
                          <a:spcPts val="800"/>
                        </a:spcAft>
                      </a:pPr>
                      <a:r>
                        <a:rPr lang="hu-HU" sz="1800" b="1" dirty="0">
                          <a:effectLst/>
                          <a:latin typeface="Calibri" panose="020F0502020204030204" pitchFamily="34" charset="0"/>
                          <a:ea typeface="Calibri" panose="020F0502020204030204" pitchFamily="34" charset="0"/>
                          <a:cs typeface="Times New Roman" panose="02020603050405020304" pitchFamily="18" charset="0"/>
                        </a:rPr>
                        <a:t>Apróvadak</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u-HU"/>
                    </a:p>
                  </a:txBody>
                  <a:tcPr/>
                </a:tc>
                <a:extLst>
                  <a:ext uri="{0D108BD9-81ED-4DB2-BD59-A6C34878D82A}">
                    <a16:rowId xmlns:a16="http://schemas.microsoft.com/office/drawing/2014/main" val="10005"/>
                  </a:ext>
                </a:extLst>
              </a:tr>
              <a:tr h="383160">
                <a:tc>
                  <a:txBody>
                    <a:bodyPr/>
                    <a:lstStyle/>
                    <a:p>
                      <a:pPr>
                        <a:lnSpc>
                          <a:spcPct val="107000"/>
                        </a:lnSpc>
                        <a:spcAft>
                          <a:spcPts val="800"/>
                        </a:spcAft>
                      </a:pPr>
                      <a:r>
                        <a:rPr lang="hu-HU" sz="1800">
                          <a:effectLst/>
                          <a:latin typeface="Calibri" panose="020F0502020204030204" pitchFamily="34" charset="0"/>
                          <a:ea typeface="Calibri" panose="020F0502020204030204" pitchFamily="34" charset="0"/>
                          <a:cs typeface="Times New Roman" panose="02020603050405020304" pitchFamily="18" charset="0"/>
                        </a:rPr>
                        <a:t>mezei nyúl</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október 1.-december 31.</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3160">
                <a:tc>
                  <a:txBody>
                    <a:bodyPr/>
                    <a:lstStyle/>
                    <a:p>
                      <a:pPr>
                        <a:lnSpc>
                          <a:spcPct val="107000"/>
                        </a:lnSpc>
                        <a:spcAft>
                          <a:spcPts val="800"/>
                        </a:spcAft>
                      </a:pPr>
                      <a:r>
                        <a:rPr lang="hu-HU" sz="1800">
                          <a:effectLst/>
                          <a:latin typeface="Calibri" panose="020F0502020204030204" pitchFamily="34" charset="0"/>
                          <a:ea typeface="Calibri" panose="020F0502020204030204" pitchFamily="34" charset="0"/>
                          <a:cs typeface="Times New Roman" panose="02020603050405020304" pitchFamily="18" charset="0"/>
                        </a:rPr>
                        <a:t>fácánkakas</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1800">
                          <a:effectLst/>
                          <a:latin typeface="Calibri" panose="020F0502020204030204" pitchFamily="34" charset="0"/>
                          <a:ea typeface="Calibri" panose="020F0502020204030204" pitchFamily="34" charset="0"/>
                          <a:cs typeface="Times New Roman" panose="02020603050405020304" pitchFamily="18" charset="0"/>
                        </a:rPr>
                        <a:t>október 1.-</a:t>
                      </a:r>
                      <a:r>
                        <a:rPr lang="hu-HU" sz="1800" dirty="0">
                          <a:effectLst/>
                          <a:latin typeface="Calibri" panose="020F0502020204030204" pitchFamily="34" charset="0"/>
                          <a:ea typeface="Calibri" panose="020F0502020204030204" pitchFamily="34" charset="0"/>
                          <a:cs typeface="Times New Roman" panose="02020603050405020304" pitchFamily="18" charset="0"/>
                        </a:rPr>
                        <a:t>február vége</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3160">
                <a:tc>
                  <a:txBody>
                    <a:bodyPr/>
                    <a:lstStyle/>
                    <a:p>
                      <a:pPr>
                        <a:lnSpc>
                          <a:spcPct val="107000"/>
                        </a:lnSpc>
                        <a:spcAft>
                          <a:spcPts val="800"/>
                        </a:spcAft>
                      </a:pPr>
                      <a:r>
                        <a:rPr lang="hu-HU" sz="1800">
                          <a:effectLst/>
                          <a:latin typeface="Calibri" panose="020F0502020204030204" pitchFamily="34" charset="0"/>
                          <a:ea typeface="Calibri" panose="020F0502020204030204" pitchFamily="34" charset="0"/>
                          <a:cs typeface="Times New Roman" panose="02020603050405020304" pitchFamily="18" charset="0"/>
                        </a:rPr>
                        <a:t>róka</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hu-HU" sz="1800" dirty="0">
                          <a:effectLst/>
                          <a:latin typeface="Calibri" panose="020F0502020204030204" pitchFamily="34" charset="0"/>
                          <a:ea typeface="Calibri" panose="020F0502020204030204" pitchFamily="34" charset="0"/>
                          <a:cs typeface="Times New Roman" panose="02020603050405020304" pitchFamily="18" charset="0"/>
                        </a:rPr>
                        <a:t>egész évben</a:t>
                      </a: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9490" name="Rectangle 1">
            <a:extLst>
              <a:ext uri="{FF2B5EF4-FFF2-40B4-BE49-F238E27FC236}">
                <a16:creationId xmlns:a16="http://schemas.microsoft.com/office/drawing/2014/main" id="{1206A154-3283-315A-6E07-BCEF3A838C6B}"/>
              </a:ext>
            </a:extLst>
          </p:cNvPr>
          <p:cNvSpPr>
            <a:spLocks noChangeArrowheads="1"/>
          </p:cNvSpPr>
          <p:nvPr/>
        </p:nvSpPr>
        <p:spPr bwMode="auto">
          <a:xfrm>
            <a:off x="-1600200" y="-9247"/>
            <a:ext cx="15767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defTabSz="914400" eaLnBrk="0" fontAlgn="base" hangingPunct="0">
              <a:spcBef>
                <a:spcPct val="0"/>
              </a:spcBef>
              <a:spcAft>
                <a:spcPct val="0"/>
              </a:spcAft>
              <a:buClrTx/>
              <a:buSzTx/>
              <a:buNone/>
            </a:pPr>
            <a:endParaRPr lang="hu-HU" altLang="hu-HU" sz="1800">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3C92AC3-E319-FE02-3775-5AD0A207DAC2}"/>
              </a:ext>
            </a:extLst>
          </p:cNvPr>
          <p:cNvSpPr>
            <a:spLocks noGrp="1" noChangeArrowheads="1"/>
          </p:cNvSpPr>
          <p:nvPr>
            <p:ph type="title"/>
          </p:nvPr>
        </p:nvSpPr>
        <p:spPr/>
        <p:txBody>
          <a:bodyPr/>
          <a:lstStyle/>
          <a:p>
            <a:pPr eaLnBrk="1" hangingPunct="1">
              <a:defRPr/>
            </a:pPr>
            <a:r>
              <a:rPr lang="hu-HU" altLang="hu-HU"/>
              <a:t>„Tiltott eszközök” (Vtv.):</a:t>
            </a:r>
          </a:p>
        </p:txBody>
      </p:sp>
      <p:sp>
        <p:nvSpPr>
          <p:cNvPr id="12291" name="Rectangle 3">
            <a:extLst>
              <a:ext uri="{FF2B5EF4-FFF2-40B4-BE49-F238E27FC236}">
                <a16:creationId xmlns:a16="http://schemas.microsoft.com/office/drawing/2014/main" id="{4E97D737-A195-A773-5FA9-634EBE9B57B1}"/>
              </a:ext>
            </a:extLst>
          </p:cNvPr>
          <p:cNvSpPr>
            <a:spLocks noGrp="1" noChangeArrowheads="1"/>
          </p:cNvSpPr>
          <p:nvPr>
            <p:ph type="body" idx="1"/>
          </p:nvPr>
        </p:nvSpPr>
        <p:spPr/>
        <p:txBody>
          <a:bodyPr/>
          <a:lstStyle/>
          <a:p>
            <a:pPr eaLnBrk="1" hangingPunct="1">
              <a:lnSpc>
                <a:spcPct val="90000"/>
              </a:lnSpc>
              <a:defRPr/>
            </a:pPr>
            <a:r>
              <a:rPr lang="hu-HU" altLang="hu-HU" sz="2400" i="1"/>
              <a:t>a) </a:t>
            </a:r>
            <a:r>
              <a:rPr lang="hu-HU" altLang="hu-HU" sz="2400"/>
              <a:t>a mérgezett hegyű és robbanó fejű nyílvessző;</a:t>
            </a:r>
            <a:endParaRPr lang="hu-HU" altLang="hu-HU" sz="2400" i="1"/>
          </a:p>
          <a:p>
            <a:pPr eaLnBrk="1" hangingPunct="1">
              <a:lnSpc>
                <a:spcPct val="90000"/>
              </a:lnSpc>
              <a:defRPr/>
            </a:pPr>
            <a:r>
              <a:rPr lang="hu-HU" altLang="hu-HU" sz="2400" i="1"/>
              <a:t>b) </a:t>
            </a:r>
            <a:r>
              <a:rPr lang="hu-HU" altLang="hu-HU" sz="2400"/>
              <a:t>a számszeríj;</a:t>
            </a:r>
            <a:endParaRPr lang="hu-HU" altLang="hu-HU" sz="2400" i="1"/>
          </a:p>
          <a:p>
            <a:pPr eaLnBrk="1" hangingPunct="1">
              <a:lnSpc>
                <a:spcPct val="90000"/>
              </a:lnSpc>
              <a:defRPr/>
            </a:pPr>
            <a:r>
              <a:rPr lang="hu-HU" altLang="hu-HU" sz="2400" i="1"/>
              <a:t>c) </a:t>
            </a:r>
            <a:r>
              <a:rPr lang="hu-HU" altLang="hu-HU" sz="2400"/>
              <a:t>az e törvény előírásainak meg nem felelő vadászíj, illetve nyílvessző;</a:t>
            </a:r>
            <a:endParaRPr lang="hu-HU" altLang="hu-HU" sz="2400" i="1"/>
          </a:p>
          <a:p>
            <a:pPr eaLnBrk="1" hangingPunct="1">
              <a:lnSpc>
                <a:spcPct val="90000"/>
              </a:lnSpc>
              <a:defRPr/>
            </a:pPr>
            <a:r>
              <a:rPr lang="hu-HU" altLang="hu-HU" sz="2400" i="1"/>
              <a:t>d) </a:t>
            </a:r>
            <a:r>
              <a:rPr lang="hu-HU" altLang="hu-HU" sz="2400"/>
              <a:t>a lőfegyverre szerelt hangtompító eszköz;</a:t>
            </a:r>
            <a:endParaRPr lang="hu-HU" altLang="hu-HU" sz="2400" i="1"/>
          </a:p>
          <a:p>
            <a:pPr eaLnBrk="1" hangingPunct="1">
              <a:lnSpc>
                <a:spcPct val="90000"/>
              </a:lnSpc>
              <a:defRPr/>
            </a:pPr>
            <a:r>
              <a:rPr lang="hu-HU" altLang="hu-HU" sz="2400" i="1"/>
              <a:t>e) </a:t>
            </a:r>
            <a:r>
              <a:rPr lang="hu-HU" altLang="hu-HU" sz="2400"/>
              <a:t>a gímszarvasra, dámszarvasra, muflonra, valamint őzre történő vadászat esetén a sörétes vadászlőfegyver;</a:t>
            </a:r>
            <a:endParaRPr lang="hu-HU" altLang="hu-HU" sz="2400" i="1"/>
          </a:p>
          <a:p>
            <a:pPr eaLnBrk="1" hangingPunct="1">
              <a:lnSpc>
                <a:spcPct val="90000"/>
              </a:lnSpc>
              <a:defRPr/>
            </a:pPr>
            <a:r>
              <a:rPr lang="hu-HU" altLang="hu-HU" sz="2400" i="1"/>
              <a:t>f) </a:t>
            </a:r>
            <a:r>
              <a:rPr lang="hu-HU" altLang="hu-HU" sz="2400"/>
              <a:t>a hurok, horog, madárlép, verem;</a:t>
            </a:r>
            <a:endParaRPr lang="hu-HU" altLang="hu-HU" sz="2400" i="1"/>
          </a:p>
          <a:p>
            <a:pPr eaLnBrk="1" hangingPunct="1">
              <a:lnSpc>
                <a:spcPct val="90000"/>
              </a:lnSpc>
              <a:defRPr/>
            </a:pPr>
            <a:r>
              <a:rPr lang="hu-HU" altLang="hu-HU" sz="2400" i="1"/>
              <a:t>g) </a:t>
            </a:r>
            <a:r>
              <a:rPr lang="hu-HU" altLang="hu-HU" sz="2400"/>
              <a:t>a működése vagy felhasználása körülményei folytán nem szelektív háló.</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0DDCD15-FB5E-09F0-875B-0640447A5E6E}"/>
              </a:ext>
            </a:extLst>
          </p:cNvPr>
          <p:cNvSpPr>
            <a:spLocks noGrp="1"/>
          </p:cNvSpPr>
          <p:nvPr>
            <p:ph type="title"/>
          </p:nvPr>
        </p:nvSpPr>
        <p:spPr/>
        <p:txBody>
          <a:bodyPr/>
          <a:lstStyle/>
          <a:p>
            <a:pPr>
              <a:defRPr/>
            </a:pPr>
            <a:r>
              <a:rPr lang="hu-HU" dirty="0"/>
              <a:t>Orvhalászat (246. §)</a:t>
            </a:r>
          </a:p>
        </p:txBody>
      </p:sp>
      <p:sp>
        <p:nvSpPr>
          <p:cNvPr id="3" name="Tartalom helye 2">
            <a:extLst>
              <a:ext uri="{FF2B5EF4-FFF2-40B4-BE49-F238E27FC236}">
                <a16:creationId xmlns:a16="http://schemas.microsoft.com/office/drawing/2014/main" id="{D00DDBB8-62F7-DD17-FCB5-8285B18E72D1}"/>
              </a:ext>
            </a:extLst>
          </p:cNvPr>
          <p:cNvSpPr>
            <a:spLocks noGrp="1"/>
          </p:cNvSpPr>
          <p:nvPr>
            <p:ph idx="1"/>
          </p:nvPr>
        </p:nvSpPr>
        <p:spPr/>
        <p:txBody>
          <a:bodyPr/>
          <a:lstStyle/>
          <a:p>
            <a:pPr>
              <a:defRPr/>
            </a:pPr>
            <a:r>
              <a:rPr lang="hu-HU" sz="2400" dirty="0"/>
              <a:t>a) jogosulatlanul halászhálóval vagy más halászati eszközzel - a horgászatot kivéve - halfogásra irányuló tevékenységet végzése</a:t>
            </a:r>
          </a:p>
          <a:p>
            <a:pPr>
              <a:defRPr/>
            </a:pPr>
            <a:endParaRPr lang="hu-HU" sz="2400" dirty="0"/>
          </a:p>
          <a:p>
            <a:pPr>
              <a:defRPr/>
            </a:pPr>
            <a:r>
              <a:rPr lang="hu-HU" sz="2400" dirty="0"/>
              <a:t>b) külön jogszabályban meghatározott tiltott eszközzel, tiltott módon vagy kíméleti területen halfogásra irányuló tevékenységet végzése</a:t>
            </a:r>
          </a:p>
          <a:p>
            <a:pPr marL="0" indent="0">
              <a:buNone/>
              <a:defRPr/>
            </a:pPr>
            <a:endParaRPr lang="hu-H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BADAF7DE-9D52-3235-14D7-45A4D15D82EA}"/>
              </a:ext>
            </a:extLst>
          </p:cNvPr>
          <p:cNvSpPr>
            <a:spLocks noGrp="1" noChangeArrowheads="1"/>
          </p:cNvSpPr>
          <p:nvPr>
            <p:ph type="title"/>
          </p:nvPr>
        </p:nvSpPr>
        <p:spPr/>
        <p:txBody>
          <a:bodyPr/>
          <a:lstStyle/>
          <a:p>
            <a:pPr eaLnBrk="1" hangingPunct="1"/>
            <a:r>
              <a:rPr lang="hu-HU" altLang="hu-HU" sz="3800"/>
              <a:t>A gyermekelhelyezéssel kapcsolatos bűncselekmények</a:t>
            </a:r>
          </a:p>
        </p:txBody>
      </p:sp>
      <p:sp>
        <p:nvSpPr>
          <p:cNvPr id="20483" name="Rectangle 5">
            <a:extLst>
              <a:ext uri="{FF2B5EF4-FFF2-40B4-BE49-F238E27FC236}">
                <a16:creationId xmlns:a16="http://schemas.microsoft.com/office/drawing/2014/main" id="{58CD9D35-AA2A-1A2D-2285-95C614DA35D5}"/>
              </a:ext>
            </a:extLst>
          </p:cNvPr>
          <p:cNvSpPr>
            <a:spLocks noGrp="1" noChangeArrowheads="1"/>
          </p:cNvSpPr>
          <p:nvPr>
            <p:ph sz="half" idx="1"/>
          </p:nvPr>
        </p:nvSpPr>
        <p:spPr/>
        <p:txBody>
          <a:bodyPr/>
          <a:lstStyle/>
          <a:p>
            <a:pPr eaLnBrk="1" hangingPunct="1">
              <a:buFont typeface="Wingdings" panose="05000000000000000000" pitchFamily="2" charset="2"/>
              <a:buNone/>
            </a:pPr>
            <a:r>
              <a:rPr lang="hu-HU" altLang="hu-HU" sz="1500" b="1"/>
              <a:t>     </a:t>
            </a:r>
            <a:r>
              <a:rPr lang="hu-HU" altLang="hu-HU" sz="1500" b="1" u="sng"/>
              <a:t>Kapcsolattartás akadályozása</a:t>
            </a:r>
          </a:p>
          <a:p>
            <a:pPr eaLnBrk="1" hangingPunct="1"/>
            <a:r>
              <a:rPr lang="hu-HU" altLang="hu-HU" sz="1500" b="1"/>
              <a:t>210. § </a:t>
            </a:r>
            <a:r>
              <a:rPr lang="hu-HU" altLang="hu-HU" sz="1500"/>
              <a:t>(1) Aki a hatósági határozat alapján nála elhelyezett kiskorú és a kiskorúval kapcsolattartásra jogosult személy közötti kapcsolat kialakítását vagy fenntartását a kapcsolattartás kikényszerítése érdekében alkalmazott bírság kiszabását követően is önhibájából akadályozza, vétség miatt egy évig terjedő szabadságvesztéssel büntetendő.</a:t>
            </a:r>
          </a:p>
          <a:p>
            <a:pPr eaLnBrk="1" hangingPunct="1"/>
            <a:r>
              <a:rPr lang="hu-HU" altLang="hu-HU" sz="1500"/>
              <a:t>(2) Nem büntethető az elkövető, ha a kapcsolattartást az elsőfokú ítélet meghozataláig megfelelően biztosítja, és az elmaradt kapcsolattartási formák pótlását megkezdi.</a:t>
            </a:r>
          </a:p>
        </p:txBody>
      </p:sp>
      <p:sp>
        <p:nvSpPr>
          <p:cNvPr id="20484" name="Rectangle 6">
            <a:extLst>
              <a:ext uri="{FF2B5EF4-FFF2-40B4-BE49-F238E27FC236}">
                <a16:creationId xmlns:a16="http://schemas.microsoft.com/office/drawing/2014/main" id="{484C42EF-535F-D30A-D888-401BD27CC95D}"/>
              </a:ext>
            </a:extLst>
          </p:cNvPr>
          <p:cNvSpPr>
            <a:spLocks noGrp="1" noChangeArrowheads="1"/>
          </p:cNvSpPr>
          <p:nvPr>
            <p:ph sz="half" idx="2"/>
          </p:nvPr>
        </p:nvSpPr>
        <p:spPr/>
        <p:txBody>
          <a:bodyPr/>
          <a:lstStyle/>
          <a:p>
            <a:pPr eaLnBrk="1" hangingPunct="1">
              <a:buFont typeface="Wingdings" panose="05000000000000000000" pitchFamily="2" charset="2"/>
              <a:buNone/>
            </a:pPr>
            <a:r>
              <a:rPr lang="hu-HU" altLang="hu-HU" sz="1500" b="1"/>
              <a:t>      </a:t>
            </a:r>
            <a:r>
              <a:rPr lang="hu-HU" altLang="hu-HU" sz="1500" b="1" u="sng"/>
              <a:t>Elhelyezés megváltoztatása</a:t>
            </a:r>
          </a:p>
          <a:p>
            <a:pPr eaLnBrk="1" hangingPunct="1"/>
            <a:r>
              <a:rPr lang="hu-HU" altLang="hu-HU" sz="1500" b="1"/>
              <a:t>211. § </a:t>
            </a:r>
            <a:r>
              <a:rPr lang="hu-HU" altLang="hu-HU" sz="1500"/>
              <a:t>(1) Aki végrehajtható hatósági határozat alapján elhelyezett kiskorút attól, akinél a hatóság elhelyezte, annak beleegyezése nélkül, az elhelyezés tartós megváltoztatása céljából elvisz, illetve a kiskorút rejtve vagy titokban tartja, vétség miatt egy évig terjedő szabadságvesztéssel büntetendő.</a:t>
            </a:r>
          </a:p>
          <a:p>
            <a:pPr eaLnBrk="1" hangingPunct="1"/>
            <a:r>
              <a:rPr lang="hu-HU" altLang="hu-HU" sz="1500"/>
              <a:t>(2) Aki az (1) bekezdésben meghatározott bűncselekmény elkövetése során az elvitelkor erőszakot, illetve az élet vagy a</a:t>
            </a:r>
          </a:p>
          <a:p>
            <a:pPr eaLnBrk="1" hangingPunct="1">
              <a:buFont typeface="Wingdings" panose="05000000000000000000" pitchFamily="2" charset="2"/>
              <a:buNone/>
            </a:pPr>
            <a:r>
              <a:rPr lang="hu-HU" altLang="hu-HU" sz="1500"/>
              <a:t>      testi épség ellen irányuló közvetlen fenyegetést alkalmaz, bűntett miatt három évig terjedő szabadságvesztéssel büntetendő.</a:t>
            </a:r>
          </a:p>
          <a:p>
            <a:pPr eaLnBrk="1" hangingPunct="1"/>
            <a:endParaRPr lang="hu-HU" altLang="hu-HU" sz="1500"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ECF650-3D83-86F3-07C4-378B0366A568}"/>
              </a:ext>
            </a:extLst>
          </p:cNvPr>
          <p:cNvSpPr>
            <a:spLocks noGrp="1"/>
          </p:cNvSpPr>
          <p:nvPr>
            <p:ph type="title"/>
          </p:nvPr>
        </p:nvSpPr>
        <p:spPr>
          <a:xfrm>
            <a:off x="1981200" y="277813"/>
            <a:ext cx="8229600" cy="774700"/>
          </a:xfrm>
        </p:spPr>
        <p:txBody>
          <a:bodyPr/>
          <a:lstStyle/>
          <a:p>
            <a:pPr>
              <a:defRPr/>
            </a:pPr>
            <a:r>
              <a:rPr lang="hu-HU" dirty="0"/>
              <a:t>Ajánlott irodalom</a:t>
            </a:r>
          </a:p>
        </p:txBody>
      </p:sp>
      <p:sp>
        <p:nvSpPr>
          <p:cNvPr id="3" name="Tartalom helye 2">
            <a:extLst>
              <a:ext uri="{FF2B5EF4-FFF2-40B4-BE49-F238E27FC236}">
                <a16:creationId xmlns:a16="http://schemas.microsoft.com/office/drawing/2014/main" id="{9FB417C1-6D84-7152-CD81-27F01AC59328}"/>
              </a:ext>
            </a:extLst>
          </p:cNvPr>
          <p:cNvSpPr>
            <a:spLocks noGrp="1"/>
          </p:cNvSpPr>
          <p:nvPr>
            <p:ph idx="1"/>
          </p:nvPr>
        </p:nvSpPr>
        <p:spPr>
          <a:xfrm>
            <a:off x="1981200" y="1052513"/>
            <a:ext cx="8229600" cy="5078412"/>
          </a:xfrm>
        </p:spPr>
        <p:txBody>
          <a:bodyPr/>
          <a:lstStyle/>
          <a:p>
            <a:pPr>
              <a:defRPr/>
            </a:pPr>
            <a:r>
              <a:rPr lang="hu-HU" sz="1800" dirty="0" err="1"/>
              <a:t>Metzger</a:t>
            </a:r>
            <a:r>
              <a:rPr lang="hu-HU" sz="1800" dirty="0"/>
              <a:t> Szilvia: A természetkárosítás bűncselekmény értelmezése A természet védelmének hazai jogi rendszere</a:t>
            </a:r>
          </a:p>
          <a:p>
            <a:pPr marL="0" indent="0">
              <a:buNone/>
              <a:defRPr/>
            </a:pPr>
            <a:r>
              <a:rPr lang="hu-HU" sz="1800" dirty="0">
                <a:hlinkClick r:id="rId2"/>
              </a:rPr>
              <a:t>https://core.ac.uk/download/pdf/327111318.pdf</a:t>
            </a:r>
            <a:endParaRPr lang="hu-HU" sz="1800" dirty="0"/>
          </a:p>
          <a:p>
            <a:pPr marL="0" indent="0">
              <a:buNone/>
              <a:defRPr/>
            </a:pPr>
            <a:endParaRPr lang="hu-HU" sz="1800" dirty="0"/>
          </a:p>
          <a:p>
            <a:pPr marL="0" indent="0">
              <a:buNone/>
              <a:defRPr/>
            </a:pPr>
            <a:r>
              <a:rPr lang="hu-HU" sz="1800" dirty="0"/>
              <a:t>Dr. Lencse Balázs: Recenzió Elek Balázs: Vadászok, halászok a büntetőjog hálójában című monográfiájához</a:t>
            </a:r>
          </a:p>
          <a:p>
            <a:pPr marL="0" indent="0">
              <a:buNone/>
              <a:defRPr/>
            </a:pPr>
            <a:r>
              <a:rPr lang="hu-HU" sz="1800" dirty="0"/>
              <a:t>https://ujbtk.hu/dr-lencse-balazs-recenzio-elek-balazs-vadaszok-halaszok-a-buntetojog-halojaban-cimu-monografiajahoz/</a:t>
            </a:r>
          </a:p>
          <a:p>
            <a:pPr>
              <a:defRPr/>
            </a:pPr>
            <a:endParaRPr lang="hu-HU" sz="1800" dirty="0"/>
          </a:p>
          <a:p>
            <a:pPr>
              <a:defRPr/>
            </a:pPr>
            <a:r>
              <a:rPr lang="hu-HU" sz="1800" dirty="0"/>
              <a:t>Bérces </a:t>
            </a:r>
            <a:r>
              <a:rPr lang="hu-HU" sz="1800" dirty="0" err="1"/>
              <a:t>Viktor:Az</a:t>
            </a:r>
            <a:r>
              <a:rPr lang="hu-HU" sz="1800" dirty="0"/>
              <a:t> orvhalászat szabályozási módszerei és dogmatikai kérdései</a:t>
            </a:r>
          </a:p>
          <a:p>
            <a:pPr marL="0" indent="0">
              <a:buNone/>
              <a:defRPr/>
            </a:pPr>
            <a:r>
              <a:rPr lang="hu-HU" sz="1800" dirty="0">
                <a:hlinkClick r:id="rId3"/>
              </a:rPr>
              <a:t>https://www.mjsz.uni-miskolc.hu/files/egyeb/mjsz/201701/8_bercesviktor.pdf</a:t>
            </a:r>
            <a:endParaRPr lang="hu-HU" sz="1800" dirty="0"/>
          </a:p>
          <a:p>
            <a:pPr>
              <a:defRPr/>
            </a:pPr>
            <a:endParaRPr lang="hu-HU" sz="1800" dirty="0"/>
          </a:p>
          <a:p>
            <a:pPr>
              <a:defRPr/>
            </a:pPr>
            <a:r>
              <a:rPr lang="hu-HU" sz="1800" dirty="0"/>
              <a:t>A környezet és természet elleni bűncselekmények gyakorlati kérdései OKRI konferencia a Magyar Igazságügyi Akadémián</a:t>
            </a:r>
          </a:p>
          <a:p>
            <a:pPr marL="0" indent="0">
              <a:buNone/>
              <a:defRPr/>
            </a:pPr>
            <a:r>
              <a:rPr lang="hu-HU" sz="1800" dirty="0"/>
              <a:t>http://ugyeszeklapja.hu/?p=778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átum helye 3">
            <a:extLst>
              <a:ext uri="{FF2B5EF4-FFF2-40B4-BE49-F238E27FC236}">
                <a16:creationId xmlns:a16="http://schemas.microsoft.com/office/drawing/2014/main" id="{0F0F1A97-152A-877E-570B-8F4A70921565}"/>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CCEBEE2E-76B5-438C-89EE-EAA0F716FE9C}"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4099" name="Dia számának helye 5">
            <a:extLst>
              <a:ext uri="{FF2B5EF4-FFF2-40B4-BE49-F238E27FC236}">
                <a16:creationId xmlns:a16="http://schemas.microsoft.com/office/drawing/2014/main" id="{F2583ACF-7CE3-A0A5-2C3C-4B8398196560}"/>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7FD4027D-B7FC-473D-B434-4B7DBA6B2E4C}" type="slidenum">
              <a:rPr lang="hu-HU" altLang="hu-HU" sz="1400">
                <a:solidFill>
                  <a:srgbClr val="000000"/>
                </a:solidFill>
              </a:rPr>
              <a:pPr defTabSz="914400" fontAlgn="base">
                <a:spcBef>
                  <a:spcPct val="0"/>
                </a:spcBef>
                <a:spcAft>
                  <a:spcPct val="0"/>
                </a:spcAft>
                <a:buNone/>
              </a:pPr>
              <a:t>51</a:t>
            </a:fld>
            <a:endParaRPr lang="hu-HU" altLang="hu-HU" sz="1400">
              <a:solidFill>
                <a:srgbClr val="000000"/>
              </a:solidFill>
            </a:endParaRPr>
          </a:p>
        </p:txBody>
      </p:sp>
      <p:sp>
        <p:nvSpPr>
          <p:cNvPr id="37890" name="Rectangle 2">
            <a:extLst>
              <a:ext uri="{FF2B5EF4-FFF2-40B4-BE49-F238E27FC236}">
                <a16:creationId xmlns:a16="http://schemas.microsoft.com/office/drawing/2014/main" id="{B91CB389-5DCF-C956-FC66-5B43A0DA510C}"/>
              </a:ext>
            </a:extLst>
          </p:cNvPr>
          <p:cNvSpPr>
            <a:spLocks noGrp="1" noChangeArrowheads="1"/>
          </p:cNvSpPr>
          <p:nvPr>
            <p:ph type="title" idx="4294967295"/>
          </p:nvPr>
        </p:nvSpPr>
        <p:spPr>
          <a:xfrm>
            <a:off x="4295775" y="620713"/>
            <a:ext cx="6096000" cy="1955800"/>
          </a:xfrm>
        </p:spPr>
        <p:txBody>
          <a:bodyPr vert="horz" wrap="square" lIns="92075" tIns="46037" rIns="92075" bIns="46037" numCol="1" anchor="ctr" anchorCtr="0" compatLnSpc="1">
            <a:prstTxWarp prst="textNoShape">
              <a:avLst/>
            </a:prstTxWarp>
          </a:bodyPr>
          <a:lstStyle/>
          <a:p>
            <a:pPr eaLnBrk="1" hangingPunct="1">
              <a:defRPr/>
            </a:pPr>
            <a:r>
              <a:rPr lang="hu-HU" altLang="hu-HU" sz="5100">
                <a:effectLst>
                  <a:outerShdw blurRad="38100" dist="38100" dir="2700000" algn="tl">
                    <a:srgbClr val="FFFFFF"/>
                  </a:outerShdw>
                </a:effectLst>
              </a:rPr>
              <a:t>Az állam elleni bűncseleklmények</a:t>
            </a:r>
          </a:p>
        </p:txBody>
      </p:sp>
      <p:sp>
        <p:nvSpPr>
          <p:cNvPr id="4101" name="Rectangle 3">
            <a:extLst>
              <a:ext uri="{FF2B5EF4-FFF2-40B4-BE49-F238E27FC236}">
                <a16:creationId xmlns:a16="http://schemas.microsoft.com/office/drawing/2014/main" id="{C6F604A4-3045-1F10-106B-5C8C88FE52A2}"/>
              </a:ext>
            </a:extLst>
          </p:cNvPr>
          <p:cNvSpPr>
            <a:spLocks noGrp="1" noChangeArrowheads="1"/>
          </p:cNvSpPr>
          <p:nvPr>
            <p:ph type="body" idx="4294967295"/>
          </p:nvPr>
        </p:nvSpPr>
        <p:spPr>
          <a:xfrm>
            <a:off x="4800600" y="2743200"/>
            <a:ext cx="6096000" cy="4114800"/>
          </a:xfrm>
        </p:spPr>
        <p:txBody>
          <a:bodyPr vert="horz" wrap="square" lIns="92075" tIns="46037" rIns="92075" bIns="46037" numCol="1" anchor="t" anchorCtr="0" compatLnSpc="1">
            <a:prstTxWarp prst="textNoShape">
              <a:avLst/>
            </a:prstTxWarp>
          </a:bodyPr>
          <a:lstStyle/>
          <a:p>
            <a:pPr eaLnBrk="1" hangingPunct="1"/>
            <a:r>
              <a:rPr lang="hu-HU" altLang="hu-HU" sz="4400"/>
              <a:t>Btk. XXIV. fejezet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átum helye 3">
            <a:extLst>
              <a:ext uri="{FF2B5EF4-FFF2-40B4-BE49-F238E27FC236}">
                <a16:creationId xmlns:a16="http://schemas.microsoft.com/office/drawing/2014/main" id="{4D1FC755-C855-946D-03AF-835F6C60F9EA}"/>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451281B6-CAF7-4030-BAB1-62773E4BFFD6}"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5123" name="Dia számának helye 5">
            <a:extLst>
              <a:ext uri="{FF2B5EF4-FFF2-40B4-BE49-F238E27FC236}">
                <a16:creationId xmlns:a16="http://schemas.microsoft.com/office/drawing/2014/main" id="{90F7847E-B6E2-AEC6-7A74-A1BB29D4FC7D}"/>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AE5102C1-7E57-423D-8237-5AB80D602EED}" type="slidenum">
              <a:rPr lang="hu-HU" altLang="hu-HU" sz="1400">
                <a:solidFill>
                  <a:srgbClr val="000000"/>
                </a:solidFill>
              </a:rPr>
              <a:pPr defTabSz="914400" fontAlgn="base">
                <a:spcBef>
                  <a:spcPct val="0"/>
                </a:spcBef>
                <a:spcAft>
                  <a:spcPct val="0"/>
                </a:spcAft>
                <a:buNone/>
              </a:pPr>
              <a:t>52</a:t>
            </a:fld>
            <a:endParaRPr lang="hu-HU" altLang="hu-HU" sz="1400">
              <a:solidFill>
                <a:srgbClr val="000000"/>
              </a:solidFill>
            </a:endParaRPr>
          </a:p>
        </p:txBody>
      </p:sp>
      <p:sp>
        <p:nvSpPr>
          <p:cNvPr id="38914" name="Rectangle 2">
            <a:extLst>
              <a:ext uri="{FF2B5EF4-FFF2-40B4-BE49-F238E27FC236}">
                <a16:creationId xmlns:a16="http://schemas.microsoft.com/office/drawing/2014/main" id="{BA72ABE1-E7E6-50E3-2D25-600ABAC71364}"/>
              </a:ext>
            </a:extLst>
          </p:cNvPr>
          <p:cNvSpPr>
            <a:spLocks noGrp="1" noChangeArrowheads="1"/>
          </p:cNvSpPr>
          <p:nvPr>
            <p:ph type="title" idx="4294967295"/>
          </p:nvPr>
        </p:nvSpPr>
        <p:spPr>
          <a:xfrm>
            <a:off x="3071814" y="311151"/>
            <a:ext cx="7108825" cy="669925"/>
          </a:xfrm>
        </p:spPr>
        <p:txBody>
          <a:bodyPr vert="horz" wrap="square" lIns="92075" tIns="46037" rIns="92075" bIns="46037" numCol="1" anchor="ctr" anchorCtr="0" compatLnSpc="1">
            <a:prstTxWarp prst="textNoShape">
              <a:avLst/>
            </a:prstTxWarp>
          </a:bodyPr>
          <a:lstStyle/>
          <a:p>
            <a:pPr eaLnBrk="1" hangingPunct="1">
              <a:defRPr/>
            </a:pPr>
            <a:r>
              <a:rPr lang="hu-HU" altLang="hu-HU" sz="4000">
                <a:effectLst>
                  <a:outerShdw blurRad="38100" dist="38100" dir="2700000" algn="tl">
                    <a:srgbClr val="FFFFFF"/>
                  </a:outerShdw>
                </a:effectLst>
              </a:rPr>
              <a:t>Előzmények</a:t>
            </a:r>
          </a:p>
        </p:txBody>
      </p:sp>
      <p:sp>
        <p:nvSpPr>
          <p:cNvPr id="5125" name="Rectangle 3">
            <a:extLst>
              <a:ext uri="{FF2B5EF4-FFF2-40B4-BE49-F238E27FC236}">
                <a16:creationId xmlns:a16="http://schemas.microsoft.com/office/drawing/2014/main" id="{91AB8A8B-0D7B-201C-AE2E-0A2DBA49DABD}"/>
              </a:ext>
            </a:extLst>
          </p:cNvPr>
          <p:cNvSpPr>
            <a:spLocks noGrp="1" noChangeArrowheads="1"/>
          </p:cNvSpPr>
          <p:nvPr>
            <p:ph type="body" idx="4294967295"/>
          </p:nvPr>
        </p:nvSpPr>
        <p:spPr>
          <a:xfrm>
            <a:off x="1992314" y="981076"/>
            <a:ext cx="8447087" cy="5688013"/>
          </a:xfrm>
        </p:spPr>
        <p:txBody>
          <a:bodyPr vert="horz" wrap="square" lIns="92075" tIns="46037" rIns="92075" bIns="46037" numCol="1" anchor="t" anchorCtr="0" compatLnSpc="1">
            <a:prstTxWarp prst="textNoShape">
              <a:avLst/>
            </a:prstTxWarp>
          </a:bodyPr>
          <a:lstStyle/>
          <a:p>
            <a:pPr eaLnBrk="1" hangingPunct="1">
              <a:lnSpc>
                <a:spcPct val="90000"/>
              </a:lnSpc>
            </a:pPr>
            <a:r>
              <a:rPr lang="hu-HU" altLang="hu-HU"/>
              <a:t>Az 1878. évi V. tc. </a:t>
            </a:r>
            <a:r>
              <a:rPr lang="hu-HU" altLang="hu-HU" i="1" u="sng"/>
              <a:t>felségsértésnek</a:t>
            </a:r>
            <a:r>
              <a:rPr lang="hu-HU" altLang="hu-HU" i="1"/>
              <a:t> </a:t>
            </a:r>
            <a:r>
              <a:rPr lang="hu-HU" altLang="hu-HU"/>
              <a:t>tekintette az állam illetve annak leglényegesebb intézményei megsértésére irányuló (tehát a </a:t>
            </a:r>
            <a:r>
              <a:rPr lang="hu-HU" altLang="hu-HU" i="1"/>
              <a:t>belső </a:t>
            </a:r>
            <a:r>
              <a:rPr lang="hu-HU" altLang="hu-HU"/>
              <a:t>intézményeket </a:t>
            </a:r>
            <a:r>
              <a:rPr lang="hu-HU" altLang="hu-HU" i="1"/>
              <a:t>belülről</a:t>
            </a:r>
            <a:r>
              <a:rPr lang="hu-HU" altLang="hu-HU"/>
              <a:t> bomlasztó) erőszakos tetteket, </a:t>
            </a:r>
            <a:r>
              <a:rPr lang="hu-HU" altLang="hu-HU" i="1" u="sng"/>
              <a:t>hűtlenségnek</a:t>
            </a:r>
            <a:r>
              <a:rPr lang="hu-HU" altLang="hu-HU"/>
              <a:t> az állam külbiztonságát az állampolgári hűség megszegésével fenyegető magatartásokat (amelyek az államot külső veszélynek, háborúnak teszik ki), s ugyancsak külön fejezetben írt elő büntetéseket a </a:t>
            </a:r>
            <a:r>
              <a:rPr lang="hu-HU" altLang="hu-HU" u="sng"/>
              <a:t>király és a királyi ház tagjainak bántalmazása és megsértése</a:t>
            </a:r>
            <a:r>
              <a:rPr lang="hu-HU" altLang="hu-HU"/>
              <a:t> miatt.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átum helye 3">
            <a:extLst>
              <a:ext uri="{FF2B5EF4-FFF2-40B4-BE49-F238E27FC236}">
                <a16:creationId xmlns:a16="http://schemas.microsoft.com/office/drawing/2014/main" id="{4ACBF89B-7401-4A83-1B7C-DE06A9A05352}"/>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925020D6-0BDF-4894-AC51-0C4DB83DE0F6}"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6147" name="Dia számának helye 5">
            <a:extLst>
              <a:ext uri="{FF2B5EF4-FFF2-40B4-BE49-F238E27FC236}">
                <a16:creationId xmlns:a16="http://schemas.microsoft.com/office/drawing/2014/main" id="{67DE96A1-9580-E706-DFE3-5910A2F08F71}"/>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64540F5A-1598-42B5-A375-4081CB99186E}" type="slidenum">
              <a:rPr lang="hu-HU" altLang="hu-HU" sz="1400">
                <a:solidFill>
                  <a:srgbClr val="000000"/>
                </a:solidFill>
              </a:rPr>
              <a:pPr defTabSz="914400" fontAlgn="base">
                <a:spcBef>
                  <a:spcPct val="0"/>
                </a:spcBef>
                <a:spcAft>
                  <a:spcPct val="0"/>
                </a:spcAft>
                <a:buNone/>
              </a:pPr>
              <a:t>53</a:t>
            </a:fld>
            <a:endParaRPr lang="hu-HU" altLang="hu-HU" sz="1400">
              <a:solidFill>
                <a:srgbClr val="000000"/>
              </a:solidFill>
            </a:endParaRPr>
          </a:p>
        </p:txBody>
      </p:sp>
      <p:sp>
        <p:nvSpPr>
          <p:cNvPr id="39938" name="Rectangle 2">
            <a:extLst>
              <a:ext uri="{FF2B5EF4-FFF2-40B4-BE49-F238E27FC236}">
                <a16:creationId xmlns:a16="http://schemas.microsoft.com/office/drawing/2014/main" id="{4189E49C-BBEC-D3CE-8433-8953846DFF72}"/>
              </a:ext>
            </a:extLst>
          </p:cNvPr>
          <p:cNvSpPr>
            <a:spLocks noGrp="1" noChangeArrowheads="1"/>
          </p:cNvSpPr>
          <p:nvPr>
            <p:ph type="title" idx="4294967295"/>
          </p:nvPr>
        </p:nvSpPr>
        <p:spPr/>
        <p:txBody>
          <a:bodyPr vert="horz" wrap="square" lIns="92075" tIns="46037" rIns="92075" bIns="46037" numCol="1" anchor="ctr" anchorCtr="0" compatLnSpc="1">
            <a:prstTxWarp prst="textNoShape">
              <a:avLst/>
            </a:prstTxWarp>
          </a:bodyPr>
          <a:lstStyle/>
          <a:p>
            <a:pPr eaLnBrk="1" hangingPunct="1">
              <a:defRPr/>
            </a:pPr>
            <a:r>
              <a:rPr lang="hu-HU" altLang="hu-HU" sz="3200">
                <a:effectLst>
                  <a:outerShdw blurRad="38100" dist="38100" dir="2700000" algn="tl">
                    <a:srgbClr val="FFFFFF"/>
                  </a:outerShdw>
                </a:effectLst>
              </a:rPr>
              <a:t>Egy jellemző bűncselekmény az 50-80-as évekből</a:t>
            </a:r>
          </a:p>
        </p:txBody>
      </p:sp>
      <p:sp>
        <p:nvSpPr>
          <p:cNvPr id="6149" name="Rectangle 3">
            <a:extLst>
              <a:ext uri="{FF2B5EF4-FFF2-40B4-BE49-F238E27FC236}">
                <a16:creationId xmlns:a16="http://schemas.microsoft.com/office/drawing/2014/main" id="{838D939A-6498-D89C-D971-A5CD99874304}"/>
              </a:ext>
            </a:extLst>
          </p:cNvPr>
          <p:cNvSpPr>
            <a:spLocks noGrp="1" noChangeArrowheads="1"/>
          </p:cNvSpPr>
          <p:nvPr>
            <p:ph type="body" idx="4294967295"/>
          </p:nvPr>
        </p:nvSpPr>
        <p:spPr>
          <a:xfrm>
            <a:off x="1981200" y="1268413"/>
            <a:ext cx="8229600" cy="4857750"/>
          </a:xfrm>
        </p:spPr>
        <p:txBody>
          <a:bodyPr vert="horz" wrap="square" lIns="92075" tIns="46037" rIns="92075" bIns="46037" numCol="1" anchor="t" anchorCtr="0" compatLnSpc="1">
            <a:prstTxWarp prst="textNoShape">
              <a:avLst/>
            </a:prstTxWarp>
          </a:bodyPr>
          <a:lstStyle/>
          <a:p>
            <a:pPr marL="533400" indent="-533400" eaLnBrk="1" hangingPunct="1">
              <a:lnSpc>
                <a:spcPct val="80000"/>
              </a:lnSpc>
            </a:pPr>
            <a:r>
              <a:rPr lang="hu-HU" altLang="hu-HU" sz="2800" b="1" u="sng"/>
              <a:t>IZGATÁS (1946-1989</a:t>
            </a:r>
            <a:r>
              <a:rPr lang="hu-HU" altLang="hu-HU" sz="2800"/>
              <a:t>)</a:t>
            </a:r>
          </a:p>
          <a:p>
            <a:pPr marL="533400" indent="-533400" eaLnBrk="1" hangingPunct="1">
              <a:lnSpc>
                <a:spcPct val="80000"/>
              </a:lnSpc>
              <a:buNone/>
            </a:pPr>
            <a:r>
              <a:rPr lang="hu-HU" altLang="hu-HU" sz="2800"/>
              <a:t>Aki mások előtt</a:t>
            </a:r>
          </a:p>
          <a:p>
            <a:pPr marL="533400" indent="-533400" eaLnBrk="1" hangingPunct="1">
              <a:lnSpc>
                <a:spcPct val="80000"/>
              </a:lnSpc>
              <a:buNone/>
            </a:pPr>
            <a:r>
              <a:rPr lang="hu-HU" altLang="hu-HU" sz="2800"/>
              <a:t>a) a magyar nemzet,</a:t>
            </a:r>
          </a:p>
          <a:p>
            <a:pPr marL="533400" indent="-533400" eaLnBrk="1" hangingPunct="1">
              <a:lnSpc>
                <a:spcPct val="80000"/>
              </a:lnSpc>
              <a:buNone/>
            </a:pPr>
            <a:r>
              <a:rPr lang="hu-HU" altLang="hu-HU" sz="2800"/>
              <a:t>b) A MNK államrendje, alkotmánya,</a:t>
            </a:r>
          </a:p>
          <a:p>
            <a:pPr marL="533400" indent="-533400" eaLnBrk="1" hangingPunct="1">
              <a:lnSpc>
                <a:spcPct val="80000"/>
              </a:lnSpc>
              <a:buNone/>
            </a:pPr>
            <a:r>
              <a:rPr lang="hu-HU" altLang="hu-HU" sz="2800"/>
              <a:t>c) A MNK szövetségi, barátsági kapcsolatai</a:t>
            </a:r>
          </a:p>
          <a:p>
            <a:pPr marL="533400" indent="-533400" eaLnBrk="1" hangingPunct="1">
              <a:lnSpc>
                <a:spcPct val="80000"/>
              </a:lnSpc>
              <a:buNone/>
            </a:pPr>
            <a:r>
              <a:rPr lang="hu-HU" altLang="hu-HU" sz="2800"/>
              <a:t>d) Valamely nép, nemzetiség, felekezet, faj,vagy – szocialista meggyőződésük miatt – egyes csoportok ellen gyűlölet keltésére alkalmas cselekményt követ el, öt évig terjedő szabadságvesztéssel</a:t>
            </a:r>
          </a:p>
          <a:p>
            <a:pPr marL="533400" indent="-533400" eaLnBrk="1" hangingPunct="1">
              <a:lnSpc>
                <a:spcPct val="80000"/>
              </a:lnSpc>
              <a:buNone/>
            </a:pPr>
            <a:r>
              <a:rPr lang="hu-HU" altLang="hu-HU" sz="2800"/>
              <a:t>       büntetendő.</a:t>
            </a:r>
          </a:p>
          <a:p>
            <a:pPr marL="533400" indent="-533400" eaLnBrk="1" hangingPunct="1">
              <a:lnSpc>
                <a:spcPct val="80000"/>
              </a:lnSpc>
              <a:buNone/>
            </a:pPr>
            <a:r>
              <a:rPr lang="hu-HU" altLang="hu-HU" sz="2800"/>
              <a:t>Min. eset: - nagy nyilvánosság, </a:t>
            </a:r>
          </a:p>
          <a:p>
            <a:pPr marL="533400" indent="-533400" eaLnBrk="1" hangingPunct="1">
              <a:lnSpc>
                <a:spcPct val="80000"/>
              </a:lnSpc>
              <a:buNone/>
            </a:pPr>
            <a:r>
              <a:rPr lang="hu-HU" altLang="hu-HU" sz="2800"/>
              <a:t>                - nemzetközi kapcsolatok</a:t>
            </a:r>
          </a:p>
          <a:p>
            <a:pPr marL="533400" indent="-533400" eaLnBrk="1" hangingPunct="1">
              <a:lnSpc>
                <a:spcPct val="80000"/>
              </a:lnSpc>
              <a:buNone/>
            </a:pPr>
            <a:r>
              <a:rPr lang="hu-HU" altLang="hu-HU" sz="2800"/>
              <a:t>                  megzavarása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1B4B3A99-D9ED-C118-5FAB-7FC70BD8C3F1}"/>
              </a:ext>
            </a:extLst>
          </p:cNvPr>
          <p:cNvSpPr>
            <a:spLocks noGrp="1" noChangeArrowheads="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5DBCFF2A-435F-460F-9DC9-75EA08F109D6}"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7171" name="Rectangle 8">
            <a:extLst>
              <a:ext uri="{FF2B5EF4-FFF2-40B4-BE49-F238E27FC236}">
                <a16:creationId xmlns:a16="http://schemas.microsoft.com/office/drawing/2014/main" id="{DB85E3F0-C5BF-1D74-DDA5-7ACB811BDFBE}"/>
              </a:ext>
            </a:extLst>
          </p:cNvPr>
          <p:cNvSpPr>
            <a:spLocks noGrp="1" noChangeArrowheads="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793C8FC3-F371-47DF-8B58-565DFC167FFF}" type="slidenum">
              <a:rPr lang="hu-HU" altLang="hu-HU" sz="1400">
                <a:solidFill>
                  <a:srgbClr val="000000"/>
                </a:solidFill>
              </a:rPr>
              <a:pPr defTabSz="914400" fontAlgn="base">
                <a:spcBef>
                  <a:spcPct val="0"/>
                </a:spcBef>
                <a:spcAft>
                  <a:spcPct val="0"/>
                </a:spcAft>
                <a:buNone/>
              </a:pPr>
              <a:t>54</a:t>
            </a:fld>
            <a:endParaRPr lang="hu-HU" altLang="hu-HU" sz="1400">
              <a:solidFill>
                <a:srgbClr val="000000"/>
              </a:solidFill>
            </a:endParaRPr>
          </a:p>
        </p:txBody>
      </p:sp>
      <p:sp>
        <p:nvSpPr>
          <p:cNvPr id="5123" name="Rectangle 3">
            <a:extLst>
              <a:ext uri="{FF2B5EF4-FFF2-40B4-BE49-F238E27FC236}">
                <a16:creationId xmlns:a16="http://schemas.microsoft.com/office/drawing/2014/main" id="{46D6E723-97EE-EB7D-4A9C-AC2B947850FE}"/>
              </a:ext>
            </a:extLst>
          </p:cNvPr>
          <p:cNvSpPr>
            <a:spLocks noGrp="1" noChangeArrowheads="1"/>
          </p:cNvSpPr>
          <p:nvPr>
            <p:ph type="ctrTitle" idx="4294967295"/>
          </p:nvPr>
        </p:nvSpPr>
        <p:spPr>
          <a:xfrm>
            <a:off x="2566988" y="381001"/>
            <a:ext cx="8101012" cy="815975"/>
          </a:xfrm>
        </p:spPr>
        <p:txBody>
          <a:bodyPr vert="horz" wrap="square" lIns="92075" tIns="46037" rIns="92075" bIns="46037" numCol="1" anchor="b" anchorCtr="0" compatLnSpc="1">
            <a:prstTxWarp prst="textNoShape">
              <a:avLst/>
            </a:prstTxWarp>
          </a:bodyPr>
          <a:lstStyle/>
          <a:p>
            <a:pPr eaLnBrk="1" hangingPunct="1">
              <a:defRPr/>
            </a:pPr>
            <a:r>
              <a:rPr lang="hu-HU" altLang="hu-HU">
                <a:effectLst>
                  <a:outerShdw blurRad="38100" dist="38100" dir="2700000" algn="tl">
                    <a:srgbClr val="FFFFFF"/>
                  </a:outerShdw>
                </a:effectLst>
              </a:rPr>
              <a:t>A hatályos szabályozás elvei</a:t>
            </a:r>
          </a:p>
        </p:txBody>
      </p:sp>
      <p:sp>
        <p:nvSpPr>
          <p:cNvPr id="7173" name="Rectangle 2">
            <a:extLst>
              <a:ext uri="{FF2B5EF4-FFF2-40B4-BE49-F238E27FC236}">
                <a16:creationId xmlns:a16="http://schemas.microsoft.com/office/drawing/2014/main" id="{8FBC5926-F2F8-6B75-095F-032EB3D4F854}"/>
              </a:ext>
            </a:extLst>
          </p:cNvPr>
          <p:cNvSpPr>
            <a:spLocks noGrp="1" noChangeArrowheads="1"/>
          </p:cNvSpPr>
          <p:nvPr>
            <p:ph type="subTitle" idx="4294967295"/>
          </p:nvPr>
        </p:nvSpPr>
        <p:spPr>
          <a:xfrm>
            <a:off x="3216276" y="1412876"/>
            <a:ext cx="6875463" cy="5184775"/>
          </a:xfrm>
        </p:spPr>
        <p:txBody>
          <a:bodyPr vert="horz" wrap="square" lIns="92075" tIns="46037" rIns="92075" bIns="46037" numCol="1" anchor="t" anchorCtr="0" compatLnSpc="1">
            <a:prstTxWarp prst="textNoShape">
              <a:avLst/>
            </a:prstTxWarp>
          </a:bodyPr>
          <a:lstStyle/>
          <a:p>
            <a:pPr marL="0" indent="0" algn="ctr" eaLnBrk="1" hangingPunct="1">
              <a:lnSpc>
                <a:spcPct val="90000"/>
              </a:lnSpc>
              <a:buNone/>
            </a:pPr>
            <a:endParaRPr lang="hu-HU" altLang="hu-HU" sz="1600"/>
          </a:p>
          <a:p>
            <a:pPr marL="0" indent="0" algn="ctr" eaLnBrk="1" hangingPunct="1">
              <a:lnSpc>
                <a:spcPct val="90000"/>
              </a:lnSpc>
              <a:buNone/>
            </a:pPr>
            <a:r>
              <a:rPr lang="hu-HU" altLang="hu-HU" sz="2800" i="1" u="sng"/>
              <a:t>1989-től újrakodifikálva</a:t>
            </a:r>
            <a:r>
              <a:rPr lang="hu-HU" altLang="hu-HU" sz="2800"/>
              <a:t>:</a:t>
            </a:r>
          </a:p>
          <a:p>
            <a:pPr marL="0" indent="0" algn="ctr" eaLnBrk="1" hangingPunct="1">
              <a:lnSpc>
                <a:spcPct val="90000"/>
              </a:lnSpc>
              <a:buNone/>
            </a:pPr>
            <a:endParaRPr lang="hu-HU" altLang="hu-HU" sz="2800"/>
          </a:p>
          <a:p>
            <a:pPr marL="0" indent="0" eaLnBrk="1" hangingPunct="1">
              <a:lnSpc>
                <a:spcPct val="90000"/>
              </a:lnSpc>
              <a:buNone/>
            </a:pPr>
            <a:r>
              <a:rPr lang="hu-HU" altLang="hu-HU" sz="2800"/>
              <a:t>Megszűnik a halálbüntetés</a:t>
            </a:r>
          </a:p>
          <a:p>
            <a:pPr marL="0" indent="0" eaLnBrk="1" hangingPunct="1">
              <a:lnSpc>
                <a:spcPct val="90000"/>
              </a:lnSpc>
              <a:buNone/>
            </a:pPr>
            <a:endParaRPr lang="hu-HU" altLang="hu-HU" sz="2800"/>
          </a:p>
          <a:p>
            <a:pPr marL="0" indent="0" eaLnBrk="1" hangingPunct="1">
              <a:lnSpc>
                <a:spcPct val="90000"/>
              </a:lnSpc>
              <a:buNone/>
            </a:pPr>
            <a:r>
              <a:rPr lang="hu-HU" altLang="hu-HU" sz="2800"/>
              <a:t>Jogi tárgy: alkotmányos</a:t>
            </a:r>
          </a:p>
          <a:p>
            <a:pPr marL="0" indent="0" eaLnBrk="1" hangingPunct="1">
              <a:lnSpc>
                <a:spcPct val="90000"/>
              </a:lnSpc>
              <a:buNone/>
            </a:pPr>
            <a:r>
              <a:rPr lang="hu-HU" altLang="hu-HU" sz="2800"/>
              <a:t>rend</a:t>
            </a:r>
          </a:p>
          <a:p>
            <a:pPr marL="0" indent="0" eaLnBrk="1" hangingPunct="1">
              <a:lnSpc>
                <a:spcPct val="90000"/>
              </a:lnSpc>
              <a:buNone/>
            </a:pPr>
            <a:endParaRPr lang="hu-HU" altLang="hu-HU" sz="2800"/>
          </a:p>
          <a:p>
            <a:pPr marL="0" indent="0" eaLnBrk="1" hangingPunct="1">
              <a:lnSpc>
                <a:spcPct val="90000"/>
              </a:lnSpc>
              <a:buNone/>
            </a:pPr>
            <a:r>
              <a:rPr lang="hu-HU" altLang="hu-HU" sz="2800"/>
              <a:t>Jellemző a jogi tárgy ellen irányuló célzat; </a:t>
            </a:r>
          </a:p>
          <a:p>
            <a:pPr marL="0" indent="0" eaLnBrk="1" hangingPunct="1">
              <a:lnSpc>
                <a:spcPct val="90000"/>
              </a:lnSpc>
              <a:buNone/>
            </a:pPr>
            <a:endParaRPr lang="hu-HU" altLang="hu-HU" sz="2800"/>
          </a:p>
          <a:p>
            <a:pPr marL="0" indent="0" eaLnBrk="1" hangingPunct="1">
              <a:lnSpc>
                <a:spcPct val="90000"/>
              </a:lnSpc>
              <a:buNone/>
            </a:pPr>
            <a:r>
              <a:rPr lang="hu-HU" altLang="hu-HU" sz="2800"/>
              <a:t>Összesen 10 bűncselekmény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átum helye 3">
            <a:extLst>
              <a:ext uri="{FF2B5EF4-FFF2-40B4-BE49-F238E27FC236}">
                <a16:creationId xmlns:a16="http://schemas.microsoft.com/office/drawing/2014/main" id="{641C66C5-6BB4-D296-0531-9E3A5023590F}"/>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E326D8EC-168B-493F-B602-0B206456455F}"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9219" name="Dia számának helye 5">
            <a:extLst>
              <a:ext uri="{FF2B5EF4-FFF2-40B4-BE49-F238E27FC236}">
                <a16:creationId xmlns:a16="http://schemas.microsoft.com/office/drawing/2014/main" id="{6D17B32F-4908-7285-C39E-DDC531F36227}"/>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98B47718-8BF0-4F7C-8636-04A5C5BCEFB1}" type="slidenum">
              <a:rPr lang="hu-HU" altLang="hu-HU" sz="1400">
                <a:solidFill>
                  <a:srgbClr val="000000"/>
                </a:solidFill>
              </a:rPr>
              <a:pPr defTabSz="914400" fontAlgn="base">
                <a:spcBef>
                  <a:spcPct val="0"/>
                </a:spcBef>
                <a:spcAft>
                  <a:spcPct val="0"/>
                </a:spcAft>
                <a:buNone/>
              </a:pPr>
              <a:t>55</a:t>
            </a:fld>
            <a:endParaRPr lang="hu-HU" altLang="hu-HU" sz="1400">
              <a:solidFill>
                <a:srgbClr val="000000"/>
              </a:solidFill>
            </a:endParaRPr>
          </a:p>
        </p:txBody>
      </p:sp>
      <p:sp>
        <p:nvSpPr>
          <p:cNvPr id="36867" name="Rectangle 3">
            <a:extLst>
              <a:ext uri="{FF2B5EF4-FFF2-40B4-BE49-F238E27FC236}">
                <a16:creationId xmlns:a16="http://schemas.microsoft.com/office/drawing/2014/main" id="{5CD94425-D742-35CB-4155-7FBB93D977FF}"/>
              </a:ext>
            </a:extLst>
          </p:cNvPr>
          <p:cNvSpPr>
            <a:spLocks noGrp="1" noChangeArrowheads="1"/>
          </p:cNvSpPr>
          <p:nvPr>
            <p:ph type="title" idx="4294967295"/>
          </p:nvPr>
        </p:nvSpPr>
        <p:spPr/>
        <p:txBody>
          <a:bodyPr vert="horz" wrap="square" lIns="92075" tIns="46037" rIns="92075" bIns="46037" numCol="1" anchor="ctr" anchorCtr="0" compatLnSpc="1">
            <a:prstTxWarp prst="textNoShape">
              <a:avLst/>
            </a:prstTxWarp>
          </a:bodyPr>
          <a:lstStyle/>
          <a:p>
            <a:pPr eaLnBrk="1" hangingPunct="1">
              <a:defRPr/>
            </a:pPr>
            <a:r>
              <a:rPr lang="hu-HU" altLang="hu-HU" sz="3200" b="1">
                <a:effectLst>
                  <a:outerShdw blurRad="38100" dist="38100" dir="2700000" algn="tl">
                    <a:srgbClr val="FFFFFF"/>
                  </a:outerShdw>
                </a:effectLst>
              </a:rPr>
              <a:t>Az állam elleni bűncselekmények rendszere</a:t>
            </a:r>
            <a:br>
              <a:rPr lang="hu-HU" altLang="hu-HU" sz="3200">
                <a:effectLst>
                  <a:outerShdw blurRad="38100" dist="38100" dir="2700000" algn="tl">
                    <a:srgbClr val="FFFFFF"/>
                  </a:outerShdw>
                </a:effectLst>
              </a:rPr>
            </a:br>
            <a:br>
              <a:rPr lang="hu-HU" altLang="hu-HU" sz="4000">
                <a:effectLst>
                  <a:outerShdw blurRad="38100" dist="38100" dir="2700000" algn="tl">
                    <a:srgbClr val="FFFFFF"/>
                  </a:outerShdw>
                </a:effectLst>
              </a:rPr>
            </a:br>
            <a:endParaRPr lang="hu-HU" altLang="hu-HU" sz="4000">
              <a:effectLst>
                <a:outerShdw blurRad="38100" dist="38100" dir="2700000" algn="tl">
                  <a:srgbClr val="FFFFFF"/>
                </a:outerShdw>
              </a:effectLst>
            </a:endParaRPr>
          </a:p>
        </p:txBody>
      </p:sp>
      <p:sp>
        <p:nvSpPr>
          <p:cNvPr id="9221" name="Rectangle 2">
            <a:extLst>
              <a:ext uri="{FF2B5EF4-FFF2-40B4-BE49-F238E27FC236}">
                <a16:creationId xmlns:a16="http://schemas.microsoft.com/office/drawing/2014/main" id="{7B0B0976-52E8-11E4-8286-26B5C496EA8A}"/>
              </a:ext>
            </a:extLst>
          </p:cNvPr>
          <p:cNvSpPr>
            <a:spLocks noGrp="1" noChangeArrowheads="1"/>
          </p:cNvSpPr>
          <p:nvPr>
            <p:ph type="body" idx="4294967295"/>
          </p:nvPr>
        </p:nvSpPr>
        <p:spPr/>
        <p:txBody>
          <a:bodyPr vert="horz" wrap="square" lIns="92075" tIns="46037" rIns="92075" bIns="46037" numCol="1" anchor="t" anchorCtr="0" compatLnSpc="1">
            <a:prstTxWarp prst="textNoShape">
              <a:avLst/>
            </a:prstTxWarp>
          </a:bodyPr>
          <a:lstStyle/>
          <a:p>
            <a:pPr eaLnBrk="1" hangingPunct="1"/>
            <a:r>
              <a:rPr lang="hu-HU" altLang="hu-HU" b="1"/>
              <a:t>Az állam belső biztonsága elleni (belföldről fenyegető)</a:t>
            </a:r>
          </a:p>
          <a:p>
            <a:pPr eaLnBrk="1" hangingPunct="1"/>
            <a:endParaRPr lang="hu-HU" altLang="hu-HU" b="1"/>
          </a:p>
          <a:p>
            <a:pPr eaLnBrk="1" hangingPunct="1"/>
            <a:r>
              <a:rPr lang="hu-HU" altLang="hu-HU" b="1"/>
              <a:t>az állam külső biztonsága elleni (külföldről fenyegető)</a:t>
            </a:r>
          </a:p>
          <a:p>
            <a:pPr eaLnBrk="1" hangingPunct="1">
              <a:buFontTx/>
              <a:buNone/>
            </a:pPr>
            <a:endParaRPr lang="hu-HU" altLang="hu-HU" b="1"/>
          </a:p>
          <a:p>
            <a:pPr eaLnBrk="1" hangingPunct="1">
              <a:buFontTx/>
              <a:buNone/>
            </a:pPr>
            <a:r>
              <a:rPr lang="hu-HU" altLang="hu-HU" b="1"/>
              <a:t>                bűncselekmények</a:t>
            </a:r>
          </a:p>
        </p:txBody>
      </p:sp>
    </p:spTree>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átum helye 3">
            <a:extLst>
              <a:ext uri="{FF2B5EF4-FFF2-40B4-BE49-F238E27FC236}">
                <a16:creationId xmlns:a16="http://schemas.microsoft.com/office/drawing/2014/main" id="{246B74CA-7C3C-A785-7D22-8AE98A7B7D87}"/>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4BA59F5C-3A38-451F-9EA5-7C1DC0C66443}"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11267" name="Dia számának helye 5">
            <a:extLst>
              <a:ext uri="{FF2B5EF4-FFF2-40B4-BE49-F238E27FC236}">
                <a16:creationId xmlns:a16="http://schemas.microsoft.com/office/drawing/2014/main" id="{F0BD92DC-EED1-AA04-EDBE-2787751B3814}"/>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AF9026E7-21CC-4B65-93CB-30B3481D2C96}" type="slidenum">
              <a:rPr lang="hu-HU" altLang="hu-HU" sz="1400">
                <a:solidFill>
                  <a:srgbClr val="000000"/>
                </a:solidFill>
              </a:rPr>
              <a:pPr defTabSz="914400" fontAlgn="base">
                <a:spcBef>
                  <a:spcPct val="0"/>
                </a:spcBef>
                <a:spcAft>
                  <a:spcPct val="0"/>
                </a:spcAft>
                <a:buNone/>
              </a:pPr>
              <a:t>56</a:t>
            </a:fld>
            <a:endParaRPr lang="hu-HU" altLang="hu-HU" sz="1400">
              <a:solidFill>
                <a:srgbClr val="000000"/>
              </a:solidFill>
            </a:endParaRPr>
          </a:p>
        </p:txBody>
      </p:sp>
      <p:sp>
        <p:nvSpPr>
          <p:cNvPr id="6150" name="Rectangle 6">
            <a:extLst>
              <a:ext uri="{FF2B5EF4-FFF2-40B4-BE49-F238E27FC236}">
                <a16:creationId xmlns:a16="http://schemas.microsoft.com/office/drawing/2014/main" id="{303A6F20-73A1-D2A6-C009-D2394E8D0A7A}"/>
              </a:ext>
            </a:extLst>
          </p:cNvPr>
          <p:cNvSpPr>
            <a:spLocks noGrp="1" noChangeArrowheads="1"/>
          </p:cNvSpPr>
          <p:nvPr>
            <p:ph type="title" idx="4294967295"/>
          </p:nvPr>
        </p:nvSpPr>
        <p:spPr>
          <a:xfrm>
            <a:off x="4367213" y="1"/>
            <a:ext cx="6096000" cy="1419225"/>
          </a:xfrm>
        </p:spPr>
        <p:txBody>
          <a:bodyPr vert="horz" wrap="square" lIns="92075" tIns="46037" rIns="92075" bIns="46037" numCol="1" anchor="ctr" anchorCtr="0" compatLnSpc="1">
            <a:prstTxWarp prst="textNoShape">
              <a:avLst/>
            </a:prstTxWarp>
          </a:bodyPr>
          <a:lstStyle/>
          <a:p>
            <a:pPr eaLnBrk="1" hangingPunct="1">
              <a:defRPr/>
            </a:pPr>
            <a:r>
              <a:rPr lang="hu-HU" altLang="hu-HU">
                <a:effectLst>
                  <a:outerShdw blurRad="38100" dist="38100" dir="2700000" algn="tl">
                    <a:srgbClr val="FFFFFF"/>
                  </a:outerShdw>
                </a:effectLst>
              </a:rPr>
              <a:t>Belülről fenyegetnek</a:t>
            </a:r>
          </a:p>
        </p:txBody>
      </p:sp>
      <p:sp>
        <p:nvSpPr>
          <p:cNvPr id="11269" name="Rectangle 7">
            <a:extLst>
              <a:ext uri="{FF2B5EF4-FFF2-40B4-BE49-F238E27FC236}">
                <a16:creationId xmlns:a16="http://schemas.microsoft.com/office/drawing/2014/main" id="{C3A2E2F8-A39C-CCEA-C098-915D2D604767}"/>
              </a:ext>
            </a:extLst>
          </p:cNvPr>
          <p:cNvSpPr>
            <a:spLocks noGrp="1" noChangeArrowheads="1"/>
          </p:cNvSpPr>
          <p:nvPr>
            <p:ph type="body" idx="4294967295"/>
          </p:nvPr>
        </p:nvSpPr>
        <p:spPr>
          <a:xfrm>
            <a:off x="4367213" y="1125538"/>
            <a:ext cx="6096000" cy="5040312"/>
          </a:xfrm>
        </p:spPr>
        <p:txBody>
          <a:bodyPr vert="horz" wrap="square" lIns="92075" tIns="46037" rIns="92075" bIns="46037" numCol="1" anchor="t" anchorCtr="0" compatLnSpc="1">
            <a:prstTxWarp prst="textNoShape">
              <a:avLst/>
            </a:prstTxWarp>
          </a:bodyPr>
          <a:lstStyle/>
          <a:p>
            <a:pPr eaLnBrk="1" hangingPunct="1">
              <a:lnSpc>
                <a:spcPct val="90000"/>
              </a:lnSpc>
            </a:pPr>
            <a:r>
              <a:rPr lang="hu-HU" altLang="hu-HU" sz="2400" b="1"/>
              <a:t>AZ ALKOTMÁNYOS REND ERŐSZAKOS MEGVÁLTOZTATÁSA</a:t>
            </a:r>
            <a:r>
              <a:rPr lang="hu-HU" altLang="hu-HU" sz="2400"/>
              <a:t> (254. §)  </a:t>
            </a:r>
            <a:r>
              <a:rPr lang="hu-HU" altLang="hu-HU" sz="2400" i="1" u="sng"/>
              <a:t>célzatos </a:t>
            </a:r>
            <a:r>
              <a:rPr lang="hu-HU" altLang="hu-HU" sz="2400" i="1"/>
              <a:t>erőszakos fellépés (puccs)</a:t>
            </a:r>
            <a:endParaRPr lang="hu-HU" altLang="hu-HU" sz="2400" b="1" i="1"/>
          </a:p>
          <a:p>
            <a:pPr eaLnBrk="1" hangingPunct="1">
              <a:lnSpc>
                <a:spcPct val="90000"/>
              </a:lnSpc>
            </a:pPr>
            <a:r>
              <a:rPr lang="hu-HU" altLang="hu-HU" sz="2400" b="1"/>
              <a:t>AZ ALKOTMÁNYOS REND ELLENI SZERVEZKEDÉS</a:t>
            </a:r>
            <a:r>
              <a:rPr lang="hu-HU" altLang="hu-HU" sz="2400"/>
              <a:t> (255. §)                  </a:t>
            </a:r>
            <a:r>
              <a:rPr lang="hu-HU" altLang="hu-HU" sz="2400" i="1" u="sng"/>
              <a:t>célzatos </a:t>
            </a:r>
            <a:r>
              <a:rPr lang="hu-HU" altLang="hu-HU" sz="2400" i="1"/>
              <a:t>szerveződés</a:t>
            </a:r>
            <a:endParaRPr lang="hu-HU" altLang="hu-HU" sz="2400" b="1" i="1"/>
          </a:p>
          <a:p>
            <a:pPr eaLnBrk="1" hangingPunct="1">
              <a:lnSpc>
                <a:spcPct val="90000"/>
              </a:lnSpc>
            </a:pPr>
            <a:r>
              <a:rPr lang="hu-HU" altLang="hu-HU" sz="2400" b="1"/>
              <a:t>LÁZADÁS</a:t>
            </a:r>
            <a:r>
              <a:rPr lang="hu-HU" altLang="hu-HU" sz="2400"/>
              <a:t> (256. §)                                                          </a:t>
            </a:r>
            <a:r>
              <a:rPr lang="hu-HU" altLang="hu-HU" sz="2400" i="1" u="sng"/>
              <a:t>célzatos </a:t>
            </a:r>
            <a:r>
              <a:rPr lang="hu-HU" altLang="hu-HU" sz="2400" i="1"/>
              <a:t>tömegzavargás</a:t>
            </a:r>
            <a:endParaRPr lang="hu-HU" altLang="hu-HU" sz="2400" b="1" i="1"/>
          </a:p>
          <a:p>
            <a:pPr eaLnBrk="1" hangingPunct="1">
              <a:lnSpc>
                <a:spcPct val="90000"/>
              </a:lnSpc>
            </a:pPr>
            <a:r>
              <a:rPr lang="hu-HU" altLang="hu-HU" sz="2400" b="1"/>
              <a:t>ROMBOLÁS</a:t>
            </a:r>
            <a:r>
              <a:rPr lang="hu-HU" altLang="hu-HU" sz="2400"/>
              <a:t> (257. §)</a:t>
            </a:r>
            <a:r>
              <a:rPr lang="hu-HU" altLang="hu-HU" sz="2400" i="1" u="sng"/>
              <a:t>célzatos </a:t>
            </a:r>
            <a:r>
              <a:rPr lang="hu-HU" altLang="hu-HU" sz="2400" i="1"/>
              <a:t>rongálás</a:t>
            </a:r>
          </a:p>
          <a:p>
            <a:pPr eaLnBrk="1" hangingPunct="1">
              <a:lnSpc>
                <a:spcPct val="90000"/>
              </a:lnSpc>
            </a:pPr>
            <a:r>
              <a:rPr lang="hu-HU" altLang="hu-HU" sz="2400" b="1"/>
              <a:t>FELJELENTÉS ELMULASZTÁSA</a:t>
            </a:r>
            <a:r>
              <a:rPr lang="hu-HU" altLang="hu-HU" sz="2400"/>
              <a:t> </a:t>
            </a:r>
          </a:p>
          <a:p>
            <a:pPr eaLnBrk="1" hangingPunct="1">
              <a:lnSpc>
                <a:spcPct val="90000"/>
              </a:lnSpc>
              <a:buFontTx/>
              <a:buNone/>
            </a:pPr>
            <a:r>
              <a:rPr lang="hu-HU" altLang="hu-HU" sz="2400"/>
              <a:t>    (150. §)</a:t>
            </a:r>
          </a:p>
        </p:txBody>
      </p:sp>
    </p:spTree>
  </p:cSld>
  <p:clrMapOvr>
    <a:masterClrMapping/>
  </p:clrMapOvr>
  <p:transition>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átum helye 3">
            <a:extLst>
              <a:ext uri="{FF2B5EF4-FFF2-40B4-BE49-F238E27FC236}">
                <a16:creationId xmlns:a16="http://schemas.microsoft.com/office/drawing/2014/main" id="{8CC10DB0-D319-BFEE-B3DE-B50E0700D70F}"/>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A62C60A2-70B6-4C0E-820B-57D725689C8D}"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13315" name="Dia számának helye 5">
            <a:extLst>
              <a:ext uri="{FF2B5EF4-FFF2-40B4-BE49-F238E27FC236}">
                <a16:creationId xmlns:a16="http://schemas.microsoft.com/office/drawing/2014/main" id="{234F9F24-B7C3-F6C5-23FD-B9E86A86F6EE}"/>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7C8C29CC-936D-45E0-9017-BD55361BDCC3}" type="slidenum">
              <a:rPr lang="hu-HU" altLang="hu-HU" sz="1400">
                <a:solidFill>
                  <a:srgbClr val="000000"/>
                </a:solidFill>
              </a:rPr>
              <a:pPr defTabSz="914400" fontAlgn="base">
                <a:spcBef>
                  <a:spcPct val="0"/>
                </a:spcBef>
                <a:spcAft>
                  <a:spcPct val="0"/>
                </a:spcAft>
                <a:buNone/>
              </a:pPr>
              <a:t>57</a:t>
            </a:fld>
            <a:endParaRPr lang="hu-HU" altLang="hu-HU" sz="1400">
              <a:solidFill>
                <a:srgbClr val="000000"/>
              </a:solidFill>
            </a:endParaRPr>
          </a:p>
        </p:txBody>
      </p:sp>
      <p:sp>
        <p:nvSpPr>
          <p:cNvPr id="35843" name="Rectangle 3">
            <a:extLst>
              <a:ext uri="{FF2B5EF4-FFF2-40B4-BE49-F238E27FC236}">
                <a16:creationId xmlns:a16="http://schemas.microsoft.com/office/drawing/2014/main" id="{FEF5034F-1C24-1009-9703-F9D5695FAB1F}"/>
              </a:ext>
            </a:extLst>
          </p:cNvPr>
          <p:cNvSpPr>
            <a:spLocks noGrp="1" noChangeArrowheads="1"/>
          </p:cNvSpPr>
          <p:nvPr>
            <p:ph type="title" idx="4294967295"/>
          </p:nvPr>
        </p:nvSpPr>
        <p:spPr>
          <a:xfrm>
            <a:off x="1981200" y="274639"/>
            <a:ext cx="8229600" cy="803275"/>
          </a:xfrm>
        </p:spPr>
        <p:txBody>
          <a:bodyPr vert="horz" wrap="square" lIns="92075" tIns="46037" rIns="92075" bIns="46037" numCol="1" anchor="ctr" anchorCtr="0" compatLnSpc="1">
            <a:prstTxWarp prst="textNoShape">
              <a:avLst/>
            </a:prstTxWarp>
          </a:bodyPr>
          <a:lstStyle/>
          <a:p>
            <a:pPr eaLnBrk="1" hangingPunct="1">
              <a:defRPr/>
            </a:pPr>
            <a:r>
              <a:rPr lang="hu-HU" altLang="hu-HU">
                <a:effectLst>
                  <a:outerShdw blurRad="38100" dist="38100" dir="2700000" algn="tl">
                    <a:srgbClr val="FFFFFF"/>
                  </a:outerShdw>
                </a:effectLst>
              </a:rPr>
              <a:t>Kívülről fenyegetnek</a:t>
            </a:r>
          </a:p>
        </p:txBody>
      </p:sp>
      <p:sp>
        <p:nvSpPr>
          <p:cNvPr id="13317" name="Rectangle 2">
            <a:extLst>
              <a:ext uri="{FF2B5EF4-FFF2-40B4-BE49-F238E27FC236}">
                <a16:creationId xmlns:a16="http://schemas.microsoft.com/office/drawing/2014/main" id="{1EEF21E9-8951-B8BA-B657-604BB4B4E133}"/>
              </a:ext>
            </a:extLst>
          </p:cNvPr>
          <p:cNvSpPr>
            <a:spLocks noGrp="1" noChangeArrowheads="1"/>
          </p:cNvSpPr>
          <p:nvPr>
            <p:ph type="body" idx="4294967295"/>
          </p:nvPr>
        </p:nvSpPr>
        <p:spPr>
          <a:xfrm>
            <a:off x="4343400" y="1484314"/>
            <a:ext cx="6096000" cy="4968875"/>
          </a:xfrm>
        </p:spPr>
        <p:txBody>
          <a:bodyPr vert="horz" wrap="square" lIns="92075" tIns="46037" rIns="92075" bIns="46037" numCol="1" anchor="t" anchorCtr="0" compatLnSpc="1">
            <a:prstTxWarp prst="textNoShape">
              <a:avLst/>
            </a:prstTxWarp>
          </a:bodyPr>
          <a:lstStyle/>
          <a:p>
            <a:pPr eaLnBrk="1" hangingPunct="1">
              <a:lnSpc>
                <a:spcPct val="90000"/>
              </a:lnSpc>
            </a:pPr>
            <a:r>
              <a:rPr lang="hu-HU" altLang="hu-HU" sz="2800" b="1"/>
              <a:t>HAZAÁRULÁS</a:t>
            </a:r>
            <a:r>
              <a:rPr lang="hu-HU" altLang="hu-HU" sz="2800"/>
              <a:t> (258. )                            </a:t>
            </a:r>
            <a:endParaRPr lang="hu-HU" altLang="hu-HU" sz="2800" b="1" i="1"/>
          </a:p>
          <a:p>
            <a:pPr eaLnBrk="1" hangingPunct="1">
              <a:lnSpc>
                <a:spcPct val="90000"/>
              </a:lnSpc>
              <a:buFontTx/>
              <a:buNone/>
            </a:pPr>
            <a:r>
              <a:rPr lang="hu-HU" altLang="hu-HU" sz="2800" b="1" i="1"/>
              <a:t>     </a:t>
            </a:r>
            <a:r>
              <a:rPr lang="hu-HU" altLang="hu-HU" sz="2800" i="1" u="sng"/>
              <a:t>célzatos </a:t>
            </a:r>
            <a:r>
              <a:rPr lang="hu-HU" altLang="hu-HU" sz="2800" i="1"/>
              <a:t>kapcsolatfelvétel</a:t>
            </a:r>
          </a:p>
          <a:p>
            <a:pPr eaLnBrk="1" hangingPunct="1">
              <a:lnSpc>
                <a:spcPct val="90000"/>
              </a:lnSpc>
            </a:pPr>
            <a:r>
              <a:rPr lang="hu-HU" altLang="hu-HU" sz="2800" b="1"/>
              <a:t>HŰTLENSÉG</a:t>
            </a:r>
            <a:r>
              <a:rPr lang="hu-HU" altLang="hu-HU" sz="2800"/>
              <a:t> (259. §)</a:t>
            </a:r>
            <a:r>
              <a:rPr lang="hu-HU" altLang="hu-HU" sz="2800" i="1"/>
              <a:t>hivatalnok veszélyeztető kapcsolata</a:t>
            </a:r>
          </a:p>
          <a:p>
            <a:pPr eaLnBrk="1" hangingPunct="1">
              <a:lnSpc>
                <a:spcPct val="90000"/>
              </a:lnSpc>
            </a:pPr>
            <a:r>
              <a:rPr lang="hu-HU" altLang="hu-HU" sz="2800" b="1"/>
              <a:t>AZ ELLENSÉG TÁMOGATÁSA</a:t>
            </a:r>
            <a:r>
              <a:rPr lang="hu-HU" altLang="hu-HU" sz="2800"/>
              <a:t> (260. §)     </a:t>
            </a:r>
            <a:r>
              <a:rPr lang="hu-HU" altLang="hu-HU" sz="2800" i="1" u="sng"/>
              <a:t>célzatos </a:t>
            </a:r>
            <a:r>
              <a:rPr lang="hu-HU" altLang="hu-HU" sz="2800" i="1"/>
              <a:t>érintkezés az ellenséggel</a:t>
            </a:r>
          </a:p>
          <a:p>
            <a:pPr eaLnBrk="1" hangingPunct="1">
              <a:lnSpc>
                <a:spcPct val="90000"/>
              </a:lnSpc>
            </a:pPr>
            <a:r>
              <a:rPr lang="hu-HU" altLang="hu-HU" sz="2800" b="1"/>
              <a:t>KÉMKEDÉS</a:t>
            </a:r>
            <a:r>
              <a:rPr lang="hu-HU" altLang="hu-HU" sz="2800"/>
              <a:t> (261. §)</a:t>
            </a:r>
            <a:r>
              <a:rPr lang="hu-HU" altLang="hu-HU" sz="2800" i="1"/>
              <a:t>hírszerzés idegeneknek</a:t>
            </a:r>
            <a:endParaRPr lang="hu-HU" altLang="hu-HU" sz="2800" b="1" i="1"/>
          </a:p>
          <a:p>
            <a:pPr eaLnBrk="1" hangingPunct="1">
              <a:lnSpc>
                <a:spcPct val="90000"/>
              </a:lnSpc>
            </a:pPr>
            <a:r>
              <a:rPr lang="hu-HU" altLang="hu-HU" sz="2800" b="1"/>
              <a:t>A SZÖVETSÉGES FEGYVERES ERŐ ELLNI KÉMKEDÉS</a:t>
            </a:r>
            <a:r>
              <a:rPr lang="hu-HU" altLang="hu-HU" sz="2800"/>
              <a:t> (262. §)</a:t>
            </a:r>
          </a:p>
        </p:txBody>
      </p:sp>
    </p:spTree>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16A0DB1-184B-5B36-5D1F-E60594C98F8B}"/>
              </a:ext>
            </a:extLst>
          </p:cNvPr>
          <p:cNvSpPr>
            <a:spLocks noGrp="1"/>
          </p:cNvSpPr>
          <p:nvPr>
            <p:ph type="title" idx="4294967295"/>
          </p:nvPr>
        </p:nvSpPr>
        <p:spPr>
          <a:xfrm>
            <a:off x="1847850" y="1"/>
            <a:ext cx="8591550" cy="549275"/>
          </a:xfrm>
        </p:spPr>
        <p:txBody>
          <a:bodyPr vert="horz" wrap="square" lIns="92075" tIns="46037" rIns="92075" bIns="46037" numCol="1" anchor="ctr" anchorCtr="0" compatLnSpc="1">
            <a:prstTxWarp prst="textNoShape">
              <a:avLst/>
            </a:prstTxWarp>
          </a:bodyPr>
          <a:lstStyle/>
          <a:p>
            <a:pPr eaLnBrk="1" hangingPunct="1">
              <a:defRPr/>
            </a:pPr>
            <a:r>
              <a:rPr lang="hu-HU" altLang="hu-HU">
                <a:effectLst>
                  <a:outerShdw blurRad="38100" dist="38100" dir="2700000" algn="tl">
                    <a:srgbClr val="FFFFFF"/>
                  </a:outerShdw>
                </a:effectLst>
              </a:rPr>
              <a:t>A rendszer összefoglalása</a:t>
            </a:r>
          </a:p>
        </p:txBody>
      </p:sp>
      <p:graphicFrame>
        <p:nvGraphicFramePr>
          <p:cNvPr id="10273" name="Group 33">
            <a:extLst>
              <a:ext uri="{FF2B5EF4-FFF2-40B4-BE49-F238E27FC236}">
                <a16:creationId xmlns:a16="http://schemas.microsoft.com/office/drawing/2014/main" id="{633A7C83-7E3A-AC0D-A06B-B1B88A5A5DBF}"/>
              </a:ext>
            </a:extLst>
          </p:cNvPr>
          <p:cNvGraphicFramePr>
            <a:graphicFrameLocks noGrp="1"/>
          </p:cNvGraphicFramePr>
          <p:nvPr>
            <p:ph idx="4294967295"/>
          </p:nvPr>
        </p:nvGraphicFramePr>
        <p:xfrm>
          <a:off x="2566988" y="692151"/>
          <a:ext cx="6769100" cy="6215063"/>
        </p:xfrm>
        <a:graphic>
          <a:graphicData uri="http://schemas.openxmlformats.org/drawingml/2006/table">
            <a:tbl>
              <a:tblPr/>
              <a:tblGrid>
                <a:gridCol w="3562350">
                  <a:extLst>
                    <a:ext uri="{9D8B030D-6E8A-4147-A177-3AD203B41FA5}">
                      <a16:colId xmlns:a16="http://schemas.microsoft.com/office/drawing/2014/main" val="20000"/>
                    </a:ext>
                  </a:extLst>
                </a:gridCol>
                <a:gridCol w="3206750">
                  <a:extLst>
                    <a:ext uri="{9D8B030D-6E8A-4147-A177-3AD203B41FA5}">
                      <a16:colId xmlns:a16="http://schemas.microsoft.com/office/drawing/2014/main" val="20001"/>
                    </a:ext>
                  </a:extLst>
                </a:gridCol>
              </a:tblGrid>
              <a:tr h="8032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állam belső biztonsága elleni</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(belföldről fenyegető)</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állam külső biztonsága elleni</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hu-HU"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(külföldről fenyegető)</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382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alkotmányos rend erőszakos megváltoztatása (254. §)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1" u="sng" strike="noStrike" cap="none" normalizeH="0" baseline="0">
                          <a:ln>
                            <a:noFill/>
                          </a:ln>
                          <a:solidFill>
                            <a:schemeClr val="tx1"/>
                          </a:solidFill>
                          <a:effectLst/>
                          <a:latin typeface="Calibri" panose="020F0502020204030204" pitchFamily="34" charset="0"/>
                          <a:cs typeface="Times New Roman" panose="02020603050405020304" pitchFamily="18" charset="0"/>
                        </a:rPr>
                        <a:t>CÉLZATOS</a:t>
                      </a:r>
                      <a:r>
                        <a:rPr kumimoji="0" lang="hu-HU" altLang="hu-HU" sz="20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 ERŐSZAKOS FELLÉPÉS (PUCCS)</a:t>
                      </a:r>
                      <a:endParaRPr kumimoji="0" lang="hu-HU" altLang="hu-HU" sz="2000" b="1" i="1"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Hazaárulás (258. )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1" u="sng" strike="noStrike" cap="none" normalizeH="0" baseline="0">
                          <a:ln>
                            <a:noFill/>
                          </a:ln>
                          <a:solidFill>
                            <a:schemeClr val="tx1"/>
                          </a:solidFill>
                          <a:effectLst/>
                          <a:latin typeface="Calibri" panose="020F0502020204030204" pitchFamily="34" charset="0"/>
                          <a:cs typeface="Times New Roman" panose="02020603050405020304" pitchFamily="18" charset="0"/>
                        </a:rPr>
                        <a:t>CÉLZATOS </a:t>
                      </a:r>
                      <a:r>
                        <a:rPr kumimoji="0" lang="hu-HU" altLang="hu-HU" sz="20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KAPCSOLATFELVÉTEL</a:t>
                      </a:r>
                      <a:endParaRPr kumimoji="0" lang="hu-HU" altLang="hu-HU" sz="2000" b="1" i="1"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826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alkotmányos rend elleni szervezkedés (255. §)                  </a:t>
                      </a:r>
                      <a:r>
                        <a:rPr kumimoji="0" lang="hu-HU" altLang="hu-HU" sz="2000" b="1" i="1" u="sng" strike="noStrike" cap="none" normalizeH="0" baseline="0">
                          <a:ln>
                            <a:noFill/>
                          </a:ln>
                          <a:solidFill>
                            <a:schemeClr val="tx1"/>
                          </a:solidFill>
                          <a:effectLst/>
                          <a:latin typeface="Arial Narrow" panose="020B0606020202030204" pitchFamily="34" charset="0"/>
                          <a:cs typeface="Times New Roman" panose="02020603050405020304" pitchFamily="18" charset="0"/>
                        </a:rPr>
                        <a:t>CÉLZATOS</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SZERVEZKEDÉS</a:t>
                      </a:r>
                      <a:endParaRPr kumimoji="0" lang="hu-HU" altLang="hu-HU" sz="2000" b="1" i="1"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Hűtlenség (259.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1"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HIVATALNOK VESZÉLYEZTETŐ KAPCSOLATA</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715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Lázadás (256.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1" u="sng" strike="noStrike" cap="none" normalizeH="0" baseline="0">
                          <a:ln>
                            <a:noFill/>
                          </a:ln>
                          <a:solidFill>
                            <a:schemeClr val="tx1"/>
                          </a:solidFill>
                          <a:effectLst/>
                          <a:latin typeface="Calibri" panose="020F0502020204030204" pitchFamily="34" charset="0"/>
                          <a:cs typeface="Times New Roman" panose="02020603050405020304" pitchFamily="18" charset="0"/>
                        </a:rPr>
                        <a:t>CÉLZATOS</a:t>
                      </a:r>
                      <a:r>
                        <a:rPr kumimoji="0" lang="hu-HU" altLang="hu-HU" sz="20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 TÖMEGZAVARGÁS</a:t>
                      </a:r>
                      <a:endParaRPr kumimoji="0" lang="hu-HU" altLang="hu-HU" sz="2000" b="1" i="1"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ellenség támogatása (260. §)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1" u="sng" strike="noStrike" cap="none" normalizeH="0" baseline="0">
                          <a:ln>
                            <a:noFill/>
                          </a:ln>
                          <a:solidFill>
                            <a:schemeClr val="tx1"/>
                          </a:solidFill>
                          <a:effectLst/>
                          <a:latin typeface="Arial Narrow" panose="020B0606020202030204" pitchFamily="34" charset="0"/>
                          <a:cs typeface="Times New Roman" panose="02020603050405020304" pitchFamily="18" charset="0"/>
                        </a:rPr>
                        <a:t>CÉLZATOS</a:t>
                      </a:r>
                      <a:r>
                        <a:rPr kumimoji="0" lang="hu-HU" altLang="hu-HU" sz="2000" b="0" i="1"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 ÉRINTKEZÉS AZ ELLNSÉGGEL</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133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Rombolás (257.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1" i="1" u="sng" strike="noStrike" cap="none" normalizeH="0" baseline="0">
                          <a:ln>
                            <a:noFill/>
                          </a:ln>
                          <a:solidFill>
                            <a:schemeClr val="tx1"/>
                          </a:solidFill>
                          <a:effectLst/>
                          <a:latin typeface="Arial Narrow" panose="020B0606020202030204" pitchFamily="34" charset="0"/>
                          <a:cs typeface="Times New Roman" panose="02020603050405020304" pitchFamily="18" charset="0"/>
                        </a:rPr>
                        <a:t>CÉLZATOS</a:t>
                      </a:r>
                      <a:r>
                        <a:rPr kumimoji="0" lang="hu-HU" altLang="hu-HU" sz="2000" b="0" i="1" u="none" strike="noStrike" cap="none" normalizeH="0" baseline="0">
                          <a:ln>
                            <a:noFill/>
                          </a:ln>
                          <a:solidFill>
                            <a:schemeClr val="tx1"/>
                          </a:solidFill>
                          <a:effectLst/>
                          <a:latin typeface="Arial Narrow" panose="020B0606020202030204" pitchFamily="34" charset="0"/>
                          <a:cs typeface="Times New Roman" panose="02020603050405020304" pitchFamily="18" charset="0"/>
                        </a:rPr>
                        <a:t> RONGÁLÁS</a:t>
                      </a:r>
                      <a:r>
                        <a:rPr kumimoji="0" lang="hu-HU" altLang="hu-HU" sz="20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Kémkedés (261.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1" u="none" strike="noStrike" cap="none" normalizeH="0" baseline="0">
                          <a:ln>
                            <a:noFill/>
                          </a:ln>
                          <a:solidFill>
                            <a:schemeClr val="tx1"/>
                          </a:solidFill>
                          <a:effectLst/>
                          <a:latin typeface="Calibri" panose="020F0502020204030204" pitchFamily="34" charset="0"/>
                          <a:cs typeface="Times New Roman" panose="02020603050405020304" pitchFamily="18" charset="0"/>
                        </a:rPr>
                        <a:t>HÍRSZERZÉS IDEGENEKNEK</a:t>
                      </a:r>
                      <a:endParaRPr kumimoji="0" lang="hu-HU" altLang="hu-HU" sz="2000" b="1" i="1"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032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Feljelentés elmulasztása (150. §)</a:t>
                      </a: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szövetséges fegyveres erő ellen elkövetett kémkedés </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hu-HU"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(262. §)</a:t>
                      </a:r>
                    </a:p>
                  </a:txBody>
                  <a:tcPr marL="28575" marR="28575" marT="0" marB="0"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5386" name="Dátum helye 3">
            <a:extLst>
              <a:ext uri="{FF2B5EF4-FFF2-40B4-BE49-F238E27FC236}">
                <a16:creationId xmlns:a16="http://schemas.microsoft.com/office/drawing/2014/main" id="{7CCD0787-6E1F-7264-129B-7859D4B874DA}"/>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98D6EC5C-B43F-4C71-81D7-75DBE8C22585}"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15387" name="Dia számának helye 4">
            <a:extLst>
              <a:ext uri="{FF2B5EF4-FFF2-40B4-BE49-F238E27FC236}">
                <a16:creationId xmlns:a16="http://schemas.microsoft.com/office/drawing/2014/main" id="{CBE0EE84-5333-5EA9-9543-E0798F4324A0}"/>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39ECF7B7-865A-4A62-A56B-A390BC9016FA}" type="slidenum">
              <a:rPr lang="hu-HU" altLang="hu-HU" sz="1400">
                <a:solidFill>
                  <a:srgbClr val="000000"/>
                </a:solidFill>
              </a:rPr>
              <a:pPr defTabSz="914400" fontAlgn="base">
                <a:spcBef>
                  <a:spcPct val="0"/>
                </a:spcBef>
                <a:spcAft>
                  <a:spcPct val="0"/>
                </a:spcAft>
                <a:buNone/>
              </a:pPr>
              <a:t>58</a:t>
            </a:fld>
            <a:endParaRPr lang="hu-HU" altLang="hu-HU" sz="140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átum helye 3">
            <a:extLst>
              <a:ext uri="{FF2B5EF4-FFF2-40B4-BE49-F238E27FC236}">
                <a16:creationId xmlns:a16="http://schemas.microsoft.com/office/drawing/2014/main" id="{BC37396C-B5E8-5942-CA57-713E466D9900}"/>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2B6F3B8B-66E2-4B2F-8DE6-0232417FD2B4}"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16387" name="Dia számának helye 5">
            <a:extLst>
              <a:ext uri="{FF2B5EF4-FFF2-40B4-BE49-F238E27FC236}">
                <a16:creationId xmlns:a16="http://schemas.microsoft.com/office/drawing/2014/main" id="{FDBF55FF-72AD-7761-BC22-3ECC9CE58B12}"/>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34CDE785-1425-4A57-BF47-06B3F11D59AE}" type="slidenum">
              <a:rPr lang="hu-HU" altLang="hu-HU" sz="1400">
                <a:solidFill>
                  <a:srgbClr val="000000"/>
                </a:solidFill>
              </a:rPr>
              <a:pPr defTabSz="914400" fontAlgn="base">
                <a:spcBef>
                  <a:spcPct val="0"/>
                </a:spcBef>
                <a:spcAft>
                  <a:spcPct val="0"/>
                </a:spcAft>
                <a:buNone/>
              </a:pPr>
              <a:t>59</a:t>
            </a:fld>
            <a:endParaRPr lang="hu-HU" altLang="hu-HU" sz="1400">
              <a:solidFill>
                <a:srgbClr val="000000"/>
              </a:solidFill>
            </a:endParaRPr>
          </a:p>
        </p:txBody>
      </p:sp>
      <p:sp>
        <p:nvSpPr>
          <p:cNvPr id="67586" name="Rectangle 2">
            <a:extLst>
              <a:ext uri="{FF2B5EF4-FFF2-40B4-BE49-F238E27FC236}">
                <a16:creationId xmlns:a16="http://schemas.microsoft.com/office/drawing/2014/main" id="{B5CE4F65-E917-010F-289C-150A8F17CE4A}"/>
              </a:ext>
            </a:extLst>
          </p:cNvPr>
          <p:cNvSpPr>
            <a:spLocks noGrp="1" noChangeArrowheads="1"/>
          </p:cNvSpPr>
          <p:nvPr>
            <p:ph type="title" idx="4294967295"/>
          </p:nvPr>
        </p:nvSpPr>
        <p:spPr>
          <a:xfrm>
            <a:off x="2927350" y="609600"/>
            <a:ext cx="7512050" cy="1143000"/>
          </a:xfrm>
        </p:spPr>
        <p:txBody>
          <a:bodyPr vert="horz" wrap="square" lIns="92075" tIns="46037" rIns="92075" bIns="46037" numCol="1" anchor="ctr" anchorCtr="0" compatLnSpc="1">
            <a:prstTxWarp prst="textNoShape">
              <a:avLst/>
            </a:prstTxWarp>
          </a:bodyPr>
          <a:lstStyle/>
          <a:p>
            <a:pPr eaLnBrk="1" hangingPunct="1">
              <a:defRPr/>
            </a:pPr>
            <a:r>
              <a:rPr lang="hu-HU" altLang="hu-HU" sz="4000" b="1">
                <a:effectLst>
                  <a:outerShdw blurRad="38100" dist="38100" dir="2700000" algn="tl">
                    <a:srgbClr val="FFFFFF"/>
                  </a:outerShdw>
                </a:effectLst>
              </a:rPr>
              <a:t>Az alkotmányos rend erőszakos megváltoztatása</a:t>
            </a:r>
            <a:br>
              <a:rPr lang="hu-HU" altLang="hu-HU" sz="4000">
                <a:effectLst>
                  <a:outerShdw blurRad="38100" dist="38100" dir="2700000" algn="tl">
                    <a:srgbClr val="FFFFFF"/>
                  </a:outerShdw>
                </a:effectLst>
              </a:rPr>
            </a:br>
            <a:endParaRPr lang="hu-HU" altLang="hu-HU" sz="4000">
              <a:effectLst>
                <a:outerShdw blurRad="38100" dist="38100" dir="2700000" algn="tl">
                  <a:srgbClr val="FFFFFF"/>
                </a:outerShdw>
              </a:effectLst>
            </a:endParaRPr>
          </a:p>
        </p:txBody>
      </p:sp>
      <p:sp>
        <p:nvSpPr>
          <p:cNvPr id="16389" name="Rectangle 3">
            <a:extLst>
              <a:ext uri="{FF2B5EF4-FFF2-40B4-BE49-F238E27FC236}">
                <a16:creationId xmlns:a16="http://schemas.microsoft.com/office/drawing/2014/main" id="{249DB7E2-B5F8-CFEF-6E68-0ADB0FFF41D2}"/>
              </a:ext>
            </a:extLst>
          </p:cNvPr>
          <p:cNvSpPr>
            <a:spLocks noGrp="1" noChangeArrowheads="1"/>
          </p:cNvSpPr>
          <p:nvPr>
            <p:ph type="body" idx="4294967295"/>
          </p:nvPr>
        </p:nvSpPr>
        <p:spPr>
          <a:xfrm>
            <a:off x="2495550" y="1773238"/>
            <a:ext cx="7632700" cy="4824412"/>
          </a:xfrm>
        </p:spPr>
        <p:txBody>
          <a:bodyPr vert="horz" wrap="square" lIns="92075" tIns="46037" rIns="92075" bIns="46037" numCol="1" anchor="t" anchorCtr="0" compatLnSpc="1">
            <a:prstTxWarp prst="textNoShape">
              <a:avLst/>
            </a:prstTxWarp>
          </a:bodyPr>
          <a:lstStyle/>
          <a:p>
            <a:pPr eaLnBrk="1" hangingPunct="1">
              <a:lnSpc>
                <a:spcPct val="80000"/>
              </a:lnSpc>
            </a:pPr>
            <a:r>
              <a:rPr lang="hu-HU" altLang="hu-HU" sz="2400" b="1"/>
              <a:t>254. § </a:t>
            </a:r>
            <a:r>
              <a:rPr lang="hu-HU" altLang="hu-HU" sz="2400"/>
              <a:t>(1) Aki olyan cselekményt követ el, amely közvetlenül arra irányul, hogy Magyarország alkotmányos rendjét erőszakkal vagy ezzel fenyegetve megváltoztassa, bűntett miatt öt évtől húsz évig terjedő vagy életfogytig tartó szabadságvesztéssel büntetendő.</a:t>
            </a:r>
          </a:p>
          <a:p>
            <a:pPr eaLnBrk="1" hangingPunct="1">
              <a:lnSpc>
                <a:spcPct val="80000"/>
              </a:lnSpc>
              <a:buFontTx/>
              <a:buNone/>
            </a:pPr>
            <a:r>
              <a:rPr lang="hu-HU" altLang="hu-HU" sz="2400"/>
              <a:t>    (2) Aki az alkotmányos rend erőszakos megváltoztatására irányuló előkészületet követ el, egy évtől öt évig terjedő szabadságvesztéssel büntetendő.</a:t>
            </a:r>
          </a:p>
          <a:p>
            <a:pPr eaLnBrk="1" hangingPunct="1">
              <a:lnSpc>
                <a:spcPct val="80000"/>
              </a:lnSpc>
              <a:buFontTx/>
              <a:buNone/>
            </a:pPr>
            <a:r>
              <a:rPr lang="hu-HU" altLang="hu-HU" sz="2400"/>
              <a:t>   (3) Nem büntethető az alkotmányos rend erőszakos megváltoztatása miatt, akinek önkéntes elállása következtében a bűncselekmény folytatása elmarad, vagy aki annak folytatását önként megakadályozza.</a:t>
            </a:r>
          </a:p>
          <a:p>
            <a:pPr eaLnBrk="1" hangingPunct="1">
              <a:lnSpc>
                <a:spcPct val="80000"/>
              </a:lnSpc>
            </a:pPr>
            <a:endParaRPr lang="hu-HU" altLang="hu-HU"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E922F8C-0D00-F511-9D8F-B7EB83B85B70}"/>
              </a:ext>
            </a:extLst>
          </p:cNvPr>
          <p:cNvSpPr>
            <a:spLocks noGrp="1" noChangeArrowheads="1"/>
          </p:cNvSpPr>
          <p:nvPr>
            <p:ph type="title"/>
          </p:nvPr>
        </p:nvSpPr>
        <p:spPr/>
        <p:txBody>
          <a:bodyPr/>
          <a:lstStyle/>
          <a:p>
            <a:pPr eaLnBrk="1" hangingPunct="1"/>
            <a:r>
              <a:rPr lang="hu-HU" altLang="hu-HU" dirty="0"/>
              <a:t>Tartási kötelezettség elmulasztása</a:t>
            </a:r>
          </a:p>
        </p:txBody>
      </p:sp>
      <p:sp>
        <p:nvSpPr>
          <p:cNvPr id="21507" name="Rectangle 3">
            <a:extLst>
              <a:ext uri="{FF2B5EF4-FFF2-40B4-BE49-F238E27FC236}">
                <a16:creationId xmlns:a16="http://schemas.microsoft.com/office/drawing/2014/main" id="{3DE56E50-0CC6-C68C-9813-1B131949AA1B}"/>
              </a:ext>
            </a:extLst>
          </p:cNvPr>
          <p:cNvSpPr>
            <a:spLocks noGrp="1" noChangeArrowheads="1"/>
          </p:cNvSpPr>
          <p:nvPr>
            <p:ph type="body" idx="1"/>
          </p:nvPr>
        </p:nvSpPr>
        <p:spPr/>
        <p:txBody>
          <a:bodyPr/>
          <a:lstStyle/>
          <a:p>
            <a:pPr eaLnBrk="1" hangingPunct="1">
              <a:lnSpc>
                <a:spcPct val="90000"/>
              </a:lnSpc>
            </a:pPr>
            <a:r>
              <a:rPr lang="hu-HU" altLang="hu-HU" sz="2100" b="1"/>
              <a:t>212. § </a:t>
            </a:r>
            <a:r>
              <a:rPr lang="hu-HU" altLang="hu-HU" sz="2100"/>
              <a:t>(1) Aki jogszabályon alapuló és végrehajtható hatósági határozatban előírt gyermektartási kötelezettségét önhibájából</a:t>
            </a:r>
          </a:p>
          <a:p>
            <a:pPr eaLnBrk="1" hangingPunct="1">
              <a:lnSpc>
                <a:spcPct val="90000"/>
              </a:lnSpc>
              <a:buFont typeface="Wingdings" panose="05000000000000000000" pitchFamily="2" charset="2"/>
              <a:buNone/>
            </a:pPr>
            <a:r>
              <a:rPr lang="hu-HU" altLang="hu-HU" sz="2100"/>
              <a:t>     nem teljesíti, vétség miatt két évig terjedő szabadságvesztéssel büntetendő.</a:t>
            </a:r>
          </a:p>
          <a:p>
            <a:pPr eaLnBrk="1" hangingPunct="1">
              <a:lnSpc>
                <a:spcPct val="90000"/>
              </a:lnSpc>
            </a:pPr>
            <a:r>
              <a:rPr lang="hu-HU" altLang="hu-HU" sz="2100"/>
              <a:t>(2) Aki jogszabályon alapuló és végrehajtható hatósági határozatban előírt tartási kötelezettségét önhibájából nem</a:t>
            </a:r>
          </a:p>
          <a:p>
            <a:pPr eaLnBrk="1" hangingPunct="1">
              <a:lnSpc>
                <a:spcPct val="90000"/>
              </a:lnSpc>
              <a:buFont typeface="Wingdings" panose="05000000000000000000" pitchFamily="2" charset="2"/>
              <a:buNone/>
            </a:pPr>
            <a:r>
              <a:rPr lang="hu-HU" altLang="hu-HU" sz="2100"/>
              <a:t>     teljesíti, és ezzel a jogosultat súlyos nélkülözésnek teszi ki, bűntett miatt három évig terjedő szabadságvesztéssel</a:t>
            </a:r>
          </a:p>
          <a:p>
            <a:pPr eaLnBrk="1" hangingPunct="1">
              <a:lnSpc>
                <a:spcPct val="90000"/>
              </a:lnSpc>
              <a:buFont typeface="Wingdings" panose="05000000000000000000" pitchFamily="2" charset="2"/>
              <a:buNone/>
            </a:pPr>
            <a:r>
              <a:rPr lang="hu-HU" altLang="hu-HU" sz="2100"/>
              <a:t>     büntetendő.</a:t>
            </a:r>
          </a:p>
          <a:p>
            <a:pPr eaLnBrk="1" hangingPunct="1">
              <a:lnSpc>
                <a:spcPct val="90000"/>
              </a:lnSpc>
            </a:pPr>
            <a:r>
              <a:rPr lang="hu-HU" altLang="hu-HU" sz="2100"/>
              <a:t>(3) Az (1) bekezdés alapján az elkövető nem büntethető, a (2) bekezdés esetén büntetése korlátlanul enyhíthető, ha</a:t>
            </a:r>
          </a:p>
          <a:p>
            <a:pPr eaLnBrk="1" hangingPunct="1">
              <a:lnSpc>
                <a:spcPct val="90000"/>
              </a:lnSpc>
              <a:buFont typeface="Wingdings" panose="05000000000000000000" pitchFamily="2" charset="2"/>
              <a:buNone/>
            </a:pPr>
            <a:r>
              <a:rPr lang="hu-HU" altLang="hu-HU" sz="2100"/>
              <a:t>    kötelezettségének az elsőfokú ítélet meghozataláig eleget tesz.</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átum helye 3">
            <a:extLst>
              <a:ext uri="{FF2B5EF4-FFF2-40B4-BE49-F238E27FC236}">
                <a16:creationId xmlns:a16="http://schemas.microsoft.com/office/drawing/2014/main" id="{1A2CB3DB-88C7-7B14-7E76-569E973294E6}"/>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AB3ACCBE-5780-4F5A-BE8B-2EFE23064579}"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17411" name="Dia számának helye 5">
            <a:extLst>
              <a:ext uri="{FF2B5EF4-FFF2-40B4-BE49-F238E27FC236}">
                <a16:creationId xmlns:a16="http://schemas.microsoft.com/office/drawing/2014/main" id="{26CF6DC0-2CD5-AEF5-F60C-7BD8B071EF5A}"/>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C15ABCFA-DF57-431B-ACA2-409ACF4F3122}" type="slidenum">
              <a:rPr lang="hu-HU" altLang="hu-HU" sz="1400">
                <a:solidFill>
                  <a:srgbClr val="000000"/>
                </a:solidFill>
              </a:rPr>
              <a:pPr defTabSz="914400" fontAlgn="base">
                <a:spcBef>
                  <a:spcPct val="0"/>
                </a:spcBef>
                <a:spcAft>
                  <a:spcPct val="0"/>
                </a:spcAft>
                <a:buNone/>
              </a:pPr>
              <a:t>60</a:t>
            </a:fld>
            <a:endParaRPr lang="hu-HU" altLang="hu-HU" sz="1400">
              <a:solidFill>
                <a:srgbClr val="000000"/>
              </a:solidFill>
            </a:endParaRPr>
          </a:p>
        </p:txBody>
      </p:sp>
      <p:sp>
        <p:nvSpPr>
          <p:cNvPr id="68610" name="Rectangle 2">
            <a:extLst>
              <a:ext uri="{FF2B5EF4-FFF2-40B4-BE49-F238E27FC236}">
                <a16:creationId xmlns:a16="http://schemas.microsoft.com/office/drawing/2014/main" id="{AEF1721F-CFF8-5D29-83F5-1B12603D5222}"/>
              </a:ext>
            </a:extLst>
          </p:cNvPr>
          <p:cNvSpPr>
            <a:spLocks noGrp="1" noChangeArrowheads="1"/>
          </p:cNvSpPr>
          <p:nvPr>
            <p:ph type="title" idx="4294967295"/>
          </p:nvPr>
        </p:nvSpPr>
        <p:spPr>
          <a:xfrm>
            <a:off x="2424114" y="609600"/>
            <a:ext cx="8015287" cy="1143000"/>
          </a:xfrm>
        </p:spPr>
        <p:txBody>
          <a:bodyPr vert="horz" wrap="square" lIns="92075" tIns="46037" rIns="92075" bIns="46037" numCol="1" anchor="ctr" anchorCtr="0" compatLnSpc="1">
            <a:prstTxWarp prst="textNoShape">
              <a:avLst/>
            </a:prstTxWarp>
          </a:bodyPr>
          <a:lstStyle/>
          <a:p>
            <a:pPr eaLnBrk="1" hangingPunct="1">
              <a:defRPr/>
            </a:pPr>
            <a:r>
              <a:rPr lang="hu-HU" altLang="hu-HU" sz="4000" b="1">
                <a:effectLst>
                  <a:outerShdw blurRad="38100" dist="38100" dir="2700000" algn="tl">
                    <a:srgbClr val="FFFFFF"/>
                  </a:outerShdw>
                </a:effectLst>
              </a:rPr>
              <a:t>Az alkotmányos rend elleni szervezkedés</a:t>
            </a:r>
            <a:br>
              <a:rPr lang="hu-HU" altLang="hu-HU" sz="4000">
                <a:effectLst>
                  <a:outerShdw blurRad="38100" dist="38100" dir="2700000" algn="tl">
                    <a:srgbClr val="FFFFFF"/>
                  </a:outerShdw>
                </a:effectLst>
              </a:rPr>
            </a:br>
            <a:endParaRPr lang="hu-HU" altLang="hu-HU" sz="4000">
              <a:effectLst>
                <a:outerShdw blurRad="38100" dist="38100" dir="2700000" algn="tl">
                  <a:srgbClr val="FFFFFF"/>
                </a:outerShdw>
              </a:effectLst>
            </a:endParaRPr>
          </a:p>
        </p:txBody>
      </p:sp>
      <p:sp>
        <p:nvSpPr>
          <p:cNvPr id="17413" name="Rectangle 3">
            <a:extLst>
              <a:ext uri="{FF2B5EF4-FFF2-40B4-BE49-F238E27FC236}">
                <a16:creationId xmlns:a16="http://schemas.microsoft.com/office/drawing/2014/main" id="{878916A7-D542-7F40-63D6-81C878199576}"/>
              </a:ext>
            </a:extLst>
          </p:cNvPr>
          <p:cNvSpPr>
            <a:spLocks noGrp="1" noChangeArrowheads="1"/>
          </p:cNvSpPr>
          <p:nvPr>
            <p:ph type="body" idx="4294967295"/>
          </p:nvPr>
        </p:nvSpPr>
        <p:spPr>
          <a:xfrm>
            <a:off x="2063750" y="1981200"/>
            <a:ext cx="8375650" cy="4114800"/>
          </a:xfrm>
        </p:spPr>
        <p:txBody>
          <a:bodyPr vert="horz" wrap="square" lIns="92075" tIns="46037" rIns="92075" bIns="46037" numCol="1" anchor="t" anchorCtr="0" compatLnSpc="1">
            <a:prstTxWarp prst="textNoShape">
              <a:avLst/>
            </a:prstTxWarp>
          </a:bodyPr>
          <a:lstStyle/>
          <a:p>
            <a:pPr eaLnBrk="1" hangingPunct="1">
              <a:lnSpc>
                <a:spcPct val="80000"/>
              </a:lnSpc>
            </a:pPr>
            <a:r>
              <a:rPr lang="hu-HU" altLang="hu-HU" sz="2400" b="1"/>
              <a:t>255. § </a:t>
            </a:r>
            <a:r>
              <a:rPr lang="hu-HU" altLang="hu-HU" sz="2400"/>
              <a:t>(1) Aki olyan szervezetet hoz létre, vagy vezet, amelynek célja, hogy Magyarország alkotmányos rendjét erőszakkal vagy ezzel fenyegetve megváltoztassa, bűntett miatt öt évtől tíz évig terjedő szabadságvesztéssel büntetendő.</a:t>
            </a:r>
          </a:p>
          <a:p>
            <a:pPr eaLnBrk="1" hangingPunct="1">
              <a:lnSpc>
                <a:spcPct val="80000"/>
              </a:lnSpc>
              <a:buFontTx/>
              <a:buNone/>
            </a:pPr>
            <a:r>
              <a:rPr lang="hu-HU" altLang="hu-HU" sz="2400"/>
              <a:t>    (2) Aki az (1) bekezdésben meghatározott szervezetben részt vesz, két évtől nyolc évig terjedő szabadságvesztéssel büntetendő.</a:t>
            </a:r>
          </a:p>
          <a:p>
            <a:pPr eaLnBrk="1" hangingPunct="1">
              <a:lnSpc>
                <a:spcPct val="80000"/>
              </a:lnSpc>
              <a:buFontTx/>
              <a:buNone/>
            </a:pPr>
            <a:r>
              <a:rPr lang="hu-HU" altLang="hu-HU" sz="2400"/>
              <a:t>    (3) Nem büntethető az alkotmányos rend elleni szervezkedés miatt, akinek önkéntes elállása következtében a szervezkedés folytatása elmarad, vagy aki annak folytatását önként megakadályozza.</a:t>
            </a:r>
          </a:p>
          <a:p>
            <a:pPr eaLnBrk="1" hangingPunct="1">
              <a:lnSpc>
                <a:spcPct val="80000"/>
              </a:lnSpc>
              <a:buFontTx/>
              <a:buNone/>
            </a:pPr>
            <a:endParaRPr lang="hu-HU" altLang="hu-HU" sz="2400"/>
          </a:p>
          <a:p>
            <a:pPr eaLnBrk="1" hangingPunct="1">
              <a:lnSpc>
                <a:spcPct val="80000"/>
              </a:lnSpc>
            </a:pPr>
            <a:endParaRPr lang="hu-HU" altLang="hu-HU"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átum helye 1">
            <a:extLst>
              <a:ext uri="{FF2B5EF4-FFF2-40B4-BE49-F238E27FC236}">
                <a16:creationId xmlns:a16="http://schemas.microsoft.com/office/drawing/2014/main" id="{255581B5-80F2-5EA7-6174-92575FADE68C}"/>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D329191B-9E39-42C2-8321-655691BD4610}"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18435" name="Dia számának helye 3">
            <a:extLst>
              <a:ext uri="{FF2B5EF4-FFF2-40B4-BE49-F238E27FC236}">
                <a16:creationId xmlns:a16="http://schemas.microsoft.com/office/drawing/2014/main" id="{384B4ED6-35CA-1595-B581-63598DAC86DA}"/>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04A0A1E4-9685-478E-8DCC-723BF0EE4DE5}" type="slidenum">
              <a:rPr lang="hu-HU" altLang="hu-HU" sz="1400">
                <a:solidFill>
                  <a:srgbClr val="000000"/>
                </a:solidFill>
              </a:rPr>
              <a:pPr defTabSz="914400" fontAlgn="base">
                <a:spcBef>
                  <a:spcPct val="0"/>
                </a:spcBef>
                <a:spcAft>
                  <a:spcPct val="0"/>
                </a:spcAft>
                <a:buNone/>
              </a:pPr>
              <a:t>61</a:t>
            </a:fld>
            <a:endParaRPr lang="hu-HU" altLang="hu-HU" sz="1400">
              <a:solidFill>
                <a:srgbClr val="000000"/>
              </a:solidFill>
            </a:endParaRPr>
          </a:p>
        </p:txBody>
      </p:sp>
      <p:sp>
        <p:nvSpPr>
          <p:cNvPr id="18436" name="Rectangle 5">
            <a:extLst>
              <a:ext uri="{FF2B5EF4-FFF2-40B4-BE49-F238E27FC236}">
                <a16:creationId xmlns:a16="http://schemas.microsoft.com/office/drawing/2014/main" id="{50998B6C-8087-3FDE-8AEA-A2AA0637A8B4}"/>
              </a:ext>
            </a:extLst>
          </p:cNvPr>
          <p:cNvSpPr>
            <a:spLocks noChangeArrowheads="1"/>
          </p:cNvSpPr>
          <p:nvPr/>
        </p:nvSpPr>
        <p:spPr bwMode="auto">
          <a:xfrm>
            <a:off x="3071814" y="329040"/>
            <a:ext cx="609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914400" fontAlgn="base">
              <a:spcBef>
                <a:spcPct val="0"/>
              </a:spcBef>
              <a:spcAft>
                <a:spcPct val="0"/>
              </a:spcAft>
              <a:buNone/>
            </a:pPr>
            <a:r>
              <a:rPr kumimoji="1" lang="hu-HU" altLang="hu-HU" sz="2400" b="1">
                <a:solidFill>
                  <a:srgbClr val="000000"/>
                </a:solidFill>
                <a:latin typeface="Times New Roman" panose="02020603050405020304" pitchFamily="18" charset="0"/>
                <a:cs typeface="Times New Roman" panose="02020603050405020304" pitchFamily="18" charset="0"/>
              </a:rPr>
              <a:t>A szervezkedés stádiumai  (létrehozás esetén)</a:t>
            </a:r>
            <a:endParaRPr kumimoji="1" lang="hu-HU" altLang="hu-HU" sz="2400" b="1">
              <a:solidFill>
                <a:srgbClr val="000000"/>
              </a:solidFill>
              <a:latin typeface="Times New Roman" panose="02020603050405020304" pitchFamily="18" charset="0"/>
            </a:endParaRPr>
          </a:p>
          <a:p>
            <a:pPr algn="ctr" defTabSz="914400" eaLnBrk="0" fontAlgn="base" hangingPunct="0">
              <a:spcBef>
                <a:spcPct val="0"/>
              </a:spcBef>
              <a:spcAft>
                <a:spcPct val="0"/>
              </a:spcAft>
              <a:buNone/>
            </a:pPr>
            <a:endParaRPr kumimoji="1" lang="hu-HU" altLang="hu-HU" sz="2400" b="1">
              <a:solidFill>
                <a:srgbClr val="000000"/>
              </a:solidFill>
              <a:latin typeface="Times New Roman" panose="02020603050405020304" pitchFamily="18" charset="0"/>
            </a:endParaRPr>
          </a:p>
        </p:txBody>
      </p:sp>
      <p:graphicFrame>
        <p:nvGraphicFramePr>
          <p:cNvPr id="13335" name="Group 23">
            <a:extLst>
              <a:ext uri="{FF2B5EF4-FFF2-40B4-BE49-F238E27FC236}">
                <a16:creationId xmlns:a16="http://schemas.microsoft.com/office/drawing/2014/main" id="{EFEF9E2D-F4D5-98F1-7879-95A33E032EB1}"/>
              </a:ext>
            </a:extLst>
          </p:cNvPr>
          <p:cNvGraphicFramePr>
            <a:graphicFrameLocks noGrp="1"/>
          </p:cNvGraphicFramePr>
          <p:nvPr/>
        </p:nvGraphicFramePr>
        <p:xfrm>
          <a:off x="1847851" y="836614"/>
          <a:ext cx="8640763" cy="9096375"/>
        </p:xfrm>
        <a:graphic>
          <a:graphicData uri="http://schemas.openxmlformats.org/drawingml/2006/table">
            <a:tbl>
              <a:tblPr/>
              <a:tblGrid>
                <a:gridCol w="2881313">
                  <a:extLst>
                    <a:ext uri="{9D8B030D-6E8A-4147-A177-3AD203B41FA5}">
                      <a16:colId xmlns:a16="http://schemas.microsoft.com/office/drawing/2014/main" val="20000"/>
                    </a:ext>
                  </a:extLst>
                </a:gridCol>
                <a:gridCol w="2878137">
                  <a:extLst>
                    <a:ext uri="{9D8B030D-6E8A-4147-A177-3AD203B41FA5}">
                      <a16:colId xmlns:a16="http://schemas.microsoft.com/office/drawing/2014/main" val="20001"/>
                    </a:ext>
                  </a:extLst>
                </a:gridCol>
                <a:gridCol w="2881313">
                  <a:extLst>
                    <a:ext uri="{9D8B030D-6E8A-4147-A177-3AD203B41FA5}">
                      <a16:colId xmlns:a16="http://schemas.microsoft.com/office/drawing/2014/main" val="20002"/>
                    </a:ext>
                  </a:extLst>
                </a:gridCol>
              </a:tblGrid>
              <a:tr h="89852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előkészület</a:t>
                      </a:r>
                      <a:endParaRPr kumimoji="1" lang="hu-HU" altLang="hu-HU"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kísérlet</a:t>
                      </a:r>
                      <a:endParaRPr kumimoji="1" lang="hu-HU" altLang="hu-HU"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befejezett bűncselekmény</a:t>
                      </a:r>
                      <a:endParaRPr kumimoji="1" lang="hu-HU" altLang="hu-HU"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0113">
                <a:tc row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nincs</a:t>
                      </a:r>
                      <a:endParaRPr kumimoji="1" lang="hu-HU" altLang="hu-HU"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több személy beszervezésének szándékával</a:t>
                      </a:r>
                      <a:endParaRPr kumimoji="1" lang="hu-HU" altLang="hu-HU"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1"/>
                  </a:ext>
                </a:extLst>
              </a:tr>
              <a:tr h="7297737">
                <a:tc vMerge="1">
                  <a:txBody>
                    <a:bodyPr/>
                    <a:lstStyle/>
                    <a:p>
                      <a:endParaRPr lang="hu-HU"/>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egyet vagy többet </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megkísérel</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beszervezni;</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egyet be is szervez</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(ez még csak 2 fő, </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nem szervezet);</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többet is</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beszervez, de ha </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létre jön is</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„szervezet” a cél</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elérésére még </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alkalmatlan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több  (minimum   2,   de inkább nagyobb számú) személy beszervezése esetén</a:t>
                      </a:r>
                    </a:p>
                    <a:p>
                      <a:pPr marL="0" marR="0" lvl="0" indent="0" algn="l" defTabSz="914400" rtl="0" eaLnBrk="1" fontAlgn="base" latinLnBrk="0" hangingPunct="1">
                        <a:lnSpc>
                          <a:spcPct val="100000"/>
                        </a:lnSpc>
                        <a:spcBef>
                          <a:spcPct val="0"/>
                        </a:spcBef>
                        <a:spcAft>
                          <a:spcPct val="0"/>
                        </a:spcAft>
                        <a:buClrTx/>
                        <a:buSzTx/>
                        <a:buFontTx/>
                        <a:buNone/>
                        <a:tabLst/>
                      </a:pPr>
                      <a:r>
                        <a:rPr kumimoji="1" lang="hu-HU" altLang="hu-HU"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létező szervezet már alkalmas a cél elérésére </a:t>
                      </a:r>
                      <a:endParaRPr kumimoji="1" lang="hu-HU" altLang="hu-HU"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átum helye 3">
            <a:extLst>
              <a:ext uri="{FF2B5EF4-FFF2-40B4-BE49-F238E27FC236}">
                <a16:creationId xmlns:a16="http://schemas.microsoft.com/office/drawing/2014/main" id="{0E941CC3-BDB2-A8B8-5A26-9341809F765D}"/>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C5F777CB-47F2-441F-8C35-209A11157683}"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24579" name="Dia számának helye 5">
            <a:extLst>
              <a:ext uri="{FF2B5EF4-FFF2-40B4-BE49-F238E27FC236}">
                <a16:creationId xmlns:a16="http://schemas.microsoft.com/office/drawing/2014/main" id="{D72554B2-4088-348D-D0D6-4C439758F334}"/>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E77C237C-024E-42DB-B0B6-1C201C232157}" type="slidenum">
              <a:rPr lang="hu-HU" altLang="hu-HU" sz="1400">
                <a:solidFill>
                  <a:srgbClr val="000000"/>
                </a:solidFill>
              </a:rPr>
              <a:pPr defTabSz="914400" fontAlgn="base">
                <a:spcBef>
                  <a:spcPct val="0"/>
                </a:spcBef>
                <a:spcAft>
                  <a:spcPct val="0"/>
                </a:spcAft>
                <a:buNone/>
              </a:pPr>
              <a:t>62</a:t>
            </a:fld>
            <a:endParaRPr lang="hu-HU" altLang="hu-HU" sz="1400">
              <a:solidFill>
                <a:srgbClr val="000000"/>
              </a:solidFill>
            </a:endParaRPr>
          </a:p>
        </p:txBody>
      </p:sp>
      <p:sp>
        <p:nvSpPr>
          <p:cNvPr id="74754" name="Rectangle 2">
            <a:extLst>
              <a:ext uri="{FF2B5EF4-FFF2-40B4-BE49-F238E27FC236}">
                <a16:creationId xmlns:a16="http://schemas.microsoft.com/office/drawing/2014/main" id="{07A0D889-B274-7575-632A-BBE6F608B5BA}"/>
              </a:ext>
            </a:extLst>
          </p:cNvPr>
          <p:cNvSpPr>
            <a:spLocks noGrp="1" noChangeArrowheads="1"/>
          </p:cNvSpPr>
          <p:nvPr>
            <p:ph type="title" idx="4294967295"/>
          </p:nvPr>
        </p:nvSpPr>
        <p:spPr>
          <a:xfrm>
            <a:off x="2424113" y="333375"/>
            <a:ext cx="6096000" cy="1143000"/>
          </a:xfrm>
        </p:spPr>
        <p:txBody>
          <a:bodyPr vert="horz" wrap="square" lIns="92075" tIns="46037" rIns="92075" bIns="46037" numCol="1" anchor="ctr" anchorCtr="0" compatLnSpc="1">
            <a:prstTxWarp prst="textNoShape">
              <a:avLst/>
            </a:prstTxWarp>
          </a:bodyPr>
          <a:lstStyle/>
          <a:p>
            <a:pPr eaLnBrk="1" hangingPunct="1">
              <a:defRPr/>
            </a:pPr>
            <a:r>
              <a:rPr lang="hu-HU" altLang="hu-HU" b="1">
                <a:effectLst>
                  <a:outerShdw blurRad="38100" dist="38100" dir="2700000" algn="tl">
                    <a:srgbClr val="FFFFFF"/>
                  </a:outerShdw>
                </a:effectLst>
              </a:rPr>
              <a:t>Kémkedés</a:t>
            </a:r>
            <a:br>
              <a:rPr lang="hu-HU" altLang="hu-HU">
                <a:effectLst>
                  <a:outerShdw blurRad="38100" dist="38100" dir="2700000" algn="tl">
                    <a:srgbClr val="FFFFFF"/>
                  </a:outerShdw>
                </a:effectLst>
              </a:rPr>
            </a:br>
            <a:endParaRPr lang="hu-HU" altLang="hu-HU">
              <a:effectLst>
                <a:outerShdw blurRad="38100" dist="38100" dir="2700000" algn="tl">
                  <a:srgbClr val="FFFFFF"/>
                </a:outerShdw>
              </a:effectLst>
            </a:endParaRPr>
          </a:p>
        </p:txBody>
      </p:sp>
      <p:sp>
        <p:nvSpPr>
          <p:cNvPr id="24581" name="Rectangle 3">
            <a:extLst>
              <a:ext uri="{FF2B5EF4-FFF2-40B4-BE49-F238E27FC236}">
                <a16:creationId xmlns:a16="http://schemas.microsoft.com/office/drawing/2014/main" id="{EF0ABD17-C70C-452D-0798-FFECD3341E46}"/>
              </a:ext>
            </a:extLst>
          </p:cNvPr>
          <p:cNvSpPr>
            <a:spLocks noGrp="1" noChangeArrowheads="1"/>
          </p:cNvSpPr>
          <p:nvPr>
            <p:ph type="body" idx="4294967295"/>
          </p:nvPr>
        </p:nvSpPr>
        <p:spPr>
          <a:xfrm>
            <a:off x="2495550" y="1268414"/>
            <a:ext cx="7943850" cy="4827587"/>
          </a:xfrm>
        </p:spPr>
        <p:txBody>
          <a:bodyPr vert="horz" wrap="square" lIns="92075" tIns="46037" rIns="92075" bIns="46037" numCol="1" anchor="t" anchorCtr="0" compatLnSpc="1">
            <a:prstTxWarp prst="textNoShape">
              <a:avLst/>
            </a:prstTxWarp>
          </a:bodyPr>
          <a:lstStyle/>
          <a:p>
            <a:pPr eaLnBrk="1" hangingPunct="1">
              <a:lnSpc>
                <a:spcPct val="80000"/>
              </a:lnSpc>
            </a:pPr>
            <a:r>
              <a:rPr lang="hu-HU" altLang="hu-HU" sz="2400" b="1"/>
              <a:t>267. § </a:t>
            </a:r>
            <a:r>
              <a:rPr lang="hu-HU" altLang="hu-HU" sz="2400"/>
              <a:t>(1) Aki idegen hatalom vagy idegen szervezet részére Magyarország ellen hírszerző tevékenységet folytat, bűntett miatt két évtől nyolc évig terjedő szabadságvesztéssel büntetendő.</a:t>
            </a:r>
          </a:p>
          <a:p>
            <a:pPr eaLnBrk="1" hangingPunct="1">
              <a:lnSpc>
                <a:spcPct val="80000"/>
              </a:lnSpc>
              <a:buFontTx/>
              <a:buNone/>
            </a:pPr>
            <a:r>
              <a:rPr lang="hu-HU" altLang="hu-HU" sz="2400"/>
              <a:t>    (2) Aki az (1) bekezdésben meghatározott kémkedést szigorúan titkos minősítésű adat  kiszolgáltatásával követi el, öt évtől tizenöt évig terjedő szabadságvesztéssel büntetendő.</a:t>
            </a:r>
          </a:p>
          <a:p>
            <a:pPr eaLnBrk="1" hangingPunct="1">
              <a:lnSpc>
                <a:spcPct val="80000"/>
              </a:lnSpc>
              <a:buFontTx/>
              <a:buNone/>
            </a:pPr>
            <a:r>
              <a:rPr lang="hu-HU" altLang="hu-HU" sz="2400"/>
              <a:t>    (3) Aki kémkedésre irányuló előkészületet követ el, egy évtől öt évig terjedő szabadságvesztéssel büntetendő.</a:t>
            </a:r>
          </a:p>
          <a:p>
            <a:pPr eaLnBrk="1" hangingPunct="1">
              <a:lnSpc>
                <a:spcPct val="80000"/>
              </a:lnSpc>
              <a:buFontTx/>
              <a:buNone/>
            </a:pPr>
            <a:r>
              <a:rPr lang="hu-HU" altLang="hu-HU" sz="2400"/>
              <a:t>    (4) Nem büntethető a hírszerző tevékenységre ajánlkozás vagy vállalkozás miatt, aki - mielőtt egyéb hírszerző tevékenységet fejtett volna ki - az ajánlkozását vagy vállalkozását a hatóságnak vagy az állam illetékes szervének bejelenti, és a külföldi kapcsolatát teljesen feltárja.</a:t>
            </a:r>
          </a:p>
          <a:p>
            <a:pPr eaLnBrk="1" hangingPunct="1">
              <a:lnSpc>
                <a:spcPct val="80000"/>
              </a:lnSpc>
            </a:pPr>
            <a:endParaRPr lang="hu-HU" altLang="hu-HU" sz="2400"/>
          </a:p>
          <a:p>
            <a:pPr eaLnBrk="1" hangingPunct="1">
              <a:lnSpc>
                <a:spcPct val="80000"/>
              </a:lnSpc>
            </a:pPr>
            <a:endParaRPr lang="hu-HU" altLang="hu-HU"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átum helye 3">
            <a:extLst>
              <a:ext uri="{FF2B5EF4-FFF2-40B4-BE49-F238E27FC236}">
                <a16:creationId xmlns:a16="http://schemas.microsoft.com/office/drawing/2014/main" id="{BBC7E36A-247E-541A-7D52-43F72B21E392}"/>
              </a:ext>
            </a:extLst>
          </p:cNvPr>
          <p:cNvSpPr>
            <a:spLocks noGrp="1"/>
          </p:cNvSpPr>
          <p:nvPr>
            <p:ph type="dt" sz="quarter" idx="10"/>
          </p:nvPr>
        </p:nvSpPr>
        <p:spPr>
          <a:xfrm>
            <a:off x="1828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5CEDE04A-6D1E-459F-A139-534A28DA0A02}" type="datetime1">
              <a:rPr lang="hu-HU" altLang="hu-HU" sz="1400">
                <a:solidFill>
                  <a:srgbClr val="000000"/>
                </a:solidFill>
              </a:rPr>
              <a:pPr defTabSz="914400" fontAlgn="base">
                <a:spcBef>
                  <a:spcPct val="0"/>
                </a:spcBef>
                <a:spcAft>
                  <a:spcPct val="0"/>
                </a:spcAft>
                <a:buNone/>
              </a:pPr>
              <a:t>2024. 11. 06.</a:t>
            </a:fld>
            <a:endParaRPr lang="hu-HU" altLang="hu-HU" sz="1400">
              <a:solidFill>
                <a:srgbClr val="000000"/>
              </a:solidFill>
            </a:endParaRPr>
          </a:p>
        </p:txBody>
      </p:sp>
      <p:sp>
        <p:nvSpPr>
          <p:cNvPr id="25603" name="Dia számának helye 5">
            <a:extLst>
              <a:ext uri="{FF2B5EF4-FFF2-40B4-BE49-F238E27FC236}">
                <a16:creationId xmlns:a16="http://schemas.microsoft.com/office/drawing/2014/main" id="{435B9199-4FDD-54F1-8D67-F66CF063EBEF}"/>
              </a:ext>
            </a:extLst>
          </p:cNvPr>
          <p:cNvSpPr>
            <a:spLocks noGrp="1"/>
          </p:cNvSpPr>
          <p:nvPr>
            <p:ph type="sldNum" sz="quarter" idx="12"/>
          </p:nvPr>
        </p:nvSpPr>
        <p:spPr>
          <a:xfrm>
            <a:off x="85344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None/>
            </a:pPr>
            <a:fld id="{4AE2BDA3-089B-4236-8EBE-424F101099CB}" type="slidenum">
              <a:rPr lang="hu-HU" altLang="hu-HU" sz="1400">
                <a:solidFill>
                  <a:srgbClr val="000000"/>
                </a:solidFill>
              </a:rPr>
              <a:pPr defTabSz="914400" fontAlgn="base">
                <a:spcBef>
                  <a:spcPct val="0"/>
                </a:spcBef>
                <a:spcAft>
                  <a:spcPct val="0"/>
                </a:spcAft>
                <a:buNone/>
              </a:pPr>
              <a:t>63</a:t>
            </a:fld>
            <a:endParaRPr lang="hu-HU" altLang="hu-HU" sz="1400">
              <a:solidFill>
                <a:srgbClr val="000000"/>
              </a:solidFill>
            </a:endParaRPr>
          </a:p>
        </p:txBody>
      </p:sp>
      <p:sp>
        <p:nvSpPr>
          <p:cNvPr id="75778" name="Rectangle 2">
            <a:extLst>
              <a:ext uri="{FF2B5EF4-FFF2-40B4-BE49-F238E27FC236}">
                <a16:creationId xmlns:a16="http://schemas.microsoft.com/office/drawing/2014/main" id="{663AC333-35BE-B68C-C369-823028E77C9E}"/>
              </a:ext>
            </a:extLst>
          </p:cNvPr>
          <p:cNvSpPr>
            <a:spLocks noGrp="1" noChangeArrowheads="1"/>
          </p:cNvSpPr>
          <p:nvPr>
            <p:ph type="title" idx="4294967295"/>
          </p:nvPr>
        </p:nvSpPr>
        <p:spPr>
          <a:xfrm>
            <a:off x="2351088" y="609600"/>
            <a:ext cx="8088312" cy="1143000"/>
          </a:xfrm>
        </p:spPr>
        <p:txBody>
          <a:bodyPr vert="horz" wrap="square" lIns="92075" tIns="46037" rIns="92075" bIns="46037" numCol="1" anchor="ctr" anchorCtr="0" compatLnSpc="1">
            <a:prstTxWarp prst="textNoShape">
              <a:avLst/>
            </a:prstTxWarp>
          </a:bodyPr>
          <a:lstStyle/>
          <a:p>
            <a:pPr eaLnBrk="1" hangingPunct="1">
              <a:defRPr/>
            </a:pPr>
            <a:r>
              <a:rPr lang="hu-HU" altLang="hu-HU" sz="4000" b="1">
                <a:effectLst>
                  <a:outerShdw blurRad="38100" dist="38100" dir="2700000" algn="tl">
                    <a:srgbClr val="FFFFFF"/>
                  </a:outerShdw>
                </a:effectLst>
              </a:rPr>
              <a:t>Feljelentés elmulasztása</a:t>
            </a:r>
            <a:br>
              <a:rPr lang="hu-HU" altLang="hu-HU" sz="4000">
                <a:effectLst>
                  <a:outerShdw blurRad="38100" dist="38100" dir="2700000" algn="tl">
                    <a:srgbClr val="FFFFFF"/>
                  </a:outerShdw>
                </a:effectLst>
              </a:rPr>
            </a:br>
            <a:endParaRPr lang="hu-HU" altLang="hu-HU" sz="4000">
              <a:effectLst>
                <a:outerShdw blurRad="38100" dist="38100" dir="2700000" algn="tl">
                  <a:srgbClr val="FFFFFF"/>
                </a:outerShdw>
              </a:effectLst>
            </a:endParaRPr>
          </a:p>
        </p:txBody>
      </p:sp>
      <p:sp>
        <p:nvSpPr>
          <p:cNvPr id="25605" name="Rectangle 3">
            <a:extLst>
              <a:ext uri="{FF2B5EF4-FFF2-40B4-BE49-F238E27FC236}">
                <a16:creationId xmlns:a16="http://schemas.microsoft.com/office/drawing/2014/main" id="{670B4519-2837-12CB-1349-CA03E2C87398}"/>
              </a:ext>
            </a:extLst>
          </p:cNvPr>
          <p:cNvSpPr>
            <a:spLocks noGrp="1" noChangeArrowheads="1"/>
          </p:cNvSpPr>
          <p:nvPr>
            <p:ph type="body" idx="4294967295"/>
          </p:nvPr>
        </p:nvSpPr>
        <p:spPr>
          <a:xfrm>
            <a:off x="2279650" y="1981200"/>
            <a:ext cx="8159750" cy="4114800"/>
          </a:xfrm>
        </p:spPr>
        <p:txBody>
          <a:bodyPr vert="horz" wrap="square" lIns="92075" tIns="46037" rIns="92075" bIns="46037" numCol="1" anchor="t" anchorCtr="0" compatLnSpc="1">
            <a:prstTxWarp prst="textNoShape">
              <a:avLst/>
            </a:prstTxWarp>
          </a:bodyPr>
          <a:lstStyle/>
          <a:p>
            <a:pPr eaLnBrk="1" hangingPunct="1">
              <a:lnSpc>
                <a:spcPct val="80000"/>
              </a:lnSpc>
            </a:pPr>
            <a:r>
              <a:rPr lang="hu-HU" altLang="hu-HU" sz="2400" b="1"/>
              <a:t>263. § </a:t>
            </a:r>
            <a:r>
              <a:rPr lang="hu-HU" altLang="hu-HU" sz="2400"/>
              <a:t>(1) Aki hitelt érdemlő tudomást szerez arról, hogy az alkotmányos rend erőszakos megváltoztatása, az alkotmányos rend elleni szervezkedés, lázadás, rombolás, hazaárulás, hűtlenség,  az ellenség támogatása, kémkedés, szövetséges fegyveres erő ellen elkövetett kémkedés készül, vagy még le nem leplezett ilyen bűncselekményt követtek el, és erről a hatóságnak, vagy az állam illetékes szervének mihelyt teheti, nem tesz jelentést, vétség miatt két évig terjedő szabadságvesztéssel büntetendő.</a:t>
            </a:r>
          </a:p>
          <a:p>
            <a:pPr eaLnBrk="1" hangingPunct="1">
              <a:lnSpc>
                <a:spcPct val="80000"/>
              </a:lnSpc>
              <a:buFontTx/>
              <a:buNone/>
            </a:pPr>
            <a:r>
              <a:rPr lang="hu-HU" altLang="hu-HU" sz="2400"/>
              <a:t>    (2) Az állam elleni bűncselekmény feljelentésének elmulasztása miatt az elkövető hozzátartozója nem büntethető.</a:t>
            </a:r>
          </a:p>
          <a:p>
            <a:pPr eaLnBrk="1" hangingPunct="1">
              <a:lnSpc>
                <a:spcPct val="80000"/>
              </a:lnSpc>
            </a:pPr>
            <a:endParaRPr lang="hu-HU" altLang="hu-HU" sz="2400"/>
          </a:p>
          <a:p>
            <a:pPr eaLnBrk="1" hangingPunct="1">
              <a:lnSpc>
                <a:spcPct val="80000"/>
              </a:lnSpc>
            </a:pPr>
            <a:endParaRPr lang="hu-HU" altLang="hu-HU"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40A3A48-5A70-BBD8-617B-6B4EEBF3F039}"/>
              </a:ext>
            </a:extLst>
          </p:cNvPr>
          <p:cNvSpPr>
            <a:spLocks noGrp="1" noChangeArrowheads="1"/>
          </p:cNvSpPr>
          <p:nvPr>
            <p:ph type="title"/>
          </p:nvPr>
        </p:nvSpPr>
        <p:spPr/>
        <p:txBody>
          <a:bodyPr/>
          <a:lstStyle/>
          <a:p>
            <a:pPr eaLnBrk="1" hangingPunct="1"/>
            <a:r>
              <a:rPr lang="hu-HU" altLang="hu-HU"/>
              <a:t>Gyermektartás – rokontartás (Ptk)</a:t>
            </a:r>
          </a:p>
        </p:txBody>
      </p:sp>
      <p:sp>
        <p:nvSpPr>
          <p:cNvPr id="22531" name="Rectangle 3">
            <a:extLst>
              <a:ext uri="{FF2B5EF4-FFF2-40B4-BE49-F238E27FC236}">
                <a16:creationId xmlns:a16="http://schemas.microsoft.com/office/drawing/2014/main" id="{3D52B294-3421-B286-57FD-5B685EDDCBD0}"/>
              </a:ext>
            </a:extLst>
          </p:cNvPr>
          <p:cNvSpPr>
            <a:spLocks noGrp="1" noChangeArrowheads="1"/>
          </p:cNvSpPr>
          <p:nvPr>
            <p:ph type="body" idx="1"/>
          </p:nvPr>
        </p:nvSpPr>
        <p:spPr/>
        <p:txBody>
          <a:bodyPr/>
          <a:lstStyle/>
          <a:p>
            <a:pPr eaLnBrk="1" hangingPunct="1">
              <a:lnSpc>
                <a:spcPct val="80000"/>
              </a:lnSpc>
            </a:pPr>
            <a:r>
              <a:rPr lang="hu-HU" altLang="hu-HU" sz="2600"/>
              <a:t>- a volt házastárstól tartást csak olyan mértékben lehet tartást követelni, hogy az ne veszélyeztesse a volt házastársnak vagy az ő gyermekének megélhetését;</a:t>
            </a:r>
          </a:p>
          <a:p>
            <a:pPr eaLnBrk="1" hangingPunct="1">
              <a:lnSpc>
                <a:spcPct val="80000"/>
              </a:lnSpc>
            </a:pPr>
            <a:r>
              <a:rPr lang="hu-HU" altLang="hu-HU" sz="2600"/>
              <a:t>- rokontartás esetében nem köteles mást eltartani, aki ezáltal saját szükséges tartását vagy a tartás sorrendjében a jogosultat megelőző személy tartását veszélyeztetné;</a:t>
            </a:r>
          </a:p>
          <a:p>
            <a:pPr eaLnBrk="1" hangingPunct="1">
              <a:lnSpc>
                <a:spcPct val="80000"/>
              </a:lnSpc>
            </a:pPr>
            <a:r>
              <a:rPr lang="hu-HU" altLang="hu-HU" sz="2600"/>
              <a:t>- a kiskorú gyermek tartására a szülő a saját szükséges tartásának korlátozásával is köteles.</a:t>
            </a:r>
          </a:p>
          <a:p>
            <a:pPr eaLnBrk="1" hangingPunct="1">
              <a:lnSpc>
                <a:spcPct val="80000"/>
              </a:lnSpc>
              <a:buFont typeface="Wingdings" panose="05000000000000000000" pitchFamily="2" charset="2"/>
              <a:buNone/>
            </a:pPr>
            <a:endParaRPr lang="hu-HU" altLang="hu-HU" sz="2600"/>
          </a:p>
          <a:p>
            <a:pPr eaLnBrk="1" hangingPunct="1">
              <a:lnSpc>
                <a:spcPct val="80000"/>
              </a:lnSpc>
              <a:buFont typeface="Wingdings" panose="05000000000000000000" pitchFamily="2" charset="2"/>
              <a:buNone/>
            </a:pPr>
            <a:r>
              <a:rPr lang="hu-HU" altLang="hu-HU" sz="2500" b="1"/>
              <a:t>Így gyermek esetén veszélyeztető, más esetén materiális (súlyos nélkülözés)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a:extLst>
              <a:ext uri="{FF2B5EF4-FFF2-40B4-BE49-F238E27FC236}">
                <a16:creationId xmlns:a16="http://schemas.microsoft.com/office/drawing/2014/main" id="{B71F7F2A-E976-BF11-7C24-0670FA9FD773}"/>
              </a:ext>
            </a:extLst>
          </p:cNvPr>
          <p:cNvSpPr>
            <a:spLocks noGrp="1" noChangeArrowheads="1"/>
          </p:cNvSpPr>
          <p:nvPr>
            <p:ph type="title"/>
          </p:nvPr>
        </p:nvSpPr>
        <p:spPr/>
        <p:txBody>
          <a:bodyPr/>
          <a:lstStyle/>
          <a:p>
            <a:pPr eaLnBrk="1" hangingPunct="1"/>
            <a:r>
              <a:rPr lang="hu-HU" altLang="hu-HU"/>
              <a:t>Kapcsolati erőszak</a:t>
            </a:r>
          </a:p>
        </p:txBody>
      </p:sp>
      <p:sp>
        <p:nvSpPr>
          <p:cNvPr id="3" name="Tartalom helye 2">
            <a:extLst>
              <a:ext uri="{FF2B5EF4-FFF2-40B4-BE49-F238E27FC236}">
                <a16:creationId xmlns:a16="http://schemas.microsoft.com/office/drawing/2014/main" id="{821C39A4-3527-209E-6CB0-AB08BDE8507F}"/>
              </a:ext>
            </a:extLst>
          </p:cNvPr>
          <p:cNvSpPr>
            <a:spLocks noGrp="1"/>
          </p:cNvSpPr>
          <p:nvPr>
            <p:ph idx="1"/>
          </p:nvPr>
        </p:nvSpPr>
        <p:spPr/>
        <p:txBody>
          <a:bodyPr/>
          <a:lstStyle/>
          <a:p>
            <a:pPr eaLnBrk="1" hangingPunct="1">
              <a:defRPr/>
            </a:pPr>
            <a:r>
              <a:rPr lang="hu-HU" sz="1400" b="1" dirty="0"/>
              <a:t>212/A. §</a:t>
            </a:r>
            <a:r>
              <a:rPr lang="hu-HU" sz="1400" b="1" baseline="30000" dirty="0"/>
              <a:t> * </a:t>
            </a:r>
            <a:r>
              <a:rPr lang="hu-HU" sz="1400" b="1" dirty="0"/>
              <a:t> </a:t>
            </a:r>
            <a:r>
              <a:rPr lang="hu-HU" sz="1400" dirty="0"/>
              <a:t>(1) Aki gyermekének szülője, továbbá az elkövetéskor vagy korábban vele közös háztartásban vagy egy lakásban élő hozzátartozója, volt házastársa, volt élettársa, gondnoka, gondnokoltja, gyámja vagy gyámoltja sérelmére rendszeresen</a:t>
            </a:r>
          </a:p>
          <a:p>
            <a:pPr marL="0" indent="0" eaLnBrk="1" hangingPunct="1">
              <a:buNone/>
              <a:defRPr/>
            </a:pPr>
            <a:r>
              <a:rPr lang="hu-HU" sz="1400" i="1" dirty="0"/>
              <a:t>       a) </a:t>
            </a:r>
            <a:r>
              <a:rPr lang="hu-HU" sz="1400" dirty="0"/>
              <a:t>az emberi méltóságot súlyosan sértő, megalázó és erőszakos magatartást tanúsít,</a:t>
            </a:r>
          </a:p>
          <a:p>
            <a:pPr marL="0" indent="0" eaLnBrk="1" hangingPunct="1">
              <a:buNone/>
              <a:defRPr/>
            </a:pPr>
            <a:r>
              <a:rPr lang="hu-HU" sz="1400" i="1" dirty="0"/>
              <a:t>       b) </a:t>
            </a:r>
            <a:r>
              <a:rPr lang="hu-HU" sz="1400" dirty="0"/>
              <a:t>a közös gazdálkodás körébe vagy közös vagyonba tartozó anyagi javakat von el és ezzel a sértettet súlyos nélkülözésnek tesz ki,</a:t>
            </a:r>
          </a:p>
          <a:p>
            <a:pPr marL="0" indent="0" eaLnBrk="1" hangingPunct="1">
              <a:buNone/>
              <a:defRPr/>
            </a:pPr>
            <a:r>
              <a:rPr lang="hu-HU" sz="1400" dirty="0"/>
              <a:t>       ha súlyosabb bűncselekmény nem valósul meg, vétség miatt két évig terjedő szabadságvesztéssel büntetendő.</a:t>
            </a:r>
          </a:p>
          <a:p>
            <a:pPr eaLnBrk="1" hangingPunct="1">
              <a:defRPr/>
            </a:pPr>
            <a:r>
              <a:rPr lang="hu-HU" sz="1400" dirty="0"/>
              <a:t>(2) Aki az (1) bekezdésben meghatározott személy sérelmére rendszeresen követ el</a:t>
            </a:r>
          </a:p>
          <a:p>
            <a:pPr marL="0" indent="0" eaLnBrk="1" hangingPunct="1">
              <a:buNone/>
              <a:defRPr/>
            </a:pPr>
            <a:r>
              <a:rPr lang="hu-HU" sz="1400" i="1" dirty="0"/>
              <a:t>       a) </a:t>
            </a:r>
            <a:r>
              <a:rPr lang="hu-HU" sz="1400" dirty="0"/>
              <a:t>a 164. § (2) bekezdése szerinti testi sértést vagy a 227. § (2) bekezdése szerinti becsületsértést, bűntett miatt három évig,</a:t>
            </a:r>
          </a:p>
          <a:p>
            <a:pPr marL="0" indent="0" eaLnBrk="1" hangingPunct="1">
              <a:buNone/>
              <a:defRPr/>
            </a:pPr>
            <a:r>
              <a:rPr lang="hu-HU" sz="1400" i="1" dirty="0"/>
              <a:t>       b) </a:t>
            </a:r>
            <a:r>
              <a:rPr lang="hu-HU" sz="1400" dirty="0"/>
              <a:t>a 164. § (3) és (4) bekezdése szerinti testi sértést, a 194. § (1) bekezdése szerinti személyi szabadság megsértését vagy kényszerítést, egy évtől öt évig</a:t>
            </a:r>
          </a:p>
          <a:p>
            <a:pPr marL="0" indent="0" eaLnBrk="1" hangingPunct="1">
              <a:buNone/>
              <a:defRPr/>
            </a:pPr>
            <a:r>
              <a:rPr lang="hu-HU" sz="1400"/>
              <a:t>       terjedő </a:t>
            </a:r>
            <a:r>
              <a:rPr lang="hu-HU" sz="1400" dirty="0"/>
              <a:t>szabadságvesztéssel büntetendő.</a:t>
            </a:r>
          </a:p>
          <a:p>
            <a:pPr eaLnBrk="1" hangingPunct="1">
              <a:defRPr/>
            </a:pPr>
            <a:r>
              <a:rPr lang="hu-HU" sz="1400" dirty="0"/>
              <a:t>(3) Kapcsolati erőszak elkövetőjével szemben kitiltásnak is helye van.</a:t>
            </a:r>
          </a:p>
          <a:p>
            <a:pPr eaLnBrk="1" hangingPunct="1">
              <a:defRPr/>
            </a:pPr>
            <a:r>
              <a:rPr lang="hu-HU" sz="1400" dirty="0"/>
              <a:t>(4) Az (1) bekezdésben meghatározott bűncselekmény csak magánindítványra büntethető.</a:t>
            </a:r>
          </a:p>
          <a:p>
            <a:pPr eaLnBrk="1" hangingPunct="1">
              <a:defRPr/>
            </a:pPr>
            <a:endParaRPr lang="hu-H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25864AE-050A-7439-D858-1A0979FC7B54}"/>
              </a:ext>
            </a:extLst>
          </p:cNvPr>
          <p:cNvSpPr>
            <a:spLocks noGrp="1" noChangeArrowheads="1"/>
          </p:cNvSpPr>
          <p:nvPr>
            <p:ph type="title"/>
          </p:nvPr>
        </p:nvSpPr>
        <p:spPr/>
        <p:txBody>
          <a:bodyPr/>
          <a:lstStyle/>
          <a:p>
            <a:pPr eaLnBrk="1" hangingPunct="1"/>
            <a:r>
              <a:rPr lang="hu-HU" altLang="hu-HU"/>
              <a:t>Családi jogállás megváltoztatása</a:t>
            </a:r>
          </a:p>
        </p:txBody>
      </p:sp>
      <p:sp>
        <p:nvSpPr>
          <p:cNvPr id="24579" name="Rectangle 3">
            <a:extLst>
              <a:ext uri="{FF2B5EF4-FFF2-40B4-BE49-F238E27FC236}">
                <a16:creationId xmlns:a16="http://schemas.microsoft.com/office/drawing/2014/main" id="{9FAADEB0-A13A-3EED-3E2B-E65836B89137}"/>
              </a:ext>
            </a:extLst>
          </p:cNvPr>
          <p:cNvSpPr>
            <a:spLocks noGrp="1" noChangeArrowheads="1"/>
          </p:cNvSpPr>
          <p:nvPr>
            <p:ph type="body" idx="1"/>
          </p:nvPr>
        </p:nvSpPr>
        <p:spPr/>
        <p:txBody>
          <a:bodyPr/>
          <a:lstStyle/>
          <a:p>
            <a:pPr eaLnBrk="1" hangingPunct="1">
              <a:lnSpc>
                <a:spcPct val="90000"/>
              </a:lnSpc>
            </a:pPr>
            <a:r>
              <a:rPr lang="hu-HU" altLang="hu-HU" sz="2100"/>
              <a:t>213. § (1) Aki más családi jogállását megváltoztatja vagy megszünteti, bűntett miatt három évig terjedő szabadságvesztéssel büntetendő.</a:t>
            </a:r>
          </a:p>
          <a:p>
            <a:pPr eaLnBrk="1" hangingPunct="1">
              <a:lnSpc>
                <a:spcPct val="90000"/>
              </a:lnSpc>
            </a:pPr>
            <a:r>
              <a:rPr lang="hu-HU" altLang="hu-HU" sz="2100"/>
              <a:t>(2) A büntetés egy évtől öt évig terjedő szabadságvesztés, ha a családi jogállás megsértését</a:t>
            </a:r>
          </a:p>
          <a:p>
            <a:pPr eaLnBrk="1" hangingPunct="1">
              <a:lnSpc>
                <a:spcPct val="90000"/>
              </a:lnSpc>
              <a:buFont typeface="Wingdings" panose="05000000000000000000" pitchFamily="2" charset="2"/>
              <a:buNone/>
            </a:pPr>
            <a:r>
              <a:rPr lang="hu-HU" altLang="hu-HU" sz="2100"/>
              <a:t>     a) egészségügyi szolgáltató vagy gyermekjóléti, gyermekvédelmi intézmény alkalmazottja foglalkozása körében,</a:t>
            </a:r>
          </a:p>
          <a:p>
            <a:pPr eaLnBrk="1" hangingPunct="1">
              <a:lnSpc>
                <a:spcPct val="90000"/>
              </a:lnSpc>
              <a:buFont typeface="Wingdings" panose="05000000000000000000" pitchFamily="2" charset="2"/>
              <a:buNone/>
            </a:pPr>
            <a:r>
              <a:rPr lang="hu-HU" altLang="hu-HU" sz="2100"/>
              <a:t>     b) a tizennyolcadik életévét be nem töltött személy nevelésére, felügyeletére vagy gondozására köteles személy követi el.</a:t>
            </a:r>
          </a:p>
          <a:p>
            <a:pPr eaLnBrk="1" hangingPunct="1">
              <a:lnSpc>
                <a:spcPct val="90000"/>
              </a:lnSpc>
            </a:pPr>
            <a:r>
              <a:rPr lang="hu-HU" altLang="hu-HU" sz="2100"/>
              <a:t>(3) Ha a családi jogállás megsértését egészségügyi szolgáltató vagy gyermekjóléti, gyermekvédelmi intézmény alkalmazottja foglalkozása körében gondatlanságból követi el, vétség miatt egy évig terjedő szabadságvesztéssel büntetendő.</a:t>
            </a:r>
          </a:p>
        </p:txBody>
      </p:sp>
    </p:spTree>
  </p:cSld>
  <p:clrMapOvr>
    <a:masterClrMapping/>
  </p:clrMapOvr>
</p:sld>
</file>

<file path=ppt/theme/theme1.xml><?xml version="1.0" encoding="utf-8"?>
<a:theme xmlns:a="http://schemas.openxmlformats.org/drawingml/2006/main" name="Kondenzcsík">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Sarkos">
  <a:themeElements>
    <a:clrScheme name="Sarko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fontScheme name="Sarkos">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rko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arko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arko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arko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Sarko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Sarko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Sarko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Sarko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Sarko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lóbusz">
  <a:themeElements>
    <a:clrScheme name="Glóbusz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óbusz">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óbusz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óbusz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óbusz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óbusz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óbusz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óbusz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óbusz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óbusz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lapértelmezett terv">
  <a:themeElements>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hu-HU"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hu-HU"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zikla">
  <a:themeElements>
    <a:clrScheme name="Szikl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Szikla">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zikla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Szikla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Szikla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Szikla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Szikl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Szikla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Szikla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zikla">
  <a:themeElements>
    <a:clrScheme name="Szikl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Szikla">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zikla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Szikla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Szikla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Szikla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Szikla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Szikla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Szikla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TM04033937[[fn=Kondenzcsík]]</Template>
  <TotalTime>42</TotalTime>
  <Words>5543</Words>
  <Application>Microsoft Office PowerPoint</Application>
  <PresentationFormat>Szélesvásznú</PresentationFormat>
  <Paragraphs>518</Paragraphs>
  <Slides>63</Slides>
  <Notes>5</Notes>
  <HiddenSlides>0</HiddenSlides>
  <MMClips>0</MMClips>
  <ScaleCrop>false</ScaleCrop>
  <HeadingPairs>
    <vt:vector size="6" baseType="variant">
      <vt:variant>
        <vt:lpstr>Használt betűtípusok</vt:lpstr>
      </vt:variant>
      <vt:variant>
        <vt:i4>10</vt:i4>
      </vt:variant>
      <vt:variant>
        <vt:lpstr>Téma</vt:lpstr>
      </vt:variant>
      <vt:variant>
        <vt:i4>6</vt:i4>
      </vt:variant>
      <vt:variant>
        <vt:lpstr>Diacímek</vt:lpstr>
      </vt:variant>
      <vt:variant>
        <vt:i4>63</vt:i4>
      </vt:variant>
    </vt:vector>
  </HeadingPairs>
  <TitlesOfParts>
    <vt:vector size="79" baseType="lpstr">
      <vt:lpstr>Aptos</vt:lpstr>
      <vt:lpstr>Arial</vt:lpstr>
      <vt:lpstr>Arial Narrow</vt:lpstr>
      <vt:lpstr>Calibri</vt:lpstr>
      <vt:lpstr>Century Gothic</vt:lpstr>
      <vt:lpstr>Garamond</vt:lpstr>
      <vt:lpstr>Lucida Sans Unicode</vt:lpstr>
      <vt:lpstr>Times New Roman</vt:lpstr>
      <vt:lpstr>Verdana</vt:lpstr>
      <vt:lpstr>Wingdings</vt:lpstr>
      <vt:lpstr>Kondenzcsík</vt:lpstr>
      <vt:lpstr>Sarkos</vt:lpstr>
      <vt:lpstr>Glóbusz</vt:lpstr>
      <vt:lpstr>1_Alapértelmezett terv</vt:lpstr>
      <vt:lpstr>Szikla</vt:lpstr>
      <vt:lpstr>1_Szikla</vt:lpstr>
      <vt:lpstr>Büntetőjog-3. 2024-2. rész</vt:lpstr>
      <vt:lpstr>XX. Fejezet A gyermekek érdekét sértő és a család elleni bűncselekmények</vt:lpstr>
      <vt:lpstr>Követelmények</vt:lpstr>
      <vt:lpstr>Kiskorú veszélyeztetése</vt:lpstr>
      <vt:lpstr>A gyermekelhelyezéssel kapcsolatos bűncselekmények</vt:lpstr>
      <vt:lpstr>Tartási kötelezettség elmulasztása</vt:lpstr>
      <vt:lpstr>Gyermektartás – rokontartás (Ptk)</vt:lpstr>
      <vt:lpstr>Kapcsolati erőszak</vt:lpstr>
      <vt:lpstr>Családi jogállás megváltoztatása</vt:lpstr>
      <vt:lpstr>A közlekedési bűncselekmények rendszere jellemzői</vt:lpstr>
      <vt:lpstr>Néhány elgondolkodtató adat</vt:lpstr>
      <vt:lpstr>Veszélyeztető jellegű cselekmények</vt:lpstr>
      <vt:lpstr>Veszélyeztető cselekményekkel kapcsolatos gyakorlat</vt:lpstr>
      <vt:lpstr>Közúti járművezetők gondatlan  eredmény-bűncselekménye</vt:lpstr>
      <vt:lpstr>                        6/1998. BJE</vt:lpstr>
      <vt:lpstr>Jellemzően az ittas (bódult) járművezetéssel kapcsolatos bűncselekmények </vt:lpstr>
      <vt:lpstr>Járművezetés és ittasság</vt:lpstr>
      <vt:lpstr>Megoldási lehetőségek</vt:lpstr>
      <vt:lpstr>A magyar „zéró tolerancia”</vt:lpstr>
      <vt:lpstr>A bűncselekmény alapesete</vt:lpstr>
      <vt:lpstr>Az ittasság fogalma</vt:lpstr>
      <vt:lpstr>A minősített esetek</vt:lpstr>
      <vt:lpstr>A bűncselekmény néhány dogmatikai kérdése</vt:lpstr>
      <vt:lpstr>Ittas vezetés szabálysértése</vt:lpstr>
      <vt:lpstr>Közigazgatási bírságok (objektív felelősség 393/2023. Korm.r. 23 melélet)</vt:lpstr>
      <vt:lpstr>Alkohol és vezetés - következmények</vt:lpstr>
      <vt:lpstr>Az ittasság mértéke</vt:lpstr>
      <vt:lpstr>Járművezetés bódult állapotban (237. §)</vt:lpstr>
      <vt:lpstr>79. BK vélemény</vt:lpstr>
      <vt:lpstr>A vezető baleset utáni magatartásával kapcsolatos bűncselekmény</vt:lpstr>
      <vt:lpstr>XXIII. fejezet A KÖRNYEZET ÉS A TERMÉSZET ELLENI BŰNCSELEKMÉNYEK </vt:lpstr>
      <vt:lpstr>Környezet, egészség az Alaptörvényben</vt:lpstr>
      <vt:lpstr>A XXIII. fejezet bűncselekményei</vt:lpstr>
      <vt:lpstr>Környezetkárosítás</vt:lpstr>
      <vt:lpstr>Fontosabb mögöttes jogszabályok</vt:lpstr>
      <vt:lpstr>A tényállás szerkezete</vt:lpstr>
      <vt:lpstr>Természetkárosítás</vt:lpstr>
      <vt:lpstr>A tényállás 1. (élő szervezetek)</vt:lpstr>
      <vt:lpstr>Fokozottan védett, védett, jelentős</vt:lpstr>
      <vt:lpstr>Védettség 13/2001. (V. 9.) Köm.r.</vt:lpstr>
      <vt:lpstr>Minősített eset</vt:lpstr>
      <vt:lpstr>A tényállás 2. (területek, életközösségek)</vt:lpstr>
      <vt:lpstr>Természetvédelmi területek</vt:lpstr>
      <vt:lpstr>Állatkínzás</vt:lpstr>
      <vt:lpstr>A legutóbbi javaslat (nem tárgyalták)</vt:lpstr>
      <vt:lpstr>Orvvadászat (háttérnorma:a vad védelméről, a vadgazdálkodásról, valamint a vadászatról szóló 1996. évi LV. Törvény (Vtv.)</vt:lpstr>
      <vt:lpstr>Példák a tilalmi időre (az adottt időszakon kívül)</vt:lpstr>
      <vt:lpstr>„Tiltott eszközök” (Vtv.):</vt:lpstr>
      <vt:lpstr>Orvhalászat (246. §)</vt:lpstr>
      <vt:lpstr>Ajánlott irodalom</vt:lpstr>
      <vt:lpstr>Az állam elleni bűncseleklmények</vt:lpstr>
      <vt:lpstr>Előzmények</vt:lpstr>
      <vt:lpstr>Egy jellemző bűncselekmény az 50-80-as évekből</vt:lpstr>
      <vt:lpstr>A hatályos szabályozás elvei</vt:lpstr>
      <vt:lpstr>Az állam elleni bűncselekmények rendszere  </vt:lpstr>
      <vt:lpstr>Belülről fenyegetnek</vt:lpstr>
      <vt:lpstr>Kívülről fenyegetnek</vt:lpstr>
      <vt:lpstr>A rendszer összefoglalása</vt:lpstr>
      <vt:lpstr>Az alkotmányos rend erőszakos megváltoztatása </vt:lpstr>
      <vt:lpstr>Az alkotmányos rend elleni szervezkedés </vt:lpstr>
      <vt:lpstr>PowerPoint-bemutató</vt:lpstr>
      <vt:lpstr>Kémkedés </vt:lpstr>
      <vt:lpstr>Feljelentés elmulasztása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Tóth Mihály</dc:creator>
  <cp:lastModifiedBy>Tóth Mihály</cp:lastModifiedBy>
  <cp:revision>6</cp:revision>
  <dcterms:created xsi:type="dcterms:W3CDTF">2024-10-30T16:23:23Z</dcterms:created>
  <dcterms:modified xsi:type="dcterms:W3CDTF">2024-11-06T09:02:08Z</dcterms:modified>
</cp:coreProperties>
</file>