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61"/>
  </p:handoutMasterIdLst>
  <p:sldIdLst>
    <p:sldId id="257" r:id="rId2"/>
    <p:sldId id="258" r:id="rId3"/>
    <p:sldId id="261" r:id="rId4"/>
    <p:sldId id="262" r:id="rId5"/>
    <p:sldId id="263" r:id="rId6"/>
    <p:sldId id="265" r:id="rId7"/>
    <p:sldId id="266" r:id="rId8"/>
    <p:sldId id="268" r:id="rId9"/>
    <p:sldId id="267" r:id="rId10"/>
    <p:sldId id="269" r:id="rId11"/>
    <p:sldId id="270" r:id="rId12"/>
    <p:sldId id="271" r:id="rId13"/>
    <p:sldId id="272" r:id="rId14"/>
    <p:sldId id="273" r:id="rId15"/>
    <p:sldId id="274" r:id="rId16"/>
    <p:sldId id="276" r:id="rId17"/>
    <p:sldId id="275" r:id="rId18"/>
    <p:sldId id="278" r:id="rId19"/>
    <p:sldId id="277" r:id="rId20"/>
    <p:sldId id="279" r:id="rId21"/>
    <p:sldId id="280" r:id="rId22"/>
    <p:sldId id="281" r:id="rId23"/>
    <p:sldId id="283" r:id="rId24"/>
    <p:sldId id="282" r:id="rId25"/>
    <p:sldId id="285" r:id="rId26"/>
    <p:sldId id="284" r:id="rId27"/>
    <p:sldId id="286" r:id="rId28"/>
    <p:sldId id="288" r:id="rId29"/>
    <p:sldId id="287" r:id="rId30"/>
    <p:sldId id="289" r:id="rId31"/>
    <p:sldId id="290" r:id="rId32"/>
    <p:sldId id="291" r:id="rId33"/>
    <p:sldId id="304" r:id="rId34"/>
    <p:sldId id="301" r:id="rId35"/>
    <p:sldId id="302" r:id="rId36"/>
    <p:sldId id="303" r:id="rId37"/>
    <p:sldId id="305" r:id="rId38"/>
    <p:sldId id="306" r:id="rId39"/>
    <p:sldId id="292" r:id="rId40"/>
    <p:sldId id="293" r:id="rId41"/>
    <p:sldId id="294" r:id="rId42"/>
    <p:sldId id="295" r:id="rId43"/>
    <p:sldId id="298" r:id="rId44"/>
    <p:sldId id="296" r:id="rId45"/>
    <p:sldId id="297" r:id="rId46"/>
    <p:sldId id="299" r:id="rId47"/>
    <p:sldId id="318" r:id="rId48"/>
    <p:sldId id="319" r:id="rId49"/>
    <p:sldId id="300" r:id="rId50"/>
    <p:sldId id="308" r:id="rId51"/>
    <p:sldId id="309" r:id="rId52"/>
    <p:sldId id="310" r:id="rId53"/>
    <p:sldId id="312" r:id="rId54"/>
    <p:sldId id="311" r:id="rId55"/>
    <p:sldId id="313" r:id="rId56"/>
    <p:sldId id="316" r:id="rId57"/>
    <p:sldId id="314" r:id="rId58"/>
    <p:sldId id="315" r:id="rId59"/>
    <p:sldId id="259" r:id="rId60"/>
  </p:sldIdLst>
  <p:sldSz cx="9144000" cy="6858000" type="screen4x3"/>
  <p:notesSz cx="6797675" cy="9928225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02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handoutMaster" Target="handoutMasters/handout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9FF60D-D4F5-43E8-9C89-CEABBCE508B9}" type="datetimeFigureOut">
              <a:rPr lang="hu-HU" smtClean="0"/>
              <a:pPr/>
              <a:t>2023. 03. 17.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48E24F-620E-49D8-B3BC-8912247D55D6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églalap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Téglalap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Téglalap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/>
              <a:t>Alcím mintájának szerkesztése</a:t>
            </a:r>
            <a:endParaRPr kumimoji="0" lang="en-US"/>
          </a:p>
        </p:txBody>
      </p:sp>
      <p:sp>
        <p:nvSpPr>
          <p:cNvPr id="28" name="Dátum hely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C4C206F-03B0-4C54-A89D-95FA9D9061CD}" type="datetimeFigureOut">
              <a:rPr lang="hu-HU" smtClean="0"/>
              <a:pPr/>
              <a:t>2023. 03. 16.</a:t>
            </a:fld>
            <a:endParaRPr lang="hu-HU"/>
          </a:p>
        </p:txBody>
      </p:sp>
      <p:sp>
        <p:nvSpPr>
          <p:cNvPr id="17" name="Élőláb hely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hu-HU">
              <a:solidFill>
                <a:srgbClr val="EBDDC3"/>
              </a:solidFill>
            </a:endParaRPr>
          </a:p>
        </p:txBody>
      </p:sp>
      <p:sp>
        <p:nvSpPr>
          <p:cNvPr id="29" name="Dia számának hely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4FEB516-BBBB-47B8-96FA-4E6DF0FFEE59}" type="slidenum">
              <a:rPr lang="hu-HU" smtClean="0">
                <a:solidFill>
                  <a:srgbClr val="EBDDC3"/>
                </a:solidFill>
              </a:rPr>
              <a:pPr/>
              <a:t>‹#›</a:t>
            </a:fld>
            <a:endParaRPr lang="hu-HU">
              <a:solidFill>
                <a:srgbClr val="EBDDC3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C206F-03B0-4C54-A89D-95FA9D9061CD}" type="datetimeFigureOut">
              <a:rPr lang="hu-HU" smtClean="0">
                <a:solidFill>
                  <a:srgbClr val="775F55"/>
                </a:solidFill>
              </a:rPr>
              <a:pPr/>
              <a:t>2023. 03. 16.</a:t>
            </a:fld>
            <a:endParaRPr lang="hu-HU">
              <a:solidFill>
                <a:srgbClr val="775F55"/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srgbClr val="775F55"/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EB516-BBBB-47B8-96FA-4E6DF0FFEE5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DC4C206F-03B0-4C54-A89D-95FA9D9061CD}" type="datetimeFigureOut">
              <a:rPr lang="hu-HU" smtClean="0">
                <a:solidFill>
                  <a:srgbClr val="775F55"/>
                </a:solidFill>
              </a:rPr>
              <a:pPr/>
              <a:t>2023. 03. 16.</a:t>
            </a:fld>
            <a:endParaRPr lang="hu-HU">
              <a:solidFill>
                <a:srgbClr val="775F55"/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hu-HU">
              <a:solidFill>
                <a:srgbClr val="775F55"/>
              </a:solidFill>
            </a:endParaRPr>
          </a:p>
        </p:txBody>
      </p:sp>
      <p:sp>
        <p:nvSpPr>
          <p:cNvPr id="7" name="Téglalap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églalap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églalap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54FEB516-BBBB-47B8-96FA-4E6DF0FFEE5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C206F-03B0-4C54-A89D-95FA9D9061CD}" type="datetimeFigureOut">
              <a:rPr lang="hu-HU" smtClean="0">
                <a:solidFill>
                  <a:srgbClr val="775F55"/>
                </a:solidFill>
              </a:rPr>
              <a:pPr/>
              <a:t>2023. 03. 16.</a:t>
            </a:fld>
            <a:endParaRPr lang="hu-HU">
              <a:solidFill>
                <a:srgbClr val="775F55"/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srgbClr val="775F55"/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4FEB516-BBBB-47B8-96FA-4E6DF0FFEE59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7" name="Téglalap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églalap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églalap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12" name="Dátum hely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C206F-03B0-4C54-A89D-95FA9D9061CD}" type="datetimeFigureOut">
              <a:rPr lang="hu-HU" smtClean="0">
                <a:solidFill>
                  <a:srgbClr val="775F55"/>
                </a:solidFill>
              </a:rPr>
              <a:pPr/>
              <a:t>2023. 03. 16.</a:t>
            </a:fld>
            <a:endParaRPr lang="hu-HU">
              <a:solidFill>
                <a:srgbClr val="775F55"/>
              </a:solidFill>
            </a:endParaRPr>
          </a:p>
        </p:txBody>
      </p:sp>
      <p:sp>
        <p:nvSpPr>
          <p:cNvPr id="13" name="Dia számának hely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54FEB516-BBBB-47B8-96FA-4E6DF0FFEE59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u-HU">
              <a:solidFill>
                <a:srgbClr val="775F55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9" name="Tartalom helye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11" name="Tartalom helye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8" name="Dátum hely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C4C206F-03B0-4C54-A89D-95FA9D9061CD}" type="datetimeFigureOut">
              <a:rPr lang="hu-HU" smtClean="0">
                <a:solidFill>
                  <a:srgbClr val="775F55"/>
                </a:solidFill>
              </a:rPr>
              <a:pPr/>
              <a:t>2023. 03. 16.</a:t>
            </a:fld>
            <a:endParaRPr lang="hu-HU">
              <a:solidFill>
                <a:srgbClr val="775F55"/>
              </a:solidFill>
            </a:endParaRPr>
          </a:p>
        </p:txBody>
      </p:sp>
      <p:sp>
        <p:nvSpPr>
          <p:cNvPr id="10" name="Dia számának hely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4FEB516-BBBB-47B8-96FA-4E6DF0FFEE59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2" name="Élőláb hely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hu-HU">
              <a:solidFill>
                <a:srgbClr val="775F55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11" name="Tartalom helye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13" name="Tartalom helye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C4C206F-03B0-4C54-A89D-95FA9D9061CD}" type="datetimeFigureOut">
              <a:rPr lang="hu-HU" smtClean="0">
                <a:solidFill>
                  <a:srgbClr val="775F55"/>
                </a:solidFill>
              </a:rPr>
              <a:pPr/>
              <a:t>2023. 03. 16.</a:t>
            </a:fld>
            <a:endParaRPr lang="hu-HU">
              <a:solidFill>
                <a:srgbClr val="775F55"/>
              </a:solidFill>
            </a:endParaRPr>
          </a:p>
        </p:txBody>
      </p:sp>
      <p:sp>
        <p:nvSpPr>
          <p:cNvPr id="12" name="Dia számának hely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4FEB516-BBBB-47B8-96FA-4E6DF0FFEE59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hu-HU">
              <a:solidFill>
                <a:srgbClr val="775F55"/>
              </a:solidFill>
            </a:endParaRPr>
          </a:p>
        </p:txBody>
      </p:sp>
      <p:sp>
        <p:nvSpPr>
          <p:cNvPr id="16" name="Szöveg hely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15" name="Szöveg hely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C206F-03B0-4C54-A89D-95FA9D9061CD}" type="datetimeFigureOut">
              <a:rPr lang="hu-HU" smtClean="0">
                <a:solidFill>
                  <a:srgbClr val="775F55"/>
                </a:solidFill>
              </a:rPr>
              <a:pPr/>
              <a:t>2023. 03. 16.</a:t>
            </a:fld>
            <a:endParaRPr lang="hu-HU">
              <a:solidFill>
                <a:srgbClr val="775F55"/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srgbClr val="775F55"/>
              </a:solidFill>
            </a:endParaRP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4FEB516-BBBB-47B8-96FA-4E6DF0FFEE5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C206F-03B0-4C54-A89D-95FA9D9061CD}" type="datetimeFigureOut">
              <a:rPr lang="hu-HU" smtClean="0">
                <a:solidFill>
                  <a:srgbClr val="775F55"/>
                </a:solidFill>
              </a:rPr>
              <a:pPr/>
              <a:t>2023. 03. 16.</a:t>
            </a:fld>
            <a:endParaRPr lang="hu-HU">
              <a:solidFill>
                <a:srgbClr val="775F55"/>
              </a:solidFill>
            </a:endParaRPr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srgbClr val="775F55"/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4FEB516-BBBB-47B8-96FA-4E6DF0FFEE59}" type="slidenum">
              <a:rPr lang="hu-HU" smtClean="0">
                <a:solidFill>
                  <a:srgbClr val="775F55"/>
                </a:solidFill>
              </a:rPr>
              <a:pPr/>
              <a:t>‹#›</a:t>
            </a:fld>
            <a:endParaRPr lang="hu-HU">
              <a:solidFill>
                <a:srgbClr val="775F55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C206F-03B0-4C54-A89D-95FA9D9061CD}" type="datetimeFigureOut">
              <a:rPr lang="hu-HU" smtClean="0">
                <a:solidFill>
                  <a:srgbClr val="775F55"/>
                </a:solidFill>
              </a:rPr>
              <a:pPr/>
              <a:t>2023. 03. 16.</a:t>
            </a:fld>
            <a:endParaRPr lang="hu-HU">
              <a:solidFill>
                <a:srgbClr val="775F55"/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srgbClr val="775F55"/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4FEB516-BBBB-47B8-96FA-4E6DF0FFEE59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9" name="Tartalom helye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8" name="Téglalap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églalap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Téglalap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11" name="Téglalap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Dátum hely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C4C206F-03B0-4C54-A89D-95FA9D9061CD}" type="datetimeFigureOut">
              <a:rPr lang="hu-HU" smtClean="0">
                <a:solidFill>
                  <a:srgbClr val="775F55"/>
                </a:solidFill>
              </a:rPr>
              <a:pPr/>
              <a:t>2023. 03. 16.</a:t>
            </a:fld>
            <a:endParaRPr lang="hu-HU">
              <a:solidFill>
                <a:srgbClr val="775F55"/>
              </a:solidFill>
            </a:endParaRPr>
          </a:p>
        </p:txBody>
      </p:sp>
      <p:sp>
        <p:nvSpPr>
          <p:cNvPr id="13" name="Dia számának hely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54FEB516-BBBB-47B8-96FA-4E6DF0FFEE59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hu-HU">
              <a:solidFill>
                <a:srgbClr val="775F55"/>
              </a:solidFill>
            </a:endParaRP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/>
              <a:t>Kép beszúrásához kattintson az ikonra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ím hely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13" name="Szöveg hely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/>
              <a:t>Mintaszöveg szerkesztése</a:t>
            </a:r>
          </a:p>
          <a:p>
            <a:pPr lvl="1" eaLnBrk="1" latinLnBrk="0" hangingPunct="1"/>
            <a:r>
              <a:rPr kumimoji="0" lang="hu-HU"/>
              <a:t>Második szint</a:t>
            </a:r>
          </a:p>
          <a:p>
            <a:pPr lvl="2" eaLnBrk="1" latinLnBrk="0" hangingPunct="1"/>
            <a:r>
              <a:rPr kumimoji="0" lang="hu-HU"/>
              <a:t>Harmadik szint</a:t>
            </a:r>
          </a:p>
          <a:p>
            <a:pPr lvl="3" eaLnBrk="1" latinLnBrk="0" hangingPunct="1"/>
            <a:r>
              <a:rPr kumimoji="0" lang="hu-HU"/>
              <a:t>Negyedik szint</a:t>
            </a:r>
          </a:p>
          <a:p>
            <a:pPr lvl="4" eaLnBrk="1" latinLnBrk="0" hangingPunct="1"/>
            <a:r>
              <a:rPr kumimoji="0" lang="hu-HU"/>
              <a:t>Ötödik szint</a:t>
            </a:r>
            <a:endParaRPr kumimoji="0" lang="en-US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C4C206F-03B0-4C54-A89D-95FA9D9061CD}" type="datetimeFigureOut">
              <a:rPr lang="hu-HU" smtClean="0">
                <a:solidFill>
                  <a:srgbClr val="775F55"/>
                </a:solidFill>
              </a:rPr>
              <a:pPr/>
              <a:t>2023. 03. 16.</a:t>
            </a:fld>
            <a:endParaRPr lang="hu-HU">
              <a:solidFill>
                <a:srgbClr val="775F55"/>
              </a:solidFill>
            </a:endParaRPr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hu-HU">
              <a:solidFill>
                <a:srgbClr val="775F55"/>
              </a:solidFill>
            </a:endParaRPr>
          </a:p>
        </p:txBody>
      </p:sp>
      <p:sp>
        <p:nvSpPr>
          <p:cNvPr id="7" name="Téglalap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églalap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églalap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Dia számának hely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4FEB516-BBBB-47B8-96FA-4E6DF0FFEE59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hyperlink" Target="https://net.jogtar.hu/jogszabaly?docid=A1300155.TV" TargetMode="Externa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776864" cy="3384376"/>
          </a:xfrm>
        </p:spPr>
        <p:txBody>
          <a:bodyPr>
            <a:normAutofit fontScale="90000"/>
          </a:bodyPr>
          <a:lstStyle/>
          <a:p>
            <a:pPr algn="ctr"/>
            <a:br>
              <a:rPr lang="hu-HU" sz="3600" dirty="0"/>
            </a:br>
            <a:r>
              <a:rPr lang="hu-HU" sz="3600" dirty="0"/>
              <a:t> </a:t>
            </a:r>
            <a:br>
              <a:rPr lang="hu-HU" sz="3600" dirty="0"/>
            </a:br>
            <a:r>
              <a:rPr lang="hu-HU" sz="3600" dirty="0"/>
              <a:t>A büntetőeljárásban részt vevő személyek</a:t>
            </a:r>
            <a:br>
              <a:rPr lang="hu-HU" sz="3600" dirty="0"/>
            </a:br>
            <a:r>
              <a:rPr lang="hu-HU" sz="3600" dirty="0"/>
              <a:t>Be. 37 – 73. §</a:t>
            </a:r>
            <a:br>
              <a:rPr lang="hu-HU" sz="3600" dirty="0"/>
            </a:br>
            <a:br>
              <a:rPr lang="hu-HU" sz="3600" dirty="0"/>
            </a:br>
            <a:br>
              <a:rPr lang="hu-HU" sz="3600" dirty="0"/>
            </a:br>
            <a:endParaRPr lang="hu-HU" sz="2800" dirty="0"/>
          </a:p>
        </p:txBody>
      </p:sp>
      <p:sp>
        <p:nvSpPr>
          <p:cNvPr id="7" name="Alcím 2"/>
          <p:cNvSpPr>
            <a:spLocks noGrp="1"/>
          </p:cNvSpPr>
          <p:nvPr>
            <p:ph type="subTitle" idx="1"/>
          </p:nvPr>
        </p:nvSpPr>
        <p:spPr>
          <a:xfrm>
            <a:off x="2437033" y="6093296"/>
            <a:ext cx="6705600" cy="685800"/>
          </a:xfrm>
        </p:spPr>
        <p:txBody>
          <a:bodyPr>
            <a:normAutofit/>
          </a:bodyPr>
          <a:lstStyle/>
          <a:p>
            <a:pPr algn="ctr"/>
            <a:r>
              <a:rPr lang="hu-HU" dirty="0"/>
              <a:t>DR. Czine Ágnes  			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612648" y="116632"/>
            <a:ext cx="8153400" cy="1102568"/>
          </a:xfrm>
        </p:spPr>
        <p:txBody>
          <a:bodyPr>
            <a:normAutofit/>
          </a:bodyPr>
          <a:lstStyle/>
          <a:p>
            <a:pPr algn="ctr"/>
            <a:r>
              <a:rPr lang="hu-HU" sz="2000" dirty="0"/>
              <a:t>A büntetőeljárásban részt vevő személyek</a:t>
            </a:r>
            <a:br>
              <a:rPr lang="hu-HU" sz="2000" dirty="0"/>
            </a:br>
            <a:r>
              <a:rPr lang="hu-HU" sz="2000" dirty="0"/>
              <a:t>Be. 37 – 73. §</a:t>
            </a:r>
            <a:endParaRPr lang="hu-HU" sz="2000" cap="all" dirty="0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hu-HU" sz="2000" b="1" dirty="0"/>
              <a:t>A védő jogai és kötelezettségei (Be. 42. §)</a:t>
            </a:r>
          </a:p>
          <a:p>
            <a:r>
              <a:rPr lang="hu-HU" sz="2000" dirty="0"/>
              <a:t>Ha a terhelt érdekében </a:t>
            </a:r>
            <a:r>
              <a:rPr lang="hu-HU" sz="2000" b="1" dirty="0"/>
              <a:t>több védő </a:t>
            </a:r>
            <a:r>
              <a:rPr lang="hu-HU" sz="2000" dirty="0"/>
              <a:t>jár el:</a:t>
            </a:r>
          </a:p>
          <a:p>
            <a:pPr lvl="1"/>
            <a:r>
              <a:rPr lang="hu-HU" sz="1800" dirty="0"/>
              <a:t>a jogosultságokat a </a:t>
            </a:r>
            <a:r>
              <a:rPr lang="hu-HU" sz="1800" b="1" u="sng" dirty="0"/>
              <a:t>vezető védő </a:t>
            </a:r>
            <a:r>
              <a:rPr lang="hu-HU" sz="1800" dirty="0"/>
              <a:t>gyakorolja:</a:t>
            </a:r>
          </a:p>
          <a:p>
            <a:pPr lvl="2"/>
            <a:r>
              <a:rPr lang="hu-HU" sz="1500" dirty="0"/>
              <a:t>a terhelt eltérő rendelkezésének hiányában vezető védőnek </a:t>
            </a:r>
            <a:r>
              <a:rPr lang="hu-HU" sz="1500" u="sng" dirty="0"/>
              <a:t>a meghatalmazást elsőként benyújtó </a:t>
            </a:r>
            <a:r>
              <a:rPr lang="hu-HU" sz="1500" dirty="0"/>
              <a:t>védőt kell tekinteni, </a:t>
            </a:r>
          </a:p>
          <a:p>
            <a:pPr lvl="2"/>
            <a:r>
              <a:rPr lang="hu-HU" sz="1500" dirty="0"/>
              <a:t>a meghatalmazások egyidejű benyújtása esetén a vezető védőt az eljáró nyomozó hatóság, ügyészség vagy bíróság </a:t>
            </a:r>
            <a:r>
              <a:rPr lang="hu-HU" sz="1500" u="sng" dirty="0"/>
              <a:t>jelöli ki</a:t>
            </a:r>
          </a:p>
          <a:p>
            <a:pPr lvl="1"/>
            <a:r>
              <a:rPr lang="hu-HU" sz="1800" dirty="0"/>
              <a:t>az </a:t>
            </a:r>
            <a:r>
              <a:rPr lang="hu-HU" sz="1800" u="sng" dirty="0"/>
              <a:t>ügyiratokat</a:t>
            </a:r>
            <a:r>
              <a:rPr lang="hu-HU" sz="1800" dirty="0"/>
              <a:t> - ideértve az idézést és az értesítést is - a vezető védőnek kell kézbesíteni</a:t>
            </a:r>
          </a:p>
          <a:p>
            <a:pPr lvl="1"/>
            <a:r>
              <a:rPr lang="hu-HU" sz="1800" u="sng" dirty="0"/>
              <a:t>perbeszéd</a:t>
            </a:r>
            <a:r>
              <a:rPr lang="hu-HU" sz="1800" dirty="0"/>
              <a:t> tartására a vezető védő vagy az általa kijelölt védő jogosult</a:t>
            </a:r>
          </a:p>
          <a:p>
            <a:pPr lvl="1"/>
            <a:r>
              <a:rPr lang="hu-HU" sz="1800" u="sng" dirty="0"/>
              <a:t>jogorvoslati nyilatkozatra </a:t>
            </a:r>
            <a:r>
              <a:rPr lang="hu-HU" sz="1800" dirty="0"/>
              <a:t>a vezető védő vagy az általa kijelölt védő, ezek hiányában az eljárási cselekményen jelen lévő védő jogosult.</a:t>
            </a:r>
            <a:endParaRPr lang="hu-HU" sz="2000" b="1" dirty="0"/>
          </a:p>
          <a:p>
            <a:pPr algn="just">
              <a:buNone/>
            </a:pPr>
            <a:endParaRPr lang="hu-HU" sz="2400" dirty="0"/>
          </a:p>
          <a:p>
            <a:pPr lvl="1" algn="just">
              <a:buNone/>
            </a:pPr>
            <a:endParaRPr lang="hu-HU" sz="2500" dirty="0"/>
          </a:p>
          <a:p>
            <a:pPr algn="just">
              <a:buNone/>
            </a:pPr>
            <a:endParaRPr lang="hu-HU" sz="3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612648" y="116632"/>
            <a:ext cx="8153400" cy="1102568"/>
          </a:xfrm>
        </p:spPr>
        <p:txBody>
          <a:bodyPr>
            <a:normAutofit/>
          </a:bodyPr>
          <a:lstStyle/>
          <a:p>
            <a:pPr algn="ctr"/>
            <a:r>
              <a:rPr lang="hu-HU" sz="2000" dirty="0"/>
              <a:t>A büntetőeljárásban részt vevő személyek</a:t>
            </a:r>
            <a:br>
              <a:rPr lang="hu-HU" sz="2000" dirty="0"/>
            </a:br>
            <a:r>
              <a:rPr lang="hu-HU" sz="2000" dirty="0"/>
              <a:t>Be. 37 – 73. §</a:t>
            </a:r>
            <a:endParaRPr lang="hu-HU" sz="2000" cap="all" dirty="0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395536" y="1600200"/>
            <a:ext cx="8568952" cy="4495800"/>
          </a:xfrm>
        </p:spPr>
        <p:txBody>
          <a:bodyPr>
            <a:noAutofit/>
          </a:bodyPr>
          <a:lstStyle/>
          <a:p>
            <a:r>
              <a:rPr lang="hu-HU" sz="2000" b="1" dirty="0"/>
              <a:t>A védő kizárása (Be. 43. §)</a:t>
            </a:r>
          </a:p>
          <a:p>
            <a:r>
              <a:rPr lang="hu-HU" sz="2000" dirty="0"/>
              <a:t>Nem lehet védő </a:t>
            </a:r>
          </a:p>
          <a:p>
            <a:pPr lvl="1"/>
            <a:r>
              <a:rPr lang="hu-HU" sz="1700" dirty="0"/>
              <a:t>a) </a:t>
            </a:r>
            <a:r>
              <a:rPr lang="hu-HU" sz="1700" dirty="0" err="1"/>
              <a:t>a</a:t>
            </a:r>
            <a:r>
              <a:rPr lang="hu-HU" sz="1700" dirty="0"/>
              <a:t> </a:t>
            </a:r>
            <a:r>
              <a:rPr lang="hu-HU" sz="1700" b="1" u="sng" dirty="0"/>
              <a:t>sértett</a:t>
            </a:r>
            <a:r>
              <a:rPr lang="hu-HU" sz="1700" dirty="0"/>
              <a:t>, a sértett segítője, valamint ezek hozzátartozója,</a:t>
            </a:r>
          </a:p>
          <a:p>
            <a:pPr lvl="1"/>
            <a:r>
              <a:rPr lang="hu-HU" sz="1700" dirty="0"/>
              <a:t>b) aki az ügyben bíróként, ügyészként vagy a nyomozó </a:t>
            </a:r>
            <a:r>
              <a:rPr lang="hu-HU" sz="1700" b="1" u="sng" dirty="0"/>
              <a:t>hatóság tagjaként </a:t>
            </a:r>
            <a:r>
              <a:rPr lang="hu-HU" sz="1700" dirty="0"/>
              <a:t>jár vagy járt el, valamint ezek hozzátartozója,</a:t>
            </a:r>
          </a:p>
          <a:p>
            <a:pPr lvl="1"/>
            <a:r>
              <a:rPr lang="hu-HU" sz="1700" dirty="0"/>
              <a:t>c) aki a terhelt </a:t>
            </a:r>
            <a:r>
              <a:rPr lang="hu-HU" sz="1700" b="1" u="sng" dirty="0"/>
              <a:t>érdekével ellentétes </a:t>
            </a:r>
            <a:r>
              <a:rPr lang="hu-HU" sz="1700" dirty="0"/>
              <a:t>magatartást tanúsított, vagy akinek az érdeke a terheltével ellentétes,</a:t>
            </a:r>
          </a:p>
          <a:p>
            <a:pPr lvl="1"/>
            <a:r>
              <a:rPr lang="hu-HU" sz="1700" dirty="0"/>
              <a:t>d) aki az ügyben </a:t>
            </a:r>
            <a:r>
              <a:rPr lang="hu-HU" sz="1700" b="1" u="sng" dirty="0"/>
              <a:t>szakértőként vagy szaktanácsadóként </a:t>
            </a:r>
            <a:r>
              <a:rPr lang="hu-HU" sz="1700" dirty="0"/>
              <a:t>vesz vagy vett részt,</a:t>
            </a:r>
          </a:p>
          <a:p>
            <a:pPr lvl="1"/>
            <a:r>
              <a:rPr lang="hu-HU" sz="1700" dirty="0"/>
              <a:t>e) aki az ügyben </a:t>
            </a:r>
            <a:r>
              <a:rPr lang="hu-HU" sz="1700" b="1" u="sng" dirty="0"/>
              <a:t>tanúként</a:t>
            </a:r>
            <a:r>
              <a:rPr lang="hu-HU" sz="1700" dirty="0"/>
              <a:t> vesz vagy vett részt, kivéve, ha nem volt kihallgatható, illetve ha a tanúvallomást megtagadta,</a:t>
            </a:r>
          </a:p>
          <a:p>
            <a:pPr lvl="1"/>
            <a:r>
              <a:rPr lang="hu-HU" sz="1700" dirty="0"/>
              <a:t>f) aki az ügyben tanúként részt vett, vagy részt vevő - a terhelttől különböző - személy </a:t>
            </a:r>
            <a:r>
              <a:rPr lang="hu-HU" sz="1700" b="1" u="sng" dirty="0"/>
              <a:t>segítőjeként</a:t>
            </a:r>
            <a:r>
              <a:rPr lang="hu-HU" sz="1700" dirty="0"/>
              <a:t> vesz vagy vett részt,</a:t>
            </a:r>
          </a:p>
          <a:p>
            <a:pPr lvl="1"/>
            <a:r>
              <a:rPr lang="hu-HU" sz="1700" dirty="0"/>
              <a:t>g) aki az ügyben </a:t>
            </a:r>
            <a:r>
              <a:rPr lang="hu-HU" sz="1700" b="1" u="sng" dirty="0"/>
              <a:t>közvetítőként</a:t>
            </a:r>
            <a:r>
              <a:rPr lang="hu-HU" sz="1700" dirty="0"/>
              <a:t> jár vagy járt el,</a:t>
            </a:r>
          </a:p>
          <a:p>
            <a:pPr lvl="1"/>
            <a:r>
              <a:rPr lang="hu-HU" sz="1700" dirty="0"/>
              <a:t>h) aki az ügyben vagy az üggyel összefüggő más ügyben </a:t>
            </a:r>
            <a:r>
              <a:rPr lang="hu-HU" sz="1700" b="1" u="sng" dirty="0"/>
              <a:t>terheltként</a:t>
            </a:r>
            <a:r>
              <a:rPr lang="hu-HU" sz="1700" dirty="0"/>
              <a:t> vesz vagy vett részt.</a:t>
            </a:r>
          </a:p>
          <a:p>
            <a:pPr algn="just">
              <a:buNone/>
            </a:pPr>
            <a:endParaRPr lang="hu-HU" sz="2400" dirty="0"/>
          </a:p>
          <a:p>
            <a:pPr lvl="1" algn="just">
              <a:buNone/>
            </a:pPr>
            <a:endParaRPr lang="hu-HU" sz="2500" dirty="0"/>
          </a:p>
          <a:p>
            <a:pPr algn="just">
              <a:buNone/>
            </a:pPr>
            <a:endParaRPr lang="hu-HU" sz="3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612648" y="116632"/>
            <a:ext cx="8153400" cy="1102568"/>
          </a:xfrm>
        </p:spPr>
        <p:txBody>
          <a:bodyPr>
            <a:normAutofit/>
          </a:bodyPr>
          <a:lstStyle/>
          <a:p>
            <a:pPr algn="ctr"/>
            <a:r>
              <a:rPr lang="hu-HU" sz="2000" dirty="0"/>
              <a:t>A büntetőeljárásban részt vevő személyek</a:t>
            </a:r>
            <a:br>
              <a:rPr lang="hu-HU" sz="2000" dirty="0"/>
            </a:br>
            <a:r>
              <a:rPr lang="hu-HU" sz="2000" dirty="0"/>
              <a:t>Be. 37 – 73. §</a:t>
            </a:r>
            <a:endParaRPr lang="hu-HU" sz="2000" cap="all" dirty="0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395536" y="1600200"/>
            <a:ext cx="8568952" cy="4495800"/>
          </a:xfrm>
        </p:spPr>
        <p:txBody>
          <a:bodyPr>
            <a:noAutofit/>
          </a:bodyPr>
          <a:lstStyle/>
          <a:p>
            <a:r>
              <a:rPr lang="hu-HU" sz="2000" b="1" dirty="0"/>
              <a:t>A védő kizárása (Be. 43. §)</a:t>
            </a:r>
          </a:p>
          <a:p>
            <a:pPr lvl="2"/>
            <a:endParaRPr lang="hu-HU" sz="1400" b="1" dirty="0"/>
          </a:p>
          <a:p>
            <a:r>
              <a:rPr lang="hu-HU" sz="2000" b="1" u="sng" dirty="0"/>
              <a:t>Több terhelt érdekében ugyanaz </a:t>
            </a:r>
            <a:r>
              <a:rPr lang="hu-HU" sz="2000" dirty="0"/>
              <a:t>a védő akkor járhat el, ha a terheltek érdekei nem ellentétesek. </a:t>
            </a:r>
          </a:p>
          <a:p>
            <a:pPr lvl="1"/>
            <a:r>
              <a:rPr lang="hu-HU" sz="1800" dirty="0"/>
              <a:t>A több terhelt érdekében eljáró védőt az eljárásból ki kell zárni, ha a terheltek között érdekellentét áll fenn.</a:t>
            </a:r>
          </a:p>
          <a:p>
            <a:pPr lvl="2"/>
            <a:endParaRPr lang="hu-HU" sz="1500" dirty="0"/>
          </a:p>
          <a:p>
            <a:r>
              <a:rPr lang="hu-HU" sz="2000" dirty="0"/>
              <a:t>A védő kizárásáról - a vádemelés előtt az ügyészség indítványára - a </a:t>
            </a:r>
            <a:r>
              <a:rPr lang="hu-HU" sz="2000" b="1" u="sng" dirty="0"/>
              <a:t>bíróság határoz</a:t>
            </a:r>
            <a:r>
              <a:rPr lang="hu-HU" sz="2000" dirty="0"/>
              <a:t>.</a:t>
            </a:r>
          </a:p>
          <a:p>
            <a:r>
              <a:rPr lang="hu-HU" sz="2000" dirty="0"/>
              <a:t>Ha a védő a kizárási okot </a:t>
            </a:r>
            <a:r>
              <a:rPr lang="hu-HU" sz="2000" b="1" u="sng" dirty="0"/>
              <a:t>maga jelenti be</a:t>
            </a:r>
            <a:r>
              <a:rPr lang="hu-HU" sz="2000" dirty="0"/>
              <a:t>, a kizárási ok bejelentésétől kezdve az ügyben nem járhat el.</a:t>
            </a:r>
          </a:p>
          <a:p>
            <a:pPr lvl="1"/>
            <a:r>
              <a:rPr lang="hu-HU" sz="1800" dirty="0"/>
              <a:t>Egyéb esetekben a védő a kizárás elbírálásáig az ügyben eljárhat.</a:t>
            </a:r>
          </a:p>
          <a:p>
            <a:pPr algn="just">
              <a:buNone/>
            </a:pPr>
            <a:endParaRPr lang="hu-HU" sz="2400" dirty="0"/>
          </a:p>
          <a:p>
            <a:pPr lvl="1" algn="just">
              <a:buNone/>
            </a:pPr>
            <a:endParaRPr lang="hu-HU" sz="2500" dirty="0"/>
          </a:p>
          <a:p>
            <a:pPr algn="just">
              <a:buNone/>
            </a:pPr>
            <a:endParaRPr lang="hu-HU" sz="3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612648" y="116632"/>
            <a:ext cx="8153400" cy="1102568"/>
          </a:xfrm>
        </p:spPr>
        <p:txBody>
          <a:bodyPr>
            <a:normAutofit/>
          </a:bodyPr>
          <a:lstStyle/>
          <a:p>
            <a:pPr algn="ctr"/>
            <a:r>
              <a:rPr lang="hu-HU" sz="2000" dirty="0"/>
              <a:t>A büntetőeljárásban részt vevő személyek</a:t>
            </a:r>
            <a:br>
              <a:rPr lang="hu-HU" sz="2000" dirty="0"/>
            </a:br>
            <a:r>
              <a:rPr lang="hu-HU" sz="2000" dirty="0"/>
              <a:t>Be. 37 – 73. §</a:t>
            </a:r>
            <a:endParaRPr lang="hu-HU" sz="2000" cap="all" dirty="0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395536" y="1600200"/>
            <a:ext cx="8568952" cy="4495800"/>
          </a:xfrm>
        </p:spPr>
        <p:txBody>
          <a:bodyPr>
            <a:noAutofit/>
          </a:bodyPr>
          <a:lstStyle/>
          <a:p>
            <a:r>
              <a:rPr lang="hu-HU" sz="2000" b="1" dirty="0"/>
              <a:t>Kötelező a védő részvétele, ha (Be. 44. §)</a:t>
            </a:r>
            <a:endParaRPr lang="hu-HU" sz="1400" b="1" dirty="0"/>
          </a:p>
          <a:p>
            <a:pPr lvl="1"/>
            <a:r>
              <a:rPr lang="hu-HU" sz="1700" dirty="0"/>
              <a:t>a) </a:t>
            </a:r>
            <a:r>
              <a:rPr lang="hu-HU" sz="1700" dirty="0" err="1"/>
              <a:t>a</a:t>
            </a:r>
            <a:r>
              <a:rPr lang="hu-HU" sz="1700" dirty="0"/>
              <a:t> bűncselekményre a törvény </a:t>
            </a:r>
            <a:r>
              <a:rPr lang="hu-HU" sz="1700" b="1" u="sng" dirty="0"/>
              <a:t>öt évig terjedő vagy ennél súlyosabb </a:t>
            </a:r>
            <a:r>
              <a:rPr lang="hu-HU" sz="1700" dirty="0"/>
              <a:t>szabadságvesztés büntetés kiszabását rendeli,</a:t>
            </a:r>
          </a:p>
          <a:p>
            <a:pPr lvl="1"/>
            <a:r>
              <a:rPr lang="hu-HU" sz="1700" dirty="0"/>
              <a:t>b) a terhelt </a:t>
            </a:r>
            <a:r>
              <a:rPr lang="hu-HU" sz="1700" b="1" u="sng" dirty="0"/>
              <a:t>személyi szabadságot érintő </a:t>
            </a:r>
            <a:r>
              <a:rPr lang="hu-HU" sz="1700" dirty="0"/>
              <a:t>kényszerintézkedés hatálya alatt áll, más ügyben letartóztatás, előzetes kényszergyógykezelés hatálya alatt áll, valamint ha szabadságvesztést, elzárást vagy javítóintézeti nevelést tölt,</a:t>
            </a:r>
          </a:p>
          <a:p>
            <a:pPr lvl="1"/>
            <a:r>
              <a:rPr lang="hu-HU" sz="1700" dirty="0"/>
              <a:t>c) a terhelt hallássérült, siketvak, vak, beszédfogyatékos, más okból </a:t>
            </a:r>
            <a:r>
              <a:rPr lang="hu-HU" sz="1700" b="1" u="sng" dirty="0"/>
              <a:t>kommunikációképtelen</a:t>
            </a:r>
            <a:r>
              <a:rPr lang="hu-HU" sz="1700" dirty="0"/>
              <a:t>, vagy abban súlyos fokban korlátozott, továbbá - a beszámítási képességére tekintet nélkül - </a:t>
            </a:r>
            <a:r>
              <a:rPr lang="hu-HU" sz="1700" b="1" u="sng" dirty="0"/>
              <a:t>kóros elmeállapotú</a:t>
            </a:r>
            <a:r>
              <a:rPr lang="hu-HU" sz="1700" dirty="0"/>
              <a:t>,</a:t>
            </a:r>
          </a:p>
          <a:p>
            <a:pPr lvl="1"/>
            <a:r>
              <a:rPr lang="hu-HU" sz="1700" dirty="0"/>
              <a:t>d) a terhelt a </a:t>
            </a:r>
            <a:r>
              <a:rPr lang="hu-HU" sz="1700" b="1" u="sng" dirty="0"/>
              <a:t>magyar nyelvet nem ismeri</a:t>
            </a:r>
            <a:r>
              <a:rPr lang="hu-HU" sz="1700" dirty="0"/>
              <a:t>,</a:t>
            </a:r>
          </a:p>
          <a:p>
            <a:pPr lvl="1"/>
            <a:r>
              <a:rPr lang="hu-HU" sz="1700" dirty="0"/>
              <a:t>e) a terhelt </a:t>
            </a:r>
            <a:r>
              <a:rPr lang="hu-HU" sz="1700" b="1" u="sng" dirty="0"/>
              <a:t>egyéb okból </a:t>
            </a:r>
            <a:r>
              <a:rPr lang="hu-HU" sz="1700" dirty="0"/>
              <a:t>nem képes személyesen védekezni,</a:t>
            </a:r>
          </a:p>
          <a:p>
            <a:pPr lvl="1"/>
            <a:r>
              <a:rPr lang="hu-HU" sz="1700" dirty="0"/>
              <a:t>f) a bíróság, az ügyészség, illetve a nyomozó hatóság a </a:t>
            </a:r>
            <a:r>
              <a:rPr lang="hu-HU" sz="1700" b="1" u="sng" dirty="0"/>
              <a:t>terhelt indítványára</a:t>
            </a:r>
            <a:r>
              <a:rPr lang="hu-HU" sz="1700" dirty="0"/>
              <a:t>, vagy azért, </a:t>
            </a:r>
            <a:r>
              <a:rPr lang="hu-HU" sz="1700" b="1" u="sng" dirty="0"/>
              <a:t>mert azt egyéb okból szükségesnek tartotta</a:t>
            </a:r>
            <a:r>
              <a:rPr lang="hu-HU" sz="1700" dirty="0"/>
              <a:t>, védőt rendelt ki,</a:t>
            </a:r>
          </a:p>
          <a:p>
            <a:pPr lvl="1"/>
            <a:r>
              <a:rPr lang="hu-HU" sz="1700" dirty="0"/>
              <a:t>g) </a:t>
            </a:r>
            <a:r>
              <a:rPr lang="hu-HU" sz="1700" b="1" u="sng" dirty="0"/>
              <a:t>e törvény</a:t>
            </a:r>
            <a:r>
              <a:rPr lang="hu-HU" sz="1700" dirty="0"/>
              <a:t> erről külön rendelkezik.</a:t>
            </a:r>
          </a:p>
          <a:p>
            <a:pPr lvl="1" algn="just">
              <a:buNone/>
            </a:pPr>
            <a:endParaRPr lang="hu-HU" sz="2500" dirty="0"/>
          </a:p>
          <a:p>
            <a:pPr algn="just">
              <a:buNone/>
            </a:pPr>
            <a:endParaRPr lang="hu-HU" sz="3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612648" y="116632"/>
            <a:ext cx="8153400" cy="1102568"/>
          </a:xfrm>
        </p:spPr>
        <p:txBody>
          <a:bodyPr>
            <a:normAutofit/>
          </a:bodyPr>
          <a:lstStyle/>
          <a:p>
            <a:pPr algn="ctr"/>
            <a:r>
              <a:rPr lang="hu-HU" sz="2000" dirty="0"/>
              <a:t>A büntetőeljárásban részt vevő személyek</a:t>
            </a:r>
            <a:br>
              <a:rPr lang="hu-HU" sz="2000" dirty="0"/>
            </a:br>
            <a:r>
              <a:rPr lang="hu-HU" sz="2000" dirty="0"/>
              <a:t>Be. 37 – 73. §</a:t>
            </a:r>
            <a:endParaRPr lang="hu-HU" sz="2000" cap="all" dirty="0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395536" y="1600200"/>
            <a:ext cx="8568952" cy="4495800"/>
          </a:xfrm>
        </p:spPr>
        <p:txBody>
          <a:bodyPr>
            <a:noAutofit/>
          </a:bodyPr>
          <a:lstStyle/>
          <a:p>
            <a:r>
              <a:rPr lang="hu-HU" sz="2000" dirty="0"/>
              <a:t>(Be. 41. § Védőként meghatalmazás vagy kirendelés alapján ügyvéd járhat el.)</a:t>
            </a:r>
          </a:p>
          <a:p>
            <a:r>
              <a:rPr lang="hu-HU" sz="2000" b="1" dirty="0"/>
              <a:t>Meghatalmazott védő (Be. 45. §)</a:t>
            </a:r>
          </a:p>
          <a:p>
            <a:pPr lvl="1"/>
            <a:endParaRPr lang="hu-HU" sz="1100" b="1" dirty="0"/>
          </a:p>
          <a:p>
            <a:r>
              <a:rPr lang="hu-HU" sz="2000" dirty="0"/>
              <a:t>A védelem ellátására </a:t>
            </a:r>
            <a:r>
              <a:rPr lang="hu-HU" sz="2000" u="sng" dirty="0"/>
              <a:t>meghatalmazást adhat</a:t>
            </a:r>
            <a:r>
              <a:rPr lang="hu-HU" sz="2000" dirty="0"/>
              <a:t>:</a:t>
            </a:r>
          </a:p>
          <a:p>
            <a:pPr lvl="2"/>
            <a:r>
              <a:rPr lang="hu-HU" sz="1800" dirty="0"/>
              <a:t>a terhelt, </a:t>
            </a:r>
          </a:p>
          <a:p>
            <a:pPr lvl="2"/>
            <a:r>
              <a:rPr lang="hu-HU" sz="1800" dirty="0"/>
              <a:t>a terhelt törvényes képviselője vagy </a:t>
            </a:r>
          </a:p>
          <a:p>
            <a:pPr lvl="2"/>
            <a:r>
              <a:rPr lang="hu-HU" sz="1800" dirty="0"/>
              <a:t>nagykorú hozzátartozója, </a:t>
            </a:r>
          </a:p>
          <a:p>
            <a:pPr lvl="2"/>
            <a:r>
              <a:rPr lang="hu-HU" sz="1800" dirty="0"/>
              <a:t>külföldi állampolgár terhelt esetén hazája konzuli tisztviselője is</a:t>
            </a:r>
          </a:p>
          <a:p>
            <a:pPr lvl="3"/>
            <a:endParaRPr lang="hu-HU" sz="1500" dirty="0"/>
          </a:p>
          <a:p>
            <a:r>
              <a:rPr lang="hu-HU" sz="2000" dirty="0"/>
              <a:t>A terhelt mind az általa, mind a fentiek által meghatalmazott védő meghatalmazását bármikor </a:t>
            </a:r>
            <a:r>
              <a:rPr lang="hu-HU" sz="2000" u="sng" dirty="0"/>
              <a:t>visszavonhatja</a:t>
            </a:r>
            <a:r>
              <a:rPr lang="hu-HU" sz="2000" dirty="0"/>
              <a:t>. </a:t>
            </a:r>
          </a:p>
          <a:p>
            <a:endParaRPr lang="hu-HU" sz="2500" dirty="0"/>
          </a:p>
          <a:p>
            <a:pPr algn="just">
              <a:buNone/>
            </a:pPr>
            <a:endParaRPr lang="hu-HU" sz="3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612648" y="116632"/>
            <a:ext cx="8153400" cy="1102568"/>
          </a:xfrm>
        </p:spPr>
        <p:txBody>
          <a:bodyPr>
            <a:normAutofit/>
          </a:bodyPr>
          <a:lstStyle/>
          <a:p>
            <a:pPr algn="ctr"/>
            <a:r>
              <a:rPr lang="hu-HU" sz="2000" dirty="0"/>
              <a:t>A büntetőeljárásban részt vevő személyek</a:t>
            </a:r>
            <a:br>
              <a:rPr lang="hu-HU" sz="2000" dirty="0"/>
            </a:br>
            <a:r>
              <a:rPr lang="hu-HU" sz="2000" dirty="0"/>
              <a:t>Be. 37 – 73. §</a:t>
            </a:r>
            <a:endParaRPr lang="hu-HU" sz="2000" cap="all" dirty="0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395536" y="1600200"/>
            <a:ext cx="8568952" cy="4495800"/>
          </a:xfrm>
        </p:spPr>
        <p:txBody>
          <a:bodyPr>
            <a:noAutofit/>
          </a:bodyPr>
          <a:lstStyle/>
          <a:p>
            <a:r>
              <a:rPr lang="hu-HU" sz="2000" b="1" dirty="0"/>
              <a:t>Meghatalmazott védő (Be. 45. §)</a:t>
            </a:r>
            <a:endParaRPr lang="hu-HU" sz="1400" b="1" dirty="0"/>
          </a:p>
          <a:p>
            <a:r>
              <a:rPr lang="hu-HU" sz="2000" dirty="0"/>
              <a:t>Eljárásának </a:t>
            </a:r>
            <a:r>
              <a:rPr lang="hu-HU" sz="2000" u="sng" dirty="0"/>
              <a:t>feltétele</a:t>
            </a:r>
            <a:r>
              <a:rPr lang="hu-HU" sz="2000" dirty="0"/>
              <a:t>:</a:t>
            </a:r>
          </a:p>
          <a:p>
            <a:pPr lvl="1"/>
            <a:r>
              <a:rPr lang="hu-HU" sz="1700" dirty="0"/>
              <a:t>ha eredeti meghatalmazását vagy annak hitelesített másolatát az eljáró bírósághoz, ügyészséghez vagy nyomozó </a:t>
            </a:r>
            <a:r>
              <a:rPr lang="hu-HU" sz="1700" u="sng" dirty="0"/>
              <a:t>hatósághoz </a:t>
            </a:r>
            <a:r>
              <a:rPr lang="hu-HU" sz="1700" b="1" u="sng" dirty="0"/>
              <a:t>benyújtották</a:t>
            </a:r>
            <a:endParaRPr lang="hu-HU" sz="1700" u="sng" dirty="0"/>
          </a:p>
          <a:p>
            <a:pPr lvl="1"/>
            <a:r>
              <a:rPr lang="hu-HU" sz="1700" dirty="0"/>
              <a:t>az elektronikus ügyintézés és a bizalmi szolgáltatások általános szabályairól szóló 2015. évi CCXXII. törvény (a továbbiakban: E-ügyintézési törvény) szerinti rendelkezési nyilvántartásba vett védői meghatalmazás az eljáró bíróságnak, ügyészségnek, illetve nyomozó </a:t>
            </a:r>
            <a:r>
              <a:rPr lang="hu-HU" sz="1700" u="sng" dirty="0"/>
              <a:t>hatóságnak történő </a:t>
            </a:r>
            <a:r>
              <a:rPr lang="hu-HU" sz="1700" b="1" u="sng" dirty="0"/>
              <a:t>bejelentéstől</a:t>
            </a:r>
            <a:r>
              <a:rPr lang="hu-HU" sz="1700" dirty="0"/>
              <a:t> hatályos. </a:t>
            </a:r>
          </a:p>
          <a:p>
            <a:r>
              <a:rPr lang="hu-HU" sz="2000" dirty="0"/>
              <a:t>A meghatalmazás </a:t>
            </a:r>
            <a:r>
              <a:rPr lang="hu-HU" sz="2000" u="sng" dirty="0"/>
              <a:t>hatálya</a:t>
            </a:r>
            <a:r>
              <a:rPr lang="hu-HU" sz="2000" dirty="0"/>
              <a:t>:</a:t>
            </a:r>
          </a:p>
          <a:p>
            <a:pPr lvl="1"/>
            <a:r>
              <a:rPr lang="hu-HU" sz="1700" dirty="0"/>
              <a:t>ha a meghatalmazásból más nem tűnik ki, a büntetőeljárás </a:t>
            </a:r>
            <a:r>
              <a:rPr lang="hu-HU" sz="1700" b="1" u="sng" dirty="0"/>
              <a:t>jogerős befejezéséig </a:t>
            </a:r>
            <a:r>
              <a:rPr lang="hu-HU" sz="1700" dirty="0"/>
              <a:t>tart, és </a:t>
            </a:r>
          </a:p>
          <a:p>
            <a:pPr lvl="1"/>
            <a:r>
              <a:rPr lang="hu-HU" sz="1700" b="1" u="sng" dirty="0"/>
              <a:t>kiterjed</a:t>
            </a:r>
            <a:r>
              <a:rPr lang="hu-HU" sz="1700" dirty="0"/>
              <a:t> a rendkívüli jogorvoslati eljárásokra, valamint a különleges eljárásokra is. 	</a:t>
            </a:r>
          </a:p>
          <a:p>
            <a:endParaRPr lang="hu-HU" sz="2500" dirty="0"/>
          </a:p>
          <a:p>
            <a:pPr algn="just">
              <a:buNone/>
            </a:pPr>
            <a:endParaRPr lang="hu-HU" sz="3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612648" y="116632"/>
            <a:ext cx="8153400" cy="1102568"/>
          </a:xfrm>
        </p:spPr>
        <p:txBody>
          <a:bodyPr>
            <a:normAutofit/>
          </a:bodyPr>
          <a:lstStyle/>
          <a:p>
            <a:pPr algn="ctr"/>
            <a:r>
              <a:rPr lang="hu-HU" sz="2000" dirty="0"/>
              <a:t>A büntetőeljárásban részt vevő személyek</a:t>
            </a:r>
            <a:br>
              <a:rPr lang="hu-HU" sz="2000" dirty="0"/>
            </a:br>
            <a:r>
              <a:rPr lang="hu-HU" sz="2000" dirty="0"/>
              <a:t>Be. 37 – 73. §</a:t>
            </a:r>
            <a:endParaRPr lang="hu-HU" sz="2000" cap="all" dirty="0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395536" y="1600200"/>
            <a:ext cx="8568952" cy="4495800"/>
          </a:xfrm>
        </p:spPr>
        <p:txBody>
          <a:bodyPr>
            <a:noAutofit/>
          </a:bodyPr>
          <a:lstStyle/>
          <a:p>
            <a:r>
              <a:rPr lang="hu-HU" sz="2000" b="1" dirty="0"/>
              <a:t>Kirendelt védő (Be. 46-47. §)</a:t>
            </a:r>
            <a:endParaRPr lang="hu-HU" sz="1400" b="1" dirty="0"/>
          </a:p>
          <a:p>
            <a:r>
              <a:rPr lang="hu-HU" sz="2000" dirty="0"/>
              <a:t>A hatóság védő </a:t>
            </a:r>
            <a:r>
              <a:rPr lang="hu-HU" sz="2000" u="sng" dirty="0"/>
              <a:t>kirendeléséről határoz:</a:t>
            </a:r>
          </a:p>
          <a:p>
            <a:pPr lvl="1"/>
            <a:r>
              <a:rPr lang="hu-HU" sz="1900" dirty="0"/>
              <a:t>1. ha a büntetőeljárásban védő részvétele </a:t>
            </a:r>
            <a:r>
              <a:rPr lang="hu-HU" sz="1900" u="sng" dirty="0"/>
              <a:t>kötelező</a:t>
            </a:r>
            <a:r>
              <a:rPr lang="hu-HU" sz="1900" dirty="0"/>
              <a:t>, és a </a:t>
            </a:r>
            <a:r>
              <a:rPr lang="hu-HU" sz="1900" u="sng" dirty="0"/>
              <a:t>terheltnek nincs </a:t>
            </a:r>
            <a:r>
              <a:rPr lang="hu-HU" sz="1900" dirty="0"/>
              <a:t>meghatalmazott védője,</a:t>
            </a:r>
          </a:p>
          <a:p>
            <a:pPr lvl="1"/>
            <a:r>
              <a:rPr lang="hu-HU" sz="1700" dirty="0"/>
              <a:t>2. ha a büntetőeljárásban védő részvétele </a:t>
            </a:r>
            <a:r>
              <a:rPr lang="hu-HU" sz="1700" u="sng" dirty="0"/>
              <a:t>nem kötelező, de </a:t>
            </a:r>
            <a:r>
              <a:rPr lang="hu-HU" sz="1700" dirty="0"/>
              <a:t>a terhelt hatékony védelmének biztosítása végett azt a bíróság, az ügyészség, illetve a nyomozó </a:t>
            </a:r>
            <a:r>
              <a:rPr lang="hu-HU" sz="1700" u="sng" dirty="0"/>
              <a:t>hatóság szükségesnek tartja</a:t>
            </a:r>
            <a:r>
              <a:rPr lang="hu-HU" sz="1700" dirty="0"/>
              <a:t>, </a:t>
            </a:r>
          </a:p>
          <a:p>
            <a:pPr lvl="1"/>
            <a:r>
              <a:rPr lang="hu-HU" sz="1700" dirty="0"/>
              <a:t>3. ha a </a:t>
            </a:r>
            <a:r>
              <a:rPr lang="hu-HU" sz="1700" u="sng" dirty="0"/>
              <a:t>terhelt </a:t>
            </a:r>
            <a:r>
              <a:rPr lang="hu-HU" sz="1700" dirty="0"/>
              <a:t>védő kirendelését </a:t>
            </a:r>
            <a:r>
              <a:rPr lang="hu-HU" sz="1700" u="sng" dirty="0"/>
              <a:t>indítványozza :</a:t>
            </a:r>
          </a:p>
          <a:p>
            <a:pPr lvl="2"/>
            <a:r>
              <a:rPr lang="hu-HU" sz="1800" dirty="0"/>
              <a:t>mert  </a:t>
            </a:r>
            <a:r>
              <a:rPr lang="hu-HU" sz="1800" u="sng" dirty="0"/>
              <a:t>jövedelmi és vagyoni viszonyai </a:t>
            </a:r>
            <a:r>
              <a:rPr lang="hu-HU" sz="1800" dirty="0"/>
              <a:t>miatt nem tud a védelméről gondoskodni, az </a:t>
            </a:r>
            <a:r>
              <a:rPr lang="hu-HU" sz="1800" u="sng" dirty="0"/>
              <a:t>ügyészség és a nyomozó hatóság </a:t>
            </a:r>
            <a:r>
              <a:rPr lang="hu-HU" sz="1800" dirty="0"/>
              <a:t>védőt rendel ki, </a:t>
            </a:r>
          </a:p>
          <a:p>
            <a:pPr lvl="2"/>
            <a:r>
              <a:rPr lang="hu-HU" sz="1800" dirty="0"/>
              <a:t>bíróság a </a:t>
            </a:r>
            <a:r>
              <a:rPr lang="hu-HU" sz="1800" u="sng" dirty="0"/>
              <a:t>vádemelés után </a:t>
            </a:r>
            <a:r>
              <a:rPr lang="hu-HU" sz="1800" dirty="0"/>
              <a:t>védőt rendel ki.</a:t>
            </a:r>
          </a:p>
          <a:p>
            <a:pPr algn="just">
              <a:buNone/>
            </a:pPr>
            <a:endParaRPr lang="hu-HU" sz="3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612648" y="116632"/>
            <a:ext cx="8153400" cy="1102568"/>
          </a:xfrm>
        </p:spPr>
        <p:txBody>
          <a:bodyPr>
            <a:normAutofit/>
          </a:bodyPr>
          <a:lstStyle/>
          <a:p>
            <a:pPr algn="ctr"/>
            <a:r>
              <a:rPr lang="hu-HU" sz="2000" dirty="0"/>
              <a:t>A büntetőeljárásban részt vevő személyek</a:t>
            </a:r>
            <a:br>
              <a:rPr lang="hu-HU" sz="2000" dirty="0"/>
            </a:br>
            <a:r>
              <a:rPr lang="hu-HU" sz="2000" dirty="0"/>
              <a:t>Be. 37 – 73. §</a:t>
            </a:r>
            <a:endParaRPr lang="hu-HU" sz="2000" cap="all" dirty="0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395536" y="1600200"/>
            <a:ext cx="8568952" cy="4495800"/>
          </a:xfrm>
        </p:spPr>
        <p:txBody>
          <a:bodyPr>
            <a:noAutofit/>
          </a:bodyPr>
          <a:lstStyle/>
          <a:p>
            <a:r>
              <a:rPr lang="hu-HU" sz="2000" b="1" dirty="0"/>
              <a:t>Kirendelt védő (Be. 46-47. §)</a:t>
            </a:r>
            <a:endParaRPr lang="hu-HU" sz="1400" b="1" dirty="0"/>
          </a:p>
          <a:p>
            <a:r>
              <a:rPr lang="hu-HU" sz="2000" dirty="0"/>
              <a:t>A kirendelésre </a:t>
            </a:r>
            <a:r>
              <a:rPr lang="hu-HU" sz="2000" u="sng" dirty="0"/>
              <a:t>sor kerül</a:t>
            </a:r>
            <a:r>
              <a:rPr lang="hu-HU" sz="2000" dirty="0"/>
              <a:t>:</a:t>
            </a:r>
          </a:p>
          <a:p>
            <a:pPr lvl="1"/>
            <a:r>
              <a:rPr lang="hu-HU" sz="1700" dirty="0"/>
              <a:t>az idézéssel, előállítással vagy értesítéssel </a:t>
            </a:r>
            <a:r>
              <a:rPr lang="hu-HU" sz="1700" u="sng" dirty="0"/>
              <a:t>egyidejűleg</a:t>
            </a:r>
            <a:r>
              <a:rPr lang="hu-HU" sz="1700" dirty="0"/>
              <a:t>,</a:t>
            </a:r>
          </a:p>
          <a:p>
            <a:pPr lvl="1"/>
            <a:r>
              <a:rPr lang="hu-HU" sz="1700" dirty="0"/>
              <a:t>egyébként az eljárási cselekmény során </a:t>
            </a:r>
            <a:r>
              <a:rPr lang="hu-HU" sz="1700" u="sng" dirty="0"/>
              <a:t>nyomban</a:t>
            </a:r>
            <a:endParaRPr lang="hu-HU" sz="1700" dirty="0"/>
          </a:p>
          <a:p>
            <a:r>
              <a:rPr lang="hu-HU" sz="2000" dirty="0"/>
              <a:t>A védőként eljáró ügyvéd kijelölése az eljáró bíróság, ügyészség vagy nyomozó hatóság székhelye szerint illetékes </a:t>
            </a:r>
            <a:r>
              <a:rPr lang="hu-HU" sz="2000" u="sng" dirty="0"/>
              <a:t>területi ügyvédi kamara </a:t>
            </a:r>
            <a:r>
              <a:rPr lang="hu-HU" sz="2000" dirty="0"/>
              <a:t>feladata</a:t>
            </a:r>
          </a:p>
          <a:p>
            <a:r>
              <a:rPr lang="hu-HU" sz="2000" dirty="0"/>
              <a:t>Jogorvoslat:</a:t>
            </a:r>
          </a:p>
          <a:p>
            <a:pPr lvl="1"/>
            <a:r>
              <a:rPr lang="hu-HU" sz="1800" dirty="0"/>
              <a:t>a védő kirendelése, illetve kijelölése ellen </a:t>
            </a:r>
            <a:r>
              <a:rPr lang="hu-HU" sz="1800" u="sng" dirty="0"/>
              <a:t>nincs helye </a:t>
            </a:r>
            <a:r>
              <a:rPr lang="hu-HU" sz="1800" dirty="0"/>
              <a:t>jogorvoslatnak,</a:t>
            </a:r>
          </a:p>
          <a:p>
            <a:pPr lvl="1"/>
            <a:r>
              <a:rPr lang="hu-HU" sz="1800" dirty="0"/>
              <a:t>a terhelt - indokoltan - </a:t>
            </a:r>
            <a:r>
              <a:rPr lang="hu-HU" sz="1800" u="sng" dirty="0"/>
              <a:t>más védő kijelölését </a:t>
            </a:r>
            <a:r>
              <a:rPr lang="hu-HU" sz="1800" dirty="0"/>
              <a:t>indítványozhatja</a:t>
            </a:r>
          </a:p>
          <a:p>
            <a:pPr lvl="1"/>
            <a:r>
              <a:rPr lang="hu-HU" sz="1800" dirty="0"/>
              <a:t>a kirendelt védő indokolt esetben indítványozhatja a </a:t>
            </a:r>
            <a:r>
              <a:rPr lang="hu-HU" sz="1800" u="sng" dirty="0"/>
              <a:t>felmentését</a:t>
            </a:r>
            <a:r>
              <a:rPr lang="hu-HU" sz="1800" dirty="0"/>
              <a:t> a kirendelés alól</a:t>
            </a:r>
          </a:p>
          <a:p>
            <a:r>
              <a:rPr lang="hu-HU" sz="2000" dirty="0"/>
              <a:t>a kirendelt védő a közreműködéséért </a:t>
            </a:r>
            <a:r>
              <a:rPr lang="hu-HU" sz="2000" u="sng" dirty="0"/>
              <a:t>díjra és költségeinek megtérítésére </a:t>
            </a:r>
            <a:r>
              <a:rPr lang="hu-HU" sz="2000" dirty="0"/>
              <a:t>is jogosult</a:t>
            </a:r>
          </a:p>
          <a:p>
            <a:endParaRPr lang="hu-HU" sz="2000" dirty="0"/>
          </a:p>
          <a:p>
            <a:pPr algn="just">
              <a:buNone/>
            </a:pPr>
            <a:endParaRPr lang="hu-HU" sz="3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612648" y="116632"/>
            <a:ext cx="8153400" cy="1102568"/>
          </a:xfrm>
        </p:spPr>
        <p:txBody>
          <a:bodyPr>
            <a:normAutofit/>
          </a:bodyPr>
          <a:lstStyle/>
          <a:p>
            <a:pPr algn="ctr"/>
            <a:r>
              <a:rPr lang="hu-HU" sz="2000" dirty="0"/>
              <a:t>A büntetőeljárásban részt vevő személyek</a:t>
            </a:r>
            <a:br>
              <a:rPr lang="hu-HU" sz="2000" dirty="0"/>
            </a:br>
            <a:r>
              <a:rPr lang="hu-HU" sz="2000" dirty="0"/>
              <a:t>Be. 37 – 73. §</a:t>
            </a:r>
            <a:endParaRPr lang="hu-HU" sz="2000" cap="all" dirty="0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395536" y="1600200"/>
            <a:ext cx="8568952" cy="4495800"/>
          </a:xfrm>
        </p:spPr>
        <p:txBody>
          <a:bodyPr>
            <a:noAutofit/>
          </a:bodyPr>
          <a:lstStyle/>
          <a:p>
            <a:r>
              <a:rPr lang="hu-HU" sz="2000" b="1" dirty="0"/>
              <a:t>A kirendelés hatálya (Be. 48. §)</a:t>
            </a:r>
            <a:endParaRPr lang="hu-HU" sz="2000" dirty="0"/>
          </a:p>
          <a:p>
            <a:r>
              <a:rPr lang="hu-HU" sz="1600" dirty="0"/>
              <a:t>a büntetőeljárás </a:t>
            </a:r>
            <a:r>
              <a:rPr lang="hu-HU" sz="1600" u="sng" dirty="0"/>
              <a:t>jogerős befejezéséig </a:t>
            </a:r>
            <a:r>
              <a:rPr lang="hu-HU" sz="1600" dirty="0"/>
              <a:t>tart, és </a:t>
            </a:r>
            <a:r>
              <a:rPr lang="hu-HU" sz="1600" u="sng" dirty="0"/>
              <a:t>kiterjed</a:t>
            </a:r>
            <a:r>
              <a:rPr lang="hu-HU" sz="1600" dirty="0"/>
              <a:t> a rendkívüli jogorvoslati eljárásokra, valamint a különleges eljárásokra is,</a:t>
            </a:r>
          </a:p>
          <a:p>
            <a:r>
              <a:rPr lang="hu-HU" sz="1600" u="sng" dirty="0"/>
              <a:t>hatályát veszti</a:t>
            </a:r>
            <a:r>
              <a:rPr lang="hu-HU" sz="1600" dirty="0"/>
              <a:t>, amikor a terhelt érdekében </a:t>
            </a:r>
            <a:r>
              <a:rPr lang="hu-HU" sz="1600" u="sng" dirty="0"/>
              <a:t>meghatalmazott védő </a:t>
            </a:r>
            <a:r>
              <a:rPr lang="hu-HU" sz="1600" dirty="0"/>
              <a:t>a meghatalmazását e törvény szerint benyújtotta, vagy a meghatalmazás rendelkezési nyilvántartásba vételét bejelentették,</a:t>
            </a:r>
          </a:p>
          <a:p>
            <a:pPr lvl="2"/>
            <a:r>
              <a:rPr lang="hu-HU" sz="1600" dirty="0"/>
              <a:t>a hatóság a meghatalmazott védőt tájékoztatja a korábban eljárt kirendelt védő személyéről és elérhetőségéről,</a:t>
            </a:r>
          </a:p>
          <a:p>
            <a:pPr lvl="2"/>
            <a:r>
              <a:rPr lang="hu-HU" sz="1600" dirty="0"/>
              <a:t>a meghatalmazott védő haladéktalanul köteles tájékoztatni a korábban eljárt kirendelt védőt arról, hogy a büntetőeljárásban meghatalmazott védőként jár el,</a:t>
            </a:r>
          </a:p>
          <a:p>
            <a:pPr lvl="2"/>
            <a:r>
              <a:rPr lang="hu-HU" sz="1600" dirty="0"/>
              <a:t>a kirendelt védő haladéktalanul köteles a meghatalmazott védővel minden olyan adatot közölni és neki minden olyan ügyiratot átadni, amely a védelem ellátásához felhasználható,</a:t>
            </a:r>
          </a:p>
          <a:p>
            <a:pPr lvl="2"/>
            <a:r>
              <a:rPr lang="hu-HU" sz="1600" dirty="0"/>
              <a:t>a fentiek elmulasztása szankcionálható: okozott bűnügyi költség megfizetésére kötelezés és rendbírság</a:t>
            </a:r>
          </a:p>
          <a:p>
            <a:r>
              <a:rPr lang="hu-HU" sz="1600" dirty="0"/>
              <a:t>hatályát veszti, ha az eljáró bíróság, ügyészség vagy nyomozó hatóság a védőt a </a:t>
            </a:r>
            <a:r>
              <a:rPr lang="hu-HU" sz="1600" u="sng" dirty="0"/>
              <a:t>kirendelés alól felmenti</a:t>
            </a:r>
          </a:p>
          <a:p>
            <a:pPr lvl="1"/>
            <a:endParaRPr lang="hu-HU" sz="1700" dirty="0"/>
          </a:p>
          <a:p>
            <a:endParaRPr lang="hu-HU" sz="2000" dirty="0"/>
          </a:p>
          <a:p>
            <a:endParaRPr lang="hu-HU" sz="2000" dirty="0"/>
          </a:p>
          <a:p>
            <a:pPr algn="just">
              <a:buNone/>
            </a:pPr>
            <a:endParaRPr lang="hu-HU" sz="3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612648" y="116632"/>
            <a:ext cx="8153400" cy="1102568"/>
          </a:xfrm>
        </p:spPr>
        <p:txBody>
          <a:bodyPr>
            <a:normAutofit/>
          </a:bodyPr>
          <a:lstStyle/>
          <a:p>
            <a:pPr algn="ctr"/>
            <a:r>
              <a:rPr lang="hu-HU" sz="2000" dirty="0"/>
              <a:t>A büntetőeljárásban részt vevő személyek</a:t>
            </a:r>
            <a:br>
              <a:rPr lang="hu-HU" sz="2000" dirty="0"/>
            </a:br>
            <a:r>
              <a:rPr lang="hu-HU" sz="2000" dirty="0"/>
              <a:t>Be. 37 – 73. §</a:t>
            </a:r>
            <a:endParaRPr lang="hu-HU" sz="2000" cap="all" dirty="0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784976" cy="4495800"/>
          </a:xfrm>
        </p:spPr>
        <p:txBody>
          <a:bodyPr>
            <a:noAutofit/>
          </a:bodyPr>
          <a:lstStyle/>
          <a:p>
            <a:r>
              <a:rPr lang="hu-HU" sz="2000" b="1" dirty="0"/>
              <a:t>Helyettes védő kirendelése (Be. 49. §)</a:t>
            </a:r>
            <a:endParaRPr lang="hu-HU" sz="1400" b="1" dirty="0"/>
          </a:p>
          <a:p>
            <a:r>
              <a:rPr lang="hu-HU" sz="1800" dirty="0"/>
              <a:t>A bíróság, az ügyészség vagy a nyomozó hatóság a védő helyettesítésére </a:t>
            </a:r>
            <a:r>
              <a:rPr lang="hu-HU" sz="1800" u="sng" dirty="0"/>
              <a:t>helyettes védőt rendel ki, ha</a:t>
            </a:r>
            <a:r>
              <a:rPr lang="hu-HU" sz="1800" dirty="0"/>
              <a:t> (2 esetben)</a:t>
            </a:r>
          </a:p>
          <a:p>
            <a:pPr marL="442913" lvl="1" indent="-273050"/>
            <a:r>
              <a:rPr lang="hu-HU" sz="1700" dirty="0"/>
              <a:t>1) a védő az eljárási cselekményen szabályszerű idézés ellenére </a:t>
            </a:r>
            <a:r>
              <a:rPr lang="hu-HU" sz="1700" u="sng" dirty="0"/>
              <a:t>nem jelenik meg</a:t>
            </a:r>
            <a:r>
              <a:rPr lang="hu-HU" sz="1700" dirty="0"/>
              <a:t>,</a:t>
            </a:r>
          </a:p>
          <a:p>
            <a:pPr marL="442913" lvl="1" indent="-273050"/>
            <a:r>
              <a:rPr lang="hu-HU" sz="1700" dirty="0"/>
              <a:t> távolmaradását alapos okkal </a:t>
            </a:r>
            <a:r>
              <a:rPr lang="hu-HU" sz="1700" u="sng" dirty="0"/>
              <a:t>előzetesen nem menti ki, vagy helyettesítéséről nem gondoskodik,</a:t>
            </a:r>
          </a:p>
          <a:p>
            <a:pPr marL="442913" lvl="1" indent="-273050"/>
            <a:r>
              <a:rPr lang="hu-HU" sz="1700" dirty="0"/>
              <a:t> az eljárási cselekmény elvégzésének </a:t>
            </a:r>
            <a:r>
              <a:rPr lang="hu-HU" sz="1700" u="sng" dirty="0"/>
              <a:t>egyéb feltételei fennállnak</a:t>
            </a:r>
            <a:r>
              <a:rPr lang="hu-HU" sz="1700" dirty="0"/>
              <a:t>, és</a:t>
            </a:r>
          </a:p>
          <a:p>
            <a:pPr marL="442913" lvl="1" indent="-273050"/>
            <a:r>
              <a:rPr lang="hu-HU" sz="1700" dirty="0"/>
              <a:t> az eljárási cselekmény </a:t>
            </a:r>
            <a:r>
              <a:rPr lang="hu-HU" sz="1700" u="sng" dirty="0"/>
              <a:t>elvégzése nem mellőzhető</a:t>
            </a:r>
            <a:r>
              <a:rPr lang="hu-HU" sz="1700" dirty="0"/>
              <a:t>,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hu-HU" sz="1800" dirty="0"/>
              <a:t>vagy ha</a:t>
            </a:r>
          </a:p>
          <a:p>
            <a:pPr marL="442913" lvl="1" indent="-273050"/>
            <a:r>
              <a:rPr lang="hu-HU" sz="1700" dirty="0"/>
              <a:t>2) a védő az eljárási cselekményen szabályszerű idézés ellenére nem jelenik meg,</a:t>
            </a:r>
          </a:p>
          <a:p>
            <a:pPr marL="442913" lvl="1" indent="-273050"/>
            <a:r>
              <a:rPr lang="hu-HU" sz="1700" dirty="0"/>
              <a:t>b) a védő a távolmaradását </a:t>
            </a:r>
            <a:r>
              <a:rPr lang="hu-HU" sz="1700" u="sng" dirty="0"/>
              <a:t>előzetesen kimentette, azonban helyettesítéséről nem gondoskodott, </a:t>
            </a:r>
          </a:p>
          <a:p>
            <a:pPr marL="442913" lvl="1" indent="-273050"/>
            <a:r>
              <a:rPr lang="hu-HU" sz="1700" dirty="0"/>
              <a:t>c) az eljárási cselekmény elvégzésének egyéb feltételei fennállnak, és</a:t>
            </a:r>
          </a:p>
          <a:p>
            <a:pPr marL="442913" lvl="1" indent="-273050"/>
            <a:r>
              <a:rPr lang="hu-HU" sz="1700" dirty="0"/>
              <a:t>d) az eljárási cselekmény elhalasztása az eljárási cselekmény </a:t>
            </a:r>
            <a:r>
              <a:rPr lang="hu-HU" sz="1700" u="sng" dirty="0"/>
              <a:t>eredményes elvégzését veszélyeztetné, vagy a büntetőeljárás lefolytatását jelentősen késleltetné.</a:t>
            </a:r>
          </a:p>
          <a:p>
            <a:endParaRPr lang="hu-HU" sz="2000" dirty="0"/>
          </a:p>
          <a:p>
            <a:pPr lvl="1"/>
            <a:endParaRPr lang="hu-HU" sz="1700" dirty="0"/>
          </a:p>
          <a:p>
            <a:endParaRPr lang="hu-HU" sz="2000" dirty="0"/>
          </a:p>
          <a:p>
            <a:endParaRPr lang="hu-HU" sz="2000" dirty="0"/>
          </a:p>
          <a:p>
            <a:pPr algn="just">
              <a:buNone/>
            </a:pPr>
            <a:endParaRPr lang="hu-HU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612648" y="116632"/>
            <a:ext cx="8153400" cy="1102568"/>
          </a:xfrm>
        </p:spPr>
        <p:txBody>
          <a:bodyPr>
            <a:normAutofit/>
          </a:bodyPr>
          <a:lstStyle/>
          <a:p>
            <a:pPr algn="ctr"/>
            <a:r>
              <a:rPr lang="hu-HU" sz="2000" dirty="0"/>
              <a:t>A büntetőeljárásban részt vevő személyek</a:t>
            </a:r>
            <a:br>
              <a:rPr lang="hu-HU" sz="2000" dirty="0"/>
            </a:br>
            <a:r>
              <a:rPr lang="hu-HU" sz="2000" dirty="0"/>
              <a:t>Be. 37 – 73. §</a:t>
            </a:r>
            <a:endParaRPr lang="hu-HU" sz="2000" cap="all" dirty="0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hu-HU" sz="2800" dirty="0"/>
              <a:t>37. § A büntetőeljárásban </a:t>
            </a:r>
          </a:p>
          <a:p>
            <a:pPr marL="822960" lvl="1" indent="-457200" algn="just">
              <a:buFont typeface="+mj-lt"/>
              <a:buAutoNum type="arabicPeriod"/>
            </a:pPr>
            <a:r>
              <a:rPr lang="hu-HU" sz="2400" dirty="0"/>
              <a:t>a terhelt, </a:t>
            </a:r>
          </a:p>
          <a:p>
            <a:pPr marL="822960" lvl="1" indent="-457200" algn="just">
              <a:buFont typeface="+mj-lt"/>
              <a:buAutoNum type="arabicPeriod"/>
            </a:pPr>
            <a:r>
              <a:rPr lang="hu-HU" sz="2400" dirty="0"/>
              <a:t>a védő, </a:t>
            </a:r>
          </a:p>
          <a:p>
            <a:pPr marL="822960" lvl="1" indent="-457200" algn="just">
              <a:buFont typeface="+mj-lt"/>
              <a:buAutoNum type="arabicPeriod"/>
            </a:pPr>
            <a:r>
              <a:rPr lang="hu-HU" sz="2400" dirty="0"/>
              <a:t>a sértett, </a:t>
            </a:r>
          </a:p>
          <a:p>
            <a:pPr marL="822960" lvl="1" indent="-457200" algn="just">
              <a:buFont typeface="+mj-lt"/>
              <a:buAutoNum type="arabicPeriod"/>
            </a:pPr>
            <a:r>
              <a:rPr lang="hu-HU" sz="2400" dirty="0"/>
              <a:t>a magánvádló, </a:t>
            </a:r>
          </a:p>
          <a:p>
            <a:pPr marL="822960" lvl="1" indent="-457200" algn="just">
              <a:buFont typeface="+mj-lt"/>
              <a:buAutoNum type="arabicPeriod"/>
            </a:pPr>
            <a:r>
              <a:rPr lang="hu-HU" sz="2400" dirty="0"/>
              <a:t>a pótmagánvádló, </a:t>
            </a:r>
          </a:p>
          <a:p>
            <a:pPr marL="822960" lvl="1" indent="-457200" algn="just">
              <a:buFont typeface="+mj-lt"/>
              <a:buAutoNum type="arabicPeriod"/>
            </a:pPr>
            <a:r>
              <a:rPr lang="hu-HU" sz="2400" dirty="0"/>
              <a:t>a magánfél, </a:t>
            </a:r>
          </a:p>
          <a:p>
            <a:pPr marL="822960" lvl="1" indent="-457200" algn="just">
              <a:buFont typeface="+mj-lt"/>
              <a:buAutoNum type="arabicPeriod"/>
            </a:pPr>
            <a:r>
              <a:rPr lang="hu-HU" sz="2400" dirty="0"/>
              <a:t>a vagyoni érdekelt, </a:t>
            </a:r>
          </a:p>
          <a:p>
            <a:pPr marL="822960" lvl="1" indent="-457200" algn="just">
              <a:buFont typeface="+mj-lt"/>
              <a:buAutoNum type="arabicPeriod"/>
            </a:pPr>
            <a:r>
              <a:rPr lang="hu-HU" sz="2400" dirty="0"/>
              <a:t>az egyéb érdekelt </a:t>
            </a:r>
          </a:p>
          <a:p>
            <a:pPr marL="822960" lvl="1" indent="-457200" algn="just">
              <a:buFont typeface="+mj-lt"/>
              <a:buAutoNum type="arabicPeriod"/>
            </a:pPr>
            <a:r>
              <a:rPr lang="hu-HU" sz="2400" dirty="0"/>
              <a:t>és törvényben meghatározottak szerint az eljárás alá vont jogi személy vesz részt. </a:t>
            </a:r>
          </a:p>
          <a:p>
            <a:pPr algn="just">
              <a:buNone/>
            </a:pPr>
            <a:endParaRPr lang="hu-HU" sz="2400" dirty="0"/>
          </a:p>
          <a:p>
            <a:pPr lvl="1" algn="just">
              <a:buNone/>
            </a:pPr>
            <a:endParaRPr lang="hu-HU" sz="2500" dirty="0"/>
          </a:p>
          <a:p>
            <a:pPr algn="just">
              <a:buNone/>
            </a:pPr>
            <a:endParaRPr lang="hu-HU" sz="3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612648" y="116632"/>
            <a:ext cx="8153400" cy="1102568"/>
          </a:xfrm>
        </p:spPr>
        <p:txBody>
          <a:bodyPr>
            <a:normAutofit/>
          </a:bodyPr>
          <a:lstStyle/>
          <a:p>
            <a:pPr algn="ctr"/>
            <a:r>
              <a:rPr lang="hu-HU" sz="2000" dirty="0"/>
              <a:t>A büntetőeljárásban részt vevő személyek</a:t>
            </a:r>
            <a:br>
              <a:rPr lang="hu-HU" sz="2000" dirty="0"/>
            </a:br>
            <a:r>
              <a:rPr lang="hu-HU" sz="2000" dirty="0"/>
              <a:t>Be. 37 – 73. §</a:t>
            </a:r>
            <a:endParaRPr lang="hu-HU" sz="2000" cap="all" dirty="0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395536" y="1600200"/>
            <a:ext cx="8568952" cy="4495800"/>
          </a:xfrm>
        </p:spPr>
        <p:txBody>
          <a:bodyPr>
            <a:noAutofit/>
          </a:bodyPr>
          <a:lstStyle/>
          <a:p>
            <a:r>
              <a:rPr lang="hu-HU" sz="2000" b="1" dirty="0"/>
              <a:t>Helyettes védő kirendelése (Be. 49. §)</a:t>
            </a:r>
            <a:endParaRPr lang="hu-HU" sz="1400" b="1" dirty="0"/>
          </a:p>
          <a:p>
            <a:r>
              <a:rPr lang="hu-HU" sz="1800" dirty="0"/>
              <a:t>helyettes védő </a:t>
            </a:r>
            <a:r>
              <a:rPr lang="hu-HU" sz="1800" u="sng" dirty="0"/>
              <a:t>kirendelése esetén </a:t>
            </a:r>
          </a:p>
          <a:p>
            <a:pPr lvl="1"/>
            <a:r>
              <a:rPr lang="hu-HU" sz="1800" dirty="0"/>
              <a:t>a bírósági eljárásban a terhelt védőjének távollétében </a:t>
            </a:r>
            <a:r>
              <a:rPr lang="hu-HU" sz="1800" u="sng" dirty="0"/>
              <a:t>nem lehet befejezni a bizonyítási eljárást</a:t>
            </a:r>
            <a:r>
              <a:rPr lang="hu-HU" sz="1800" dirty="0"/>
              <a:t>, </a:t>
            </a:r>
          </a:p>
          <a:p>
            <a:pPr lvl="1"/>
            <a:r>
              <a:rPr lang="hu-HU" sz="1800" dirty="0"/>
              <a:t>a helyettes védő </a:t>
            </a:r>
            <a:r>
              <a:rPr lang="hu-HU" sz="1800" u="sng" dirty="0"/>
              <a:t>perbeszédet nem tarthat</a:t>
            </a:r>
            <a:r>
              <a:rPr lang="hu-HU" sz="1800" dirty="0"/>
              <a:t>,</a:t>
            </a:r>
          </a:p>
          <a:p>
            <a:r>
              <a:rPr lang="hu-HU" sz="1800" dirty="0"/>
              <a:t>a védő kirendelésére vonatkozó rendelkezéseket kell alkalmazni azzal, hogy az eljáró védőt a kirendelő bíróság, ügyészség vagy nyomozó hatóság jelöli ki,</a:t>
            </a:r>
          </a:p>
          <a:p>
            <a:pPr lvl="1"/>
            <a:r>
              <a:rPr lang="hu-HU" sz="1800" dirty="0"/>
              <a:t>a helyettes védő díjára és költségeinek megtérítésére a kirendelt védőre vonatkozó rendelkezéseket kell alkalmazni.</a:t>
            </a:r>
          </a:p>
          <a:p>
            <a:r>
              <a:rPr lang="hu-HU" sz="1800" dirty="0"/>
              <a:t>a </a:t>
            </a:r>
            <a:r>
              <a:rPr lang="hu-HU" sz="1800" u="sng" dirty="0"/>
              <a:t>kirendelés hatálya </a:t>
            </a:r>
            <a:r>
              <a:rPr lang="hu-HU" sz="1800" dirty="0"/>
              <a:t>a védő távollétében lefolytatott eljárási cselekmény befejezéséig tart</a:t>
            </a:r>
          </a:p>
          <a:p>
            <a:pPr>
              <a:buNone/>
            </a:pPr>
            <a:endParaRPr lang="hu-HU" sz="2000" dirty="0"/>
          </a:p>
          <a:p>
            <a:pPr lvl="1"/>
            <a:endParaRPr lang="hu-HU" sz="1700" dirty="0"/>
          </a:p>
          <a:p>
            <a:endParaRPr lang="hu-HU" sz="2000" dirty="0"/>
          </a:p>
          <a:p>
            <a:endParaRPr lang="hu-HU" sz="2000" dirty="0"/>
          </a:p>
          <a:p>
            <a:pPr algn="just">
              <a:buNone/>
            </a:pPr>
            <a:endParaRPr lang="hu-HU" sz="36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612648" y="116632"/>
            <a:ext cx="8153400" cy="1102568"/>
          </a:xfrm>
        </p:spPr>
        <p:txBody>
          <a:bodyPr>
            <a:normAutofit/>
          </a:bodyPr>
          <a:lstStyle/>
          <a:p>
            <a:pPr algn="ctr"/>
            <a:r>
              <a:rPr lang="hu-HU" sz="2000" dirty="0"/>
              <a:t>A büntetőeljárásban részt vevő személyek</a:t>
            </a:r>
            <a:br>
              <a:rPr lang="hu-HU" sz="2000" dirty="0"/>
            </a:br>
            <a:r>
              <a:rPr lang="hu-HU" sz="2000" dirty="0"/>
              <a:t>Be. 37 – 73. §</a:t>
            </a:r>
            <a:endParaRPr lang="hu-HU" sz="2000" cap="all" dirty="0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395536" y="1600200"/>
            <a:ext cx="8568952" cy="4495800"/>
          </a:xfrm>
        </p:spPr>
        <p:txBody>
          <a:bodyPr>
            <a:noAutofit/>
          </a:bodyPr>
          <a:lstStyle/>
          <a:p>
            <a:r>
              <a:rPr lang="hu-HU" sz="2400" b="1" dirty="0"/>
              <a:t>A sértett (Be. 50-56. §)</a:t>
            </a:r>
          </a:p>
          <a:p>
            <a:r>
              <a:rPr lang="hu-HU" sz="2000" b="1" dirty="0"/>
              <a:t>A sértett fogalma (Be. 50. §)</a:t>
            </a:r>
          </a:p>
          <a:p>
            <a:r>
              <a:rPr lang="hu-HU" sz="1800" dirty="0"/>
              <a:t>A sértett az </a:t>
            </a:r>
          </a:p>
          <a:p>
            <a:pPr lvl="1"/>
            <a:r>
              <a:rPr lang="hu-HU" sz="1800" dirty="0"/>
              <a:t>a természetes vagy nem természetes személy, akinek vagy amelynek </a:t>
            </a:r>
          </a:p>
          <a:p>
            <a:pPr lvl="1"/>
            <a:r>
              <a:rPr lang="hu-HU" sz="1800" dirty="0"/>
              <a:t>a jogát vagy a jogos érdekét a bűncselekmény </a:t>
            </a:r>
          </a:p>
          <a:p>
            <a:pPr lvl="1"/>
            <a:r>
              <a:rPr lang="hu-HU" sz="1800" dirty="0"/>
              <a:t>közvetlenül </a:t>
            </a:r>
          </a:p>
          <a:p>
            <a:pPr lvl="1"/>
            <a:r>
              <a:rPr lang="hu-HU" sz="1800" dirty="0"/>
              <a:t>sértette vagy veszélyeztette.</a:t>
            </a:r>
          </a:p>
          <a:p>
            <a:pPr lvl="1"/>
            <a:r>
              <a:rPr lang="hu-HU" sz="1800" dirty="0"/>
              <a:t>Melyik jogintézmény miatt van különös jelentősége a sértettnek? </a:t>
            </a:r>
          </a:p>
          <a:p>
            <a:pPr lvl="1"/>
            <a:endParaRPr lang="hu-HU" sz="1700" dirty="0"/>
          </a:p>
          <a:p>
            <a:endParaRPr lang="hu-HU" sz="2000" dirty="0"/>
          </a:p>
          <a:p>
            <a:endParaRPr lang="hu-HU" sz="2000" dirty="0"/>
          </a:p>
          <a:p>
            <a:pPr algn="just">
              <a:buNone/>
            </a:pPr>
            <a:endParaRPr lang="hu-HU" sz="36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612648" y="116632"/>
            <a:ext cx="8153400" cy="1102568"/>
          </a:xfrm>
        </p:spPr>
        <p:txBody>
          <a:bodyPr>
            <a:normAutofit/>
          </a:bodyPr>
          <a:lstStyle/>
          <a:p>
            <a:pPr algn="ctr"/>
            <a:r>
              <a:rPr lang="hu-HU" sz="2000" dirty="0"/>
              <a:t>A büntetőeljárásban részt vevő személyek</a:t>
            </a:r>
            <a:br>
              <a:rPr lang="hu-HU" sz="2000" dirty="0"/>
            </a:br>
            <a:r>
              <a:rPr lang="hu-HU" sz="2000" dirty="0"/>
              <a:t>Be. 37 – 73. §</a:t>
            </a:r>
            <a:endParaRPr lang="hu-HU" sz="2000" cap="all" dirty="0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395536" y="1600200"/>
            <a:ext cx="8568952" cy="4495800"/>
          </a:xfrm>
        </p:spPr>
        <p:txBody>
          <a:bodyPr>
            <a:noAutofit/>
          </a:bodyPr>
          <a:lstStyle/>
          <a:p>
            <a:r>
              <a:rPr lang="hu-HU" sz="2000" b="1" dirty="0"/>
              <a:t>A sértett jogai és kötelezettségei (Be. 51. §)</a:t>
            </a:r>
          </a:p>
          <a:p>
            <a:r>
              <a:rPr lang="hu-HU" sz="1800" dirty="0"/>
              <a:t>A sértett </a:t>
            </a:r>
            <a:r>
              <a:rPr lang="hu-HU" sz="1800" b="1" u="sng" dirty="0"/>
              <a:t>jogosult</a:t>
            </a:r>
            <a:r>
              <a:rPr lang="hu-HU" sz="1800" dirty="0"/>
              <a:t> arra, hogy </a:t>
            </a:r>
          </a:p>
          <a:p>
            <a:pPr lvl="1"/>
            <a:r>
              <a:rPr lang="hu-HU" sz="1600" dirty="0"/>
              <a:t>a) </a:t>
            </a:r>
            <a:r>
              <a:rPr lang="hu-HU" sz="1600" b="1" dirty="0"/>
              <a:t>bizonyítékot</a:t>
            </a:r>
            <a:r>
              <a:rPr lang="hu-HU" sz="1600" dirty="0"/>
              <a:t> terjesszen elő, </a:t>
            </a:r>
            <a:r>
              <a:rPr lang="hu-HU" sz="1600" b="1" dirty="0"/>
              <a:t>indítványt és észrevételt </a:t>
            </a:r>
            <a:r>
              <a:rPr lang="hu-HU" sz="1600" dirty="0"/>
              <a:t>tegyen,</a:t>
            </a:r>
          </a:p>
          <a:p>
            <a:pPr lvl="1"/>
            <a:r>
              <a:rPr lang="hu-HU" sz="1600" dirty="0"/>
              <a:t>b) a </a:t>
            </a:r>
            <a:r>
              <a:rPr lang="hu-HU" sz="1600" b="1" dirty="0"/>
              <a:t>perbeszédek</a:t>
            </a:r>
            <a:r>
              <a:rPr lang="hu-HU" sz="1600" dirty="0"/>
              <a:t> során felszólaljon,</a:t>
            </a:r>
          </a:p>
          <a:p>
            <a:pPr lvl="1"/>
            <a:r>
              <a:rPr lang="hu-HU" sz="1600" dirty="0"/>
              <a:t>c) a tárgyaláson és a törvényben meghatározott eljárási cselekményeknél </a:t>
            </a:r>
            <a:r>
              <a:rPr lang="hu-HU" sz="1600" b="1" dirty="0"/>
              <a:t>jelen legyen</a:t>
            </a:r>
            <a:r>
              <a:rPr lang="hu-HU" sz="1600" dirty="0"/>
              <a:t> és az e törvényben meghatározottak szerint kérdéseket tegyen fel,</a:t>
            </a:r>
          </a:p>
          <a:p>
            <a:pPr lvl="1"/>
            <a:r>
              <a:rPr lang="hu-HU" sz="1600" dirty="0"/>
              <a:t>d) az őt érintő bűncselekménnyel összefüggésben keletkezett </a:t>
            </a:r>
            <a:r>
              <a:rPr lang="hu-HU" sz="1600" b="1" dirty="0"/>
              <a:t>ügyiratokat</a:t>
            </a:r>
            <a:r>
              <a:rPr lang="hu-HU" sz="1600" dirty="0"/>
              <a:t> - az e törvényben meghatározott kivételekkel - megismerje,</a:t>
            </a:r>
          </a:p>
          <a:p>
            <a:pPr lvl="1"/>
            <a:r>
              <a:rPr lang="hu-HU" sz="1600" dirty="0"/>
              <a:t>e) a büntetőeljárási jogairól és kötelességeiről a bíróságtól, az ügyészségtől és a nyomozó hatóságtól </a:t>
            </a:r>
            <a:r>
              <a:rPr lang="hu-HU" sz="1600" b="1" dirty="0"/>
              <a:t>felvilágosítást kapjon</a:t>
            </a:r>
            <a:r>
              <a:rPr lang="hu-HU" sz="1600" dirty="0"/>
              <a:t>,</a:t>
            </a:r>
          </a:p>
          <a:p>
            <a:pPr lvl="1"/>
            <a:r>
              <a:rPr lang="hu-HU" sz="1600" dirty="0"/>
              <a:t>f) az e törvényben meghatározottak szerint </a:t>
            </a:r>
            <a:r>
              <a:rPr lang="hu-HU" sz="1600" b="1" dirty="0"/>
              <a:t>jogorvoslattal</a:t>
            </a:r>
            <a:r>
              <a:rPr lang="hu-HU" sz="1600" dirty="0"/>
              <a:t> éljen,</a:t>
            </a:r>
          </a:p>
          <a:p>
            <a:pPr lvl="1"/>
            <a:r>
              <a:rPr lang="hu-HU" sz="1600" dirty="0"/>
              <a:t>g) </a:t>
            </a:r>
            <a:r>
              <a:rPr lang="hu-HU" sz="1600" b="1" dirty="0"/>
              <a:t>segítő</a:t>
            </a:r>
            <a:r>
              <a:rPr lang="hu-HU" sz="1600" dirty="0"/>
              <a:t> közreműködését vegye igénybe,</a:t>
            </a:r>
          </a:p>
          <a:p>
            <a:pPr lvl="1"/>
            <a:r>
              <a:rPr lang="hu-HU" sz="1600" dirty="0"/>
              <a:t>h) a bírósági eljárásban </a:t>
            </a:r>
            <a:r>
              <a:rPr lang="hu-HU" sz="1600" b="1" dirty="0"/>
              <a:t>magánfélként</a:t>
            </a:r>
            <a:r>
              <a:rPr lang="hu-HU" sz="1600" dirty="0"/>
              <a:t> polgári jogi igényt érvényesítsen, a nyomozás során erre vonatkozó szándékát bejelentse,</a:t>
            </a:r>
          </a:p>
          <a:p>
            <a:pPr lvl="1"/>
            <a:r>
              <a:rPr lang="hu-HU" sz="1600" dirty="0"/>
              <a:t>i) </a:t>
            </a:r>
            <a:r>
              <a:rPr lang="hu-HU" sz="1600" b="1" dirty="0"/>
              <a:t>magánvádlóként, pótmagánvádlóként </a:t>
            </a:r>
            <a:r>
              <a:rPr lang="hu-HU" sz="1600" dirty="0"/>
              <a:t>fellépjen.</a:t>
            </a:r>
          </a:p>
          <a:p>
            <a:pPr lvl="1"/>
            <a:endParaRPr lang="hu-HU" sz="1700" dirty="0"/>
          </a:p>
          <a:p>
            <a:endParaRPr lang="hu-HU" sz="2000" dirty="0"/>
          </a:p>
          <a:p>
            <a:endParaRPr lang="hu-HU" sz="2000" dirty="0"/>
          </a:p>
          <a:p>
            <a:pPr algn="just">
              <a:buNone/>
            </a:pPr>
            <a:endParaRPr lang="hu-HU" sz="36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612648" y="116632"/>
            <a:ext cx="8153400" cy="1102568"/>
          </a:xfrm>
        </p:spPr>
        <p:txBody>
          <a:bodyPr>
            <a:normAutofit/>
          </a:bodyPr>
          <a:lstStyle/>
          <a:p>
            <a:pPr algn="ctr"/>
            <a:r>
              <a:rPr lang="hu-HU" sz="2000" dirty="0"/>
              <a:t>A büntetőeljárásban részt vevő személyek</a:t>
            </a:r>
            <a:br>
              <a:rPr lang="hu-HU" sz="2000" dirty="0"/>
            </a:br>
            <a:r>
              <a:rPr lang="hu-HU" sz="2000" dirty="0"/>
              <a:t>Be. 37 – 73. §</a:t>
            </a:r>
            <a:endParaRPr lang="hu-HU" sz="2000" cap="all" dirty="0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395536" y="1600200"/>
            <a:ext cx="8568952" cy="4495800"/>
          </a:xfrm>
        </p:spPr>
        <p:txBody>
          <a:bodyPr>
            <a:noAutofit/>
          </a:bodyPr>
          <a:lstStyle/>
          <a:p>
            <a:r>
              <a:rPr lang="hu-HU" sz="2000" b="1" dirty="0"/>
              <a:t>A sértett jogai és kötelezettségei (Be. 51. §)</a:t>
            </a:r>
          </a:p>
          <a:p>
            <a:r>
              <a:rPr lang="hu-HU" sz="2000" dirty="0"/>
              <a:t>bármikor </a:t>
            </a:r>
            <a:r>
              <a:rPr lang="hu-HU" sz="2000" u="sng" dirty="0"/>
              <a:t>jogosult nyilatkozni </a:t>
            </a:r>
            <a:r>
              <a:rPr lang="hu-HU" sz="2000" dirty="0"/>
              <a:t>arról, hogy </a:t>
            </a:r>
          </a:p>
          <a:p>
            <a:pPr lvl="1"/>
            <a:r>
              <a:rPr lang="hu-HU" sz="1800" dirty="0"/>
              <a:t>a bűncselekmény következtében </a:t>
            </a:r>
            <a:r>
              <a:rPr lang="hu-HU" sz="1800" u="sng" dirty="0"/>
              <a:t>milyen testi, lelki sérelmet </a:t>
            </a:r>
            <a:r>
              <a:rPr lang="hu-HU" sz="1800" dirty="0"/>
              <a:t>szenvedett, milyen </a:t>
            </a:r>
            <a:r>
              <a:rPr lang="hu-HU" sz="1800" u="sng" dirty="0"/>
              <a:t>vagyoni hátrány </a:t>
            </a:r>
            <a:r>
              <a:rPr lang="hu-HU" sz="1800" dirty="0"/>
              <a:t>érte, </a:t>
            </a:r>
          </a:p>
          <a:p>
            <a:pPr lvl="1"/>
            <a:r>
              <a:rPr lang="hu-HU" sz="1800" u="sng" dirty="0"/>
              <a:t>kívánja-e</a:t>
            </a:r>
            <a:r>
              <a:rPr lang="hu-HU" sz="1800" dirty="0"/>
              <a:t> a terhelt bűnösségének megállapítását és megbüntetését, illetve </a:t>
            </a:r>
          </a:p>
          <a:p>
            <a:pPr lvl="1"/>
            <a:r>
              <a:rPr lang="hu-HU" sz="1800" dirty="0"/>
              <a:t>hogy a továbbiakban az eljárásban </a:t>
            </a:r>
            <a:r>
              <a:rPr lang="hu-HU" sz="1800" u="sng" dirty="0"/>
              <a:t>sértetti jogait nem kívánja </a:t>
            </a:r>
            <a:r>
              <a:rPr lang="hu-HU" sz="1800" dirty="0"/>
              <a:t>gyakorolni</a:t>
            </a:r>
          </a:p>
          <a:p>
            <a:pPr lvl="2"/>
            <a:r>
              <a:rPr lang="hu-HU" sz="1800" dirty="0"/>
              <a:t>ez </a:t>
            </a:r>
            <a:r>
              <a:rPr lang="hu-HU" sz="1800" u="sng" dirty="0"/>
              <a:t>nem zárja ki</a:t>
            </a:r>
            <a:r>
              <a:rPr lang="hu-HU" sz="1800" dirty="0"/>
              <a:t>, hogy az eljáró hatóság a sértettet </a:t>
            </a:r>
            <a:r>
              <a:rPr lang="hu-HU" sz="1800" u="sng" dirty="0"/>
              <a:t>tanúként</a:t>
            </a:r>
            <a:r>
              <a:rPr lang="hu-HU" sz="1800" dirty="0"/>
              <a:t> kihallgassa, és </a:t>
            </a:r>
            <a:r>
              <a:rPr lang="hu-HU" sz="1800" u="sng" dirty="0"/>
              <a:t>nem mentesíti </a:t>
            </a:r>
            <a:r>
              <a:rPr lang="hu-HU" sz="1800" dirty="0"/>
              <a:t>az eljárási cselekményeken való részvételi kötelezettség alól,</a:t>
            </a:r>
          </a:p>
          <a:p>
            <a:pPr lvl="2"/>
            <a:r>
              <a:rPr lang="hu-HU" sz="1800" dirty="0"/>
              <a:t>a bejelentett </a:t>
            </a:r>
            <a:r>
              <a:rPr lang="hu-HU" sz="1800" u="sng" dirty="0"/>
              <a:t>polgári jogi igényét </a:t>
            </a:r>
            <a:r>
              <a:rPr lang="hu-HU" sz="1800" dirty="0"/>
              <a:t>vagy az erre vonatkozó szándéknyilatkozatát </a:t>
            </a:r>
            <a:r>
              <a:rPr lang="hu-HU" sz="1800" u="sng" dirty="0"/>
              <a:t>visszavontnak</a:t>
            </a:r>
            <a:r>
              <a:rPr lang="hu-HU" sz="1800" dirty="0"/>
              <a:t> kell tekinteni,</a:t>
            </a:r>
          </a:p>
          <a:p>
            <a:pPr lvl="2"/>
            <a:r>
              <a:rPr lang="hu-HU" sz="1800" dirty="0"/>
              <a:t>a sértett a nyilatkozatot </a:t>
            </a:r>
            <a:r>
              <a:rPr lang="hu-HU" sz="1800" u="sng" dirty="0"/>
              <a:t>bármikor visszavonhatja</a:t>
            </a:r>
          </a:p>
          <a:p>
            <a:pPr lvl="2"/>
            <a:r>
              <a:rPr lang="hu-HU" sz="1800" u="sng" dirty="0"/>
              <a:t>https://nepszava.hu/1115722_zugloban-rabolt-el-egy-ferfit-het-ev-utan-fogtak-el-video</a:t>
            </a:r>
          </a:p>
          <a:p>
            <a:pPr lvl="1"/>
            <a:endParaRPr lang="hu-HU" sz="1600" dirty="0"/>
          </a:p>
          <a:p>
            <a:pPr lvl="1"/>
            <a:endParaRPr lang="hu-HU" sz="1700" dirty="0"/>
          </a:p>
          <a:p>
            <a:endParaRPr lang="hu-HU" sz="2000" dirty="0"/>
          </a:p>
          <a:p>
            <a:endParaRPr lang="hu-HU" sz="2000" dirty="0"/>
          </a:p>
          <a:p>
            <a:pPr algn="just">
              <a:buNone/>
            </a:pPr>
            <a:endParaRPr lang="hu-HU" sz="36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612648" y="116632"/>
            <a:ext cx="8153400" cy="1102568"/>
          </a:xfrm>
        </p:spPr>
        <p:txBody>
          <a:bodyPr>
            <a:normAutofit/>
          </a:bodyPr>
          <a:lstStyle/>
          <a:p>
            <a:pPr algn="ctr"/>
            <a:r>
              <a:rPr lang="hu-HU" sz="2000" dirty="0"/>
              <a:t>A büntetőeljárásban részt vevő személyek</a:t>
            </a:r>
            <a:br>
              <a:rPr lang="hu-HU" sz="2000" dirty="0"/>
            </a:br>
            <a:r>
              <a:rPr lang="hu-HU" sz="2000" dirty="0"/>
              <a:t>Be. 37 – 73. §</a:t>
            </a:r>
            <a:endParaRPr lang="hu-HU" sz="2000" cap="all" dirty="0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395536" y="1600200"/>
            <a:ext cx="8568952" cy="4495800"/>
          </a:xfrm>
        </p:spPr>
        <p:txBody>
          <a:bodyPr>
            <a:noAutofit/>
          </a:bodyPr>
          <a:lstStyle/>
          <a:p>
            <a:r>
              <a:rPr lang="hu-HU" sz="2000" b="1" dirty="0"/>
              <a:t>A sértett jogai és kötelezettségei (Be. 51. §)</a:t>
            </a:r>
          </a:p>
          <a:p>
            <a:r>
              <a:rPr lang="hu-HU" sz="1800" dirty="0"/>
              <a:t>A sértett </a:t>
            </a:r>
            <a:r>
              <a:rPr lang="hu-HU" sz="1800" u="sng" dirty="0"/>
              <a:t>jogosult</a:t>
            </a:r>
            <a:r>
              <a:rPr lang="hu-HU" sz="1800" dirty="0"/>
              <a:t> arra, hogy </a:t>
            </a:r>
            <a:r>
              <a:rPr lang="hu-HU" sz="1800" u="sng" dirty="0"/>
              <a:t>kérelmére</a:t>
            </a:r>
            <a:r>
              <a:rPr lang="hu-HU" sz="1800" dirty="0"/>
              <a:t> </a:t>
            </a:r>
            <a:r>
              <a:rPr lang="hu-HU" sz="1800" u="sng" dirty="0"/>
              <a:t>tájékoztassák</a:t>
            </a:r>
            <a:r>
              <a:rPr lang="hu-HU" sz="1800" dirty="0"/>
              <a:t> az őt érintő bűncselekménnyel összefüggésben</a:t>
            </a:r>
          </a:p>
          <a:p>
            <a:pPr lvl="1"/>
            <a:r>
              <a:rPr lang="hu-HU" sz="1600" dirty="0"/>
              <a:t>a) </a:t>
            </a:r>
            <a:r>
              <a:rPr lang="hu-HU" sz="1600" dirty="0" err="1"/>
              <a:t>a</a:t>
            </a:r>
            <a:r>
              <a:rPr lang="hu-HU" sz="1600" dirty="0"/>
              <a:t> </a:t>
            </a:r>
            <a:r>
              <a:rPr lang="hu-HU" sz="1600" b="1" dirty="0"/>
              <a:t>letartóztatott</a:t>
            </a:r>
            <a:r>
              <a:rPr lang="hu-HU" sz="1600" dirty="0"/>
              <a:t> terhelt szabadon bocsátásáról vagy szökéséről,</a:t>
            </a:r>
          </a:p>
          <a:p>
            <a:pPr lvl="1"/>
            <a:r>
              <a:rPr lang="hu-HU" sz="1600" dirty="0"/>
              <a:t>b) a végrehajtandó </a:t>
            </a:r>
            <a:r>
              <a:rPr lang="hu-HU" sz="1600" b="1" dirty="0"/>
              <a:t>szabadságvesztésre</a:t>
            </a:r>
            <a:r>
              <a:rPr lang="hu-HU" sz="1600" dirty="0"/>
              <a:t> ítélt terhelt feltételesen vagy véglegesen történő szabadon bocsátásáról vagy szökéséről, illetve a szabadságvesztés végrehajtásának félbeszakításáról,</a:t>
            </a:r>
          </a:p>
          <a:p>
            <a:pPr lvl="1"/>
            <a:r>
              <a:rPr lang="hu-HU" sz="1600" dirty="0"/>
              <a:t>c) az </a:t>
            </a:r>
            <a:r>
              <a:rPr lang="hu-HU" sz="1600" b="1" dirty="0"/>
              <a:t>elzárásra</a:t>
            </a:r>
            <a:r>
              <a:rPr lang="hu-HU" sz="1600" dirty="0"/>
              <a:t> ítélt terhelt szabadon bocsátásáról vagy szökéséről, illetve az elzárás végrehajtásának félbeszakításáról,</a:t>
            </a:r>
          </a:p>
          <a:p>
            <a:pPr lvl="1"/>
            <a:r>
              <a:rPr lang="hu-HU" sz="1600" dirty="0"/>
              <a:t>d) az </a:t>
            </a:r>
            <a:r>
              <a:rPr lang="hu-HU" sz="1600" b="1" dirty="0"/>
              <a:t>előzetes kényszergyógykezelt </a:t>
            </a:r>
            <a:r>
              <a:rPr lang="hu-HU" sz="1600" dirty="0"/>
              <a:t>elbocsátásáról vagy szökéséről,</a:t>
            </a:r>
          </a:p>
          <a:p>
            <a:pPr lvl="1"/>
            <a:r>
              <a:rPr lang="hu-HU" sz="1600" dirty="0"/>
              <a:t>e) a </a:t>
            </a:r>
            <a:r>
              <a:rPr lang="hu-HU" sz="1600" b="1" dirty="0"/>
              <a:t>kényszergyógykezelt</a:t>
            </a:r>
            <a:r>
              <a:rPr lang="hu-HU" sz="1600" dirty="0"/>
              <a:t> elbocsátásáról, engedély nélküli eltávozásáról, illetve adaptációs szabadságra bocsátásáról, valamint</a:t>
            </a:r>
          </a:p>
          <a:p>
            <a:pPr lvl="1"/>
            <a:r>
              <a:rPr lang="hu-HU" sz="1600" dirty="0"/>
              <a:t>f) </a:t>
            </a:r>
            <a:r>
              <a:rPr lang="hu-HU" sz="1600" b="1" dirty="0"/>
              <a:t>javítóintézeti nevelés </a:t>
            </a:r>
            <a:r>
              <a:rPr lang="hu-HU" sz="1600" dirty="0"/>
              <a:t>esetén a fiatalkorú ideiglenes vagy végleges elbocsátásáról, a javítóintézet engedély nélküli elhagyásáról, illetve a javítóintézeti nevelés félbeszakításáról.</a:t>
            </a:r>
          </a:p>
          <a:p>
            <a:pPr lvl="1"/>
            <a:endParaRPr lang="hu-HU" sz="1700" dirty="0"/>
          </a:p>
          <a:p>
            <a:endParaRPr lang="hu-HU" sz="2000" dirty="0"/>
          </a:p>
          <a:p>
            <a:endParaRPr lang="hu-HU" sz="2000" dirty="0"/>
          </a:p>
          <a:p>
            <a:pPr algn="just">
              <a:buNone/>
            </a:pPr>
            <a:endParaRPr lang="hu-HU" sz="36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612648" y="116632"/>
            <a:ext cx="8153400" cy="1102568"/>
          </a:xfrm>
        </p:spPr>
        <p:txBody>
          <a:bodyPr>
            <a:normAutofit/>
          </a:bodyPr>
          <a:lstStyle/>
          <a:p>
            <a:pPr algn="ctr"/>
            <a:r>
              <a:rPr lang="hu-HU" sz="2000" dirty="0"/>
              <a:t>A büntetőeljárásban részt vevő személyek</a:t>
            </a:r>
            <a:br>
              <a:rPr lang="hu-HU" sz="2000" dirty="0"/>
            </a:br>
            <a:r>
              <a:rPr lang="hu-HU" sz="2000" dirty="0"/>
              <a:t>Be. 37 – 73. §</a:t>
            </a:r>
            <a:endParaRPr lang="hu-HU" sz="2000" cap="all" dirty="0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395536" y="1600200"/>
            <a:ext cx="8568952" cy="4495800"/>
          </a:xfrm>
        </p:spPr>
        <p:txBody>
          <a:bodyPr>
            <a:noAutofit/>
          </a:bodyPr>
          <a:lstStyle/>
          <a:p>
            <a:r>
              <a:rPr lang="hu-HU" sz="2000" b="1" dirty="0"/>
              <a:t>A sértett jogai és kötelezettségei (Be. 51. §)</a:t>
            </a:r>
          </a:p>
          <a:p>
            <a:r>
              <a:rPr lang="hu-HU" sz="1800" dirty="0"/>
              <a:t>A sértett köteles</a:t>
            </a:r>
          </a:p>
          <a:p>
            <a:pPr lvl="1"/>
            <a:r>
              <a:rPr lang="hu-HU" sz="1600" dirty="0"/>
              <a:t>a) az </a:t>
            </a:r>
            <a:r>
              <a:rPr lang="hu-HU" sz="1600" u="sng" dirty="0"/>
              <a:t>eljárási cselekményeken </a:t>
            </a:r>
            <a:r>
              <a:rPr lang="hu-HU" sz="1600" dirty="0"/>
              <a:t>- a szakértői vizsgálatot is ideértve - a bíróság, az ügyészség és a nyomozó hatóság rendelkezéseinek megfelelően az e törvényben meghatározottak szerint </a:t>
            </a:r>
            <a:r>
              <a:rPr lang="hu-HU" sz="1600" u="sng" dirty="0"/>
              <a:t>részt venni</a:t>
            </a:r>
            <a:r>
              <a:rPr lang="hu-HU" sz="1600" dirty="0"/>
              <a:t>,</a:t>
            </a:r>
          </a:p>
          <a:p>
            <a:pPr lvl="1"/>
            <a:r>
              <a:rPr lang="hu-HU" sz="1600" dirty="0"/>
              <a:t>b) a lak</a:t>
            </a:r>
            <a:r>
              <a:rPr lang="hu-HU" sz="1600" u="sng" dirty="0"/>
              <a:t>címét</a:t>
            </a:r>
            <a:r>
              <a:rPr lang="hu-HU" sz="1600" dirty="0"/>
              <a:t>, értesítési címét, tényleges tartózkodási helyét, kézbesítési címét, és - a változást követő </a:t>
            </a:r>
            <a:r>
              <a:rPr lang="hu-HU" sz="1600" u="sng" dirty="0"/>
              <a:t>három munkanapon belül </a:t>
            </a:r>
            <a:r>
              <a:rPr lang="hu-HU" sz="1600" dirty="0"/>
              <a:t>- ennek megváltozását az eljáró bírósággal, ügyészséggel vagy nyomozó </a:t>
            </a:r>
            <a:r>
              <a:rPr lang="hu-HU" sz="1600" u="sng" dirty="0"/>
              <a:t>hatósággal közölni</a:t>
            </a:r>
            <a:r>
              <a:rPr lang="hu-HU" sz="1600" dirty="0"/>
              <a:t>.</a:t>
            </a:r>
          </a:p>
          <a:p>
            <a:r>
              <a:rPr lang="hu-HU" sz="2000" b="1" dirty="0"/>
              <a:t>Sértetti jogutódlás (Be. 52. §):</a:t>
            </a:r>
          </a:p>
          <a:p>
            <a:pPr lvl="1"/>
            <a:r>
              <a:rPr lang="hu-HU" sz="1700" dirty="0"/>
              <a:t>Ha a sértett akár a büntetőeljárás megindítása előtt, akár azután meghal, helyébe </a:t>
            </a:r>
            <a:r>
              <a:rPr lang="hu-HU" sz="1700" u="sng" dirty="0"/>
              <a:t>egy hónapon belül</a:t>
            </a:r>
            <a:r>
              <a:rPr lang="hu-HU" sz="1700" dirty="0"/>
              <a:t> </a:t>
            </a:r>
            <a:r>
              <a:rPr lang="hu-HU" sz="1700" u="sng" dirty="0"/>
              <a:t>hozzátartozója, törvényes képviselője </a:t>
            </a:r>
            <a:r>
              <a:rPr lang="hu-HU" sz="1700" dirty="0"/>
              <a:t>vagy a sértett által jogszabály, illetve szerződés alapján </a:t>
            </a:r>
            <a:r>
              <a:rPr lang="hu-HU" sz="1700" u="sng" dirty="0"/>
              <a:t>eltartott</a:t>
            </a:r>
            <a:r>
              <a:rPr lang="hu-HU" sz="1700" dirty="0"/>
              <a:t> személy léphet,</a:t>
            </a:r>
          </a:p>
          <a:p>
            <a:pPr lvl="1"/>
            <a:r>
              <a:rPr lang="hu-HU" sz="1700" dirty="0"/>
              <a:t>Nem természetes személy sértett megszűnése esetén helyébe </a:t>
            </a:r>
            <a:r>
              <a:rPr lang="hu-HU" sz="1700" u="sng" dirty="0"/>
              <a:t>egy hónapon belül</a:t>
            </a:r>
            <a:r>
              <a:rPr lang="hu-HU" sz="1700" dirty="0"/>
              <a:t> a </a:t>
            </a:r>
            <a:r>
              <a:rPr lang="hu-HU" sz="1700" u="sng" dirty="0"/>
              <a:t>jogutódja</a:t>
            </a:r>
            <a:r>
              <a:rPr lang="hu-HU" sz="1700" dirty="0"/>
              <a:t> léphet.</a:t>
            </a:r>
          </a:p>
          <a:p>
            <a:endParaRPr lang="hu-HU" sz="2000" dirty="0"/>
          </a:p>
          <a:p>
            <a:endParaRPr lang="hu-HU" sz="2000" dirty="0"/>
          </a:p>
          <a:p>
            <a:endParaRPr lang="hu-HU" sz="2000" dirty="0"/>
          </a:p>
          <a:p>
            <a:pPr algn="just">
              <a:buNone/>
            </a:pPr>
            <a:endParaRPr lang="hu-HU" sz="36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612648" y="116632"/>
            <a:ext cx="8153400" cy="1102568"/>
          </a:xfrm>
        </p:spPr>
        <p:txBody>
          <a:bodyPr>
            <a:normAutofit/>
          </a:bodyPr>
          <a:lstStyle/>
          <a:p>
            <a:pPr algn="ctr"/>
            <a:r>
              <a:rPr lang="hu-HU" sz="2000" dirty="0"/>
              <a:t>A büntetőeljárásban részt vevő személyek</a:t>
            </a:r>
            <a:br>
              <a:rPr lang="hu-HU" sz="2000" dirty="0"/>
            </a:br>
            <a:r>
              <a:rPr lang="hu-HU" sz="2000" dirty="0"/>
              <a:t>Be. 37 – 73. §</a:t>
            </a:r>
            <a:endParaRPr lang="hu-HU" sz="2000" cap="all" dirty="0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395536" y="1600200"/>
            <a:ext cx="8568952" cy="4495800"/>
          </a:xfrm>
        </p:spPr>
        <p:txBody>
          <a:bodyPr>
            <a:noAutofit/>
          </a:bodyPr>
          <a:lstStyle/>
          <a:p>
            <a:r>
              <a:rPr lang="hu-HU" sz="2000" b="1" dirty="0"/>
              <a:t>A magánvádló (Be. 53. §)</a:t>
            </a:r>
          </a:p>
          <a:p>
            <a:pPr lvl="2"/>
            <a:endParaRPr lang="hu-HU" sz="1400" b="1" dirty="0"/>
          </a:p>
          <a:p>
            <a:r>
              <a:rPr lang="hu-HU" sz="1800" b="1" dirty="0"/>
              <a:t>A magánvádló </a:t>
            </a:r>
            <a:r>
              <a:rPr lang="hu-HU" sz="1800" dirty="0"/>
              <a:t>az a </a:t>
            </a:r>
            <a:r>
              <a:rPr lang="hu-HU" sz="1800" u="sng" dirty="0"/>
              <a:t>sértett</a:t>
            </a:r>
            <a:r>
              <a:rPr lang="hu-HU" sz="1800" dirty="0"/>
              <a:t>, </a:t>
            </a:r>
          </a:p>
          <a:p>
            <a:pPr lvl="1"/>
            <a:r>
              <a:rPr lang="hu-HU" sz="1600" dirty="0"/>
              <a:t>a) </a:t>
            </a:r>
            <a:r>
              <a:rPr lang="hu-HU" sz="1600" u="sng" dirty="0"/>
              <a:t>aki</a:t>
            </a:r>
            <a:r>
              <a:rPr lang="hu-HU" sz="1600" dirty="0"/>
              <a:t> </a:t>
            </a:r>
            <a:r>
              <a:rPr lang="hu-HU" sz="1600" b="1" i="1" dirty="0"/>
              <a:t>könnyű testi sértés</a:t>
            </a:r>
            <a:r>
              <a:rPr lang="hu-HU" sz="1600" dirty="0"/>
              <a:t>, magántitok megsértése, levéltitok megsértése, rágalmazás, becsületsértés, </a:t>
            </a:r>
            <a:r>
              <a:rPr lang="hu-HU" sz="1600" b="1" i="1" dirty="0"/>
              <a:t>kegyeletsértés</a:t>
            </a:r>
            <a:r>
              <a:rPr lang="hu-HU" sz="1600" dirty="0"/>
              <a:t>, becsület csorbítására alkalmas hamis hang- vagy képfelvétel készítése, vagy</a:t>
            </a:r>
          </a:p>
          <a:p>
            <a:pPr lvl="1"/>
            <a:r>
              <a:rPr lang="hu-HU" sz="1600" dirty="0"/>
              <a:t>b) </a:t>
            </a:r>
            <a:r>
              <a:rPr lang="hu-HU" sz="1600" u="sng" dirty="0"/>
              <a:t>amely</a:t>
            </a:r>
            <a:r>
              <a:rPr lang="hu-HU" sz="1600" dirty="0"/>
              <a:t> magántitok megsértése, levéltitok megsértése, rágalmazás, becsületsértés, becsület csorbítására alkalmas hamis hang- vagy képfelvétel készítése</a:t>
            </a:r>
          </a:p>
          <a:p>
            <a:pPr>
              <a:buNone/>
            </a:pPr>
            <a:r>
              <a:rPr lang="hu-HU" sz="1800" dirty="0"/>
              <a:t>	</a:t>
            </a:r>
            <a:r>
              <a:rPr lang="hu-HU" sz="1600" dirty="0"/>
              <a:t>esetén a </a:t>
            </a:r>
            <a:r>
              <a:rPr lang="hu-HU" sz="1600" u="sng" dirty="0"/>
              <a:t>vádat képviseli</a:t>
            </a:r>
            <a:r>
              <a:rPr lang="hu-HU" sz="1600" dirty="0"/>
              <a:t>, feltéve, hogy az elkövető magánindítványra büntethető.</a:t>
            </a:r>
          </a:p>
          <a:p>
            <a:pPr>
              <a:buNone/>
            </a:pPr>
            <a:r>
              <a:rPr lang="hu-HU" sz="1600" dirty="0"/>
              <a:t>			</a:t>
            </a:r>
          </a:p>
          <a:p>
            <a:r>
              <a:rPr lang="hu-HU" sz="1800" b="1" dirty="0"/>
              <a:t>A </a:t>
            </a:r>
            <a:r>
              <a:rPr lang="hu-HU" sz="1800" b="1" dirty="0" err="1"/>
              <a:t>viszonvádló</a:t>
            </a:r>
            <a:r>
              <a:rPr lang="hu-HU" sz="1800" dirty="0"/>
              <a:t>: </a:t>
            </a:r>
          </a:p>
          <a:p>
            <a:pPr lvl="1"/>
            <a:r>
              <a:rPr lang="hu-HU" sz="1600" u="sng" dirty="0"/>
              <a:t>kölcsönösen</a:t>
            </a:r>
            <a:r>
              <a:rPr lang="hu-HU" sz="1600" dirty="0"/>
              <a:t> elkövetett könnyű </a:t>
            </a:r>
            <a:r>
              <a:rPr lang="hu-HU" sz="1600" u="sng" dirty="0"/>
              <a:t>testi sértés, rágalmazás és becsületsértés </a:t>
            </a:r>
            <a:r>
              <a:rPr lang="hu-HU" sz="1600" dirty="0"/>
              <a:t>miatt </a:t>
            </a:r>
          </a:p>
          <a:p>
            <a:pPr lvl="1"/>
            <a:r>
              <a:rPr lang="hu-HU" sz="1600" dirty="0"/>
              <a:t>az egyik sértett feljelentésére megindított eljárásban </a:t>
            </a:r>
          </a:p>
          <a:p>
            <a:pPr lvl="1"/>
            <a:r>
              <a:rPr lang="hu-HU" sz="1600" dirty="0"/>
              <a:t>a cselekmények személyi és szoros tárgyi összefüggése esetén</a:t>
            </a:r>
          </a:p>
          <a:p>
            <a:pPr lvl="1"/>
            <a:r>
              <a:rPr lang="hu-HU" sz="1600" dirty="0"/>
              <a:t>a magánindítványt előterjesztő másik sértett </a:t>
            </a:r>
            <a:r>
              <a:rPr lang="hu-HU" sz="1600" dirty="0" err="1"/>
              <a:t>viszonvádlóként</a:t>
            </a:r>
            <a:r>
              <a:rPr lang="hu-HU" sz="1600" dirty="0"/>
              <a:t> jár el. </a:t>
            </a:r>
          </a:p>
          <a:p>
            <a:pPr lvl="1"/>
            <a:endParaRPr lang="hu-HU" sz="1700" dirty="0"/>
          </a:p>
          <a:p>
            <a:endParaRPr lang="hu-HU" sz="2000" dirty="0"/>
          </a:p>
          <a:p>
            <a:endParaRPr lang="hu-HU" sz="2000" dirty="0"/>
          </a:p>
          <a:p>
            <a:pPr algn="just">
              <a:buNone/>
            </a:pPr>
            <a:endParaRPr lang="hu-HU" sz="36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612648" y="116632"/>
            <a:ext cx="8153400" cy="1102568"/>
          </a:xfrm>
        </p:spPr>
        <p:txBody>
          <a:bodyPr>
            <a:normAutofit/>
          </a:bodyPr>
          <a:lstStyle/>
          <a:p>
            <a:pPr algn="ctr"/>
            <a:r>
              <a:rPr lang="hu-HU" sz="2000" dirty="0"/>
              <a:t>A büntetőeljárásban részt vevő személyek</a:t>
            </a:r>
            <a:br>
              <a:rPr lang="hu-HU" sz="2000" dirty="0"/>
            </a:br>
            <a:r>
              <a:rPr lang="hu-HU" sz="2000" dirty="0"/>
              <a:t>Be. 37 – 73. §</a:t>
            </a:r>
            <a:endParaRPr lang="hu-HU" sz="2000" cap="all" dirty="0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395536" y="1600200"/>
            <a:ext cx="8568952" cy="4495800"/>
          </a:xfrm>
        </p:spPr>
        <p:txBody>
          <a:bodyPr>
            <a:noAutofit/>
          </a:bodyPr>
          <a:lstStyle/>
          <a:p>
            <a:r>
              <a:rPr lang="hu-HU" sz="2000" b="1" dirty="0"/>
              <a:t>A pótmagánvádló (Be. 54. §)</a:t>
            </a:r>
          </a:p>
          <a:p>
            <a:r>
              <a:rPr lang="hu-HU" sz="2000" dirty="0"/>
              <a:t>A pótmagánvádló </a:t>
            </a:r>
          </a:p>
          <a:p>
            <a:pPr lvl="1"/>
            <a:r>
              <a:rPr lang="hu-HU" sz="2000" dirty="0"/>
              <a:t>az a </a:t>
            </a:r>
            <a:r>
              <a:rPr lang="hu-HU" sz="2000" u="sng" dirty="0"/>
              <a:t>sértett</a:t>
            </a:r>
            <a:r>
              <a:rPr lang="hu-HU" sz="2000" dirty="0"/>
              <a:t>, aki vagy amely </a:t>
            </a:r>
          </a:p>
          <a:p>
            <a:pPr lvl="1"/>
            <a:r>
              <a:rPr lang="hu-HU" sz="2000" dirty="0"/>
              <a:t>az e törvényben </a:t>
            </a:r>
            <a:r>
              <a:rPr lang="hu-HU" sz="2000" u="sng" dirty="0"/>
              <a:t>meghatározott esetekben </a:t>
            </a:r>
          </a:p>
          <a:p>
            <a:pPr lvl="1"/>
            <a:r>
              <a:rPr lang="hu-HU" sz="2000" u="sng" dirty="0"/>
              <a:t>közvádra üldözendő </a:t>
            </a:r>
            <a:r>
              <a:rPr lang="hu-HU" sz="2000" dirty="0"/>
              <a:t>bűncselekmény miatt </a:t>
            </a:r>
          </a:p>
          <a:p>
            <a:pPr lvl="1"/>
            <a:r>
              <a:rPr lang="hu-HU" sz="2000" dirty="0"/>
              <a:t>a </a:t>
            </a:r>
            <a:r>
              <a:rPr lang="hu-HU" sz="2000" u="sng" dirty="0"/>
              <a:t>vádat képviseli</a:t>
            </a:r>
            <a:r>
              <a:rPr lang="hu-HU" sz="2000" dirty="0"/>
              <a:t>.</a:t>
            </a:r>
          </a:p>
          <a:p>
            <a:endParaRPr lang="hu-HU" sz="2000" dirty="0"/>
          </a:p>
          <a:p>
            <a:endParaRPr lang="hu-HU" sz="2000" dirty="0"/>
          </a:p>
          <a:p>
            <a:pPr algn="just">
              <a:buNone/>
            </a:pPr>
            <a:endParaRPr lang="hu-HU" sz="36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612648" y="116632"/>
            <a:ext cx="8153400" cy="1102568"/>
          </a:xfrm>
        </p:spPr>
        <p:txBody>
          <a:bodyPr>
            <a:normAutofit/>
          </a:bodyPr>
          <a:lstStyle/>
          <a:p>
            <a:pPr algn="ctr"/>
            <a:r>
              <a:rPr lang="hu-HU" sz="2000" dirty="0"/>
              <a:t>A büntetőeljárásban részt vevő személyek</a:t>
            </a:r>
            <a:br>
              <a:rPr lang="hu-HU" sz="2000" dirty="0"/>
            </a:br>
            <a:r>
              <a:rPr lang="hu-HU" sz="2000" dirty="0"/>
              <a:t>Be. 37 – 73. §</a:t>
            </a:r>
            <a:endParaRPr lang="hu-HU" sz="2000" cap="all" dirty="0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395536" y="1600200"/>
            <a:ext cx="8568952" cy="4495800"/>
          </a:xfrm>
        </p:spPr>
        <p:txBody>
          <a:bodyPr>
            <a:noAutofit/>
          </a:bodyPr>
          <a:lstStyle/>
          <a:p>
            <a:r>
              <a:rPr lang="hu-HU" sz="2000" b="1" dirty="0"/>
              <a:t>A magánfél (Be. 55-56. §)</a:t>
            </a:r>
          </a:p>
          <a:p>
            <a:r>
              <a:rPr lang="hu-HU" sz="2000" dirty="0"/>
              <a:t>Magánfél </a:t>
            </a:r>
          </a:p>
          <a:p>
            <a:pPr lvl="1"/>
            <a:r>
              <a:rPr lang="hu-HU" sz="2000" dirty="0"/>
              <a:t>az a </a:t>
            </a:r>
            <a:r>
              <a:rPr lang="hu-HU" sz="2000" u="sng" dirty="0"/>
              <a:t>sértett</a:t>
            </a:r>
            <a:r>
              <a:rPr lang="hu-HU" sz="2000" dirty="0"/>
              <a:t>, aki vagy amely </a:t>
            </a:r>
          </a:p>
          <a:p>
            <a:pPr lvl="1"/>
            <a:r>
              <a:rPr lang="hu-HU" sz="2000" dirty="0"/>
              <a:t>a bírósági eljárásban </a:t>
            </a:r>
            <a:r>
              <a:rPr lang="hu-HU" sz="2000" u="sng" dirty="0"/>
              <a:t>polgári jogi igényt </a:t>
            </a:r>
            <a:r>
              <a:rPr lang="hu-HU" sz="2000" dirty="0"/>
              <a:t>érvényesít, </a:t>
            </a:r>
          </a:p>
          <a:p>
            <a:pPr lvl="1"/>
            <a:r>
              <a:rPr lang="hu-HU" sz="2000" dirty="0"/>
              <a:t>akkor is, ha az erre vonatkozó szándékát a </a:t>
            </a:r>
            <a:r>
              <a:rPr lang="hu-HU" sz="2000" u="sng" dirty="0"/>
              <a:t>vádemelés előtt </a:t>
            </a:r>
            <a:r>
              <a:rPr lang="hu-HU" sz="2000" dirty="0"/>
              <a:t>jelentette be. </a:t>
            </a:r>
          </a:p>
          <a:p>
            <a:r>
              <a:rPr lang="hu-HU" sz="2000" dirty="0"/>
              <a:t>A büntetőeljárásban polgári jogi igényként az a </a:t>
            </a:r>
          </a:p>
          <a:p>
            <a:pPr lvl="1"/>
            <a:r>
              <a:rPr lang="hu-HU" sz="2000" dirty="0"/>
              <a:t>a) </a:t>
            </a:r>
            <a:r>
              <a:rPr lang="hu-HU" sz="2000" u="sng" dirty="0"/>
              <a:t>kártérítésre</a:t>
            </a:r>
            <a:r>
              <a:rPr lang="hu-HU" sz="2000" dirty="0"/>
              <a:t>, vagy</a:t>
            </a:r>
          </a:p>
          <a:p>
            <a:pPr lvl="1"/>
            <a:r>
              <a:rPr lang="hu-HU" sz="2000" dirty="0"/>
              <a:t>b) </a:t>
            </a:r>
            <a:r>
              <a:rPr lang="hu-HU" sz="2000" u="sng" dirty="0"/>
              <a:t>dolog kiadására </a:t>
            </a:r>
            <a:r>
              <a:rPr lang="hu-HU" sz="2000" dirty="0"/>
              <a:t>vagy </a:t>
            </a:r>
          </a:p>
          <a:p>
            <a:pPr lvl="1"/>
            <a:r>
              <a:rPr lang="hu-HU" sz="2000" dirty="0"/>
              <a:t>c) </a:t>
            </a:r>
            <a:r>
              <a:rPr lang="hu-HU" sz="2000" u="sng" dirty="0"/>
              <a:t>pénz fizetésére </a:t>
            </a:r>
            <a:r>
              <a:rPr lang="hu-HU" sz="2000" dirty="0"/>
              <a:t>irányuló követelés érvényesíthető, </a:t>
            </a:r>
          </a:p>
          <a:p>
            <a:pPr lvl="1"/>
            <a:r>
              <a:rPr lang="hu-HU" sz="2000" dirty="0"/>
              <a:t>amely a vád tárgyává tett cselekmény </a:t>
            </a:r>
            <a:r>
              <a:rPr lang="hu-HU" sz="2000" u="sng" dirty="0"/>
              <a:t>közvetlen következtében </a:t>
            </a:r>
            <a:r>
              <a:rPr lang="hu-HU" sz="2000" dirty="0"/>
              <a:t>keletkezett.</a:t>
            </a:r>
          </a:p>
          <a:p>
            <a:endParaRPr lang="hu-HU" sz="2000" dirty="0"/>
          </a:p>
          <a:p>
            <a:endParaRPr lang="hu-HU" sz="2000" dirty="0"/>
          </a:p>
          <a:p>
            <a:pPr algn="just">
              <a:buNone/>
            </a:pPr>
            <a:endParaRPr lang="hu-HU" sz="36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612648" y="116632"/>
            <a:ext cx="8153400" cy="1102568"/>
          </a:xfrm>
        </p:spPr>
        <p:txBody>
          <a:bodyPr>
            <a:normAutofit/>
          </a:bodyPr>
          <a:lstStyle/>
          <a:p>
            <a:pPr algn="ctr"/>
            <a:r>
              <a:rPr lang="hu-HU" sz="2000" dirty="0"/>
              <a:t>A büntetőeljárásban részt vevő személyek</a:t>
            </a:r>
            <a:br>
              <a:rPr lang="hu-HU" sz="2000" dirty="0"/>
            </a:br>
            <a:r>
              <a:rPr lang="hu-HU" sz="2000" dirty="0"/>
              <a:t>Be. 37 – 73. §</a:t>
            </a:r>
            <a:endParaRPr lang="hu-HU" sz="2000" cap="all" dirty="0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395536" y="1600200"/>
            <a:ext cx="8568952" cy="4495800"/>
          </a:xfrm>
        </p:spPr>
        <p:txBody>
          <a:bodyPr>
            <a:noAutofit/>
          </a:bodyPr>
          <a:lstStyle/>
          <a:p>
            <a:r>
              <a:rPr lang="hu-HU" sz="2000" b="1" dirty="0"/>
              <a:t>A magánfél (Be. 55-56. §)</a:t>
            </a:r>
          </a:p>
          <a:p>
            <a:r>
              <a:rPr lang="hu-HU" sz="2000" dirty="0"/>
              <a:t>A polgári jogi igény érvényesítésére és elintézésére - a büntetőeljárás jellegéből adódó eltérésekkel - a </a:t>
            </a:r>
            <a:r>
              <a:rPr lang="hu-HU" sz="2000" u="sng" dirty="0"/>
              <a:t>polgári perrendtartásról szóló törvény </a:t>
            </a:r>
            <a:r>
              <a:rPr lang="hu-HU" sz="2000" dirty="0"/>
              <a:t>rendelkezéseit is alkalmazni kell.</a:t>
            </a:r>
          </a:p>
          <a:p>
            <a:r>
              <a:rPr lang="hu-HU" sz="2000" u="sng" dirty="0"/>
              <a:t>Nem érvényesíthető </a:t>
            </a:r>
            <a:r>
              <a:rPr lang="hu-HU" sz="2000" dirty="0"/>
              <a:t>a büntetőeljárásban polgári jogi igényként az az igény, amely bírósági úton nem érvényesíthető.</a:t>
            </a:r>
          </a:p>
          <a:p>
            <a:r>
              <a:rPr lang="hu-HU" sz="2000" dirty="0"/>
              <a:t>A polgári jogi igény </a:t>
            </a:r>
            <a:r>
              <a:rPr lang="hu-HU" sz="2000" u="sng" dirty="0"/>
              <a:t>egyéb törvényes úton </a:t>
            </a:r>
            <a:r>
              <a:rPr lang="hu-HU" sz="2000" dirty="0"/>
              <a:t>való érvényesítését nem zárja ki, hogy a sértett magánfélként nem lépett fel.</a:t>
            </a:r>
          </a:p>
          <a:p>
            <a:endParaRPr lang="hu-HU" sz="2000" dirty="0"/>
          </a:p>
          <a:p>
            <a:pPr algn="just">
              <a:buNone/>
            </a:pPr>
            <a:endParaRPr lang="hu-HU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612648" y="116632"/>
            <a:ext cx="8153400" cy="1102568"/>
          </a:xfrm>
        </p:spPr>
        <p:txBody>
          <a:bodyPr>
            <a:normAutofit/>
          </a:bodyPr>
          <a:lstStyle/>
          <a:p>
            <a:pPr algn="ctr"/>
            <a:r>
              <a:rPr lang="hu-HU" sz="2000" dirty="0"/>
              <a:t>A büntetőeljárásban részt vevő személyek</a:t>
            </a:r>
            <a:br>
              <a:rPr lang="hu-HU" sz="2000" dirty="0"/>
            </a:br>
            <a:r>
              <a:rPr lang="hu-HU" sz="2000" dirty="0"/>
              <a:t>Be. 37 – 73. §</a:t>
            </a:r>
            <a:endParaRPr lang="hu-HU" sz="2000" cap="all" dirty="0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hu-HU" sz="2800" b="1" dirty="0"/>
              <a:t>A terhelt (Be. 38-40. §)</a:t>
            </a:r>
          </a:p>
          <a:p>
            <a:r>
              <a:rPr lang="hu-HU" sz="2400" b="1" dirty="0"/>
              <a:t>A terhelt fogalma (38. §)</a:t>
            </a:r>
          </a:p>
          <a:p>
            <a:r>
              <a:rPr lang="hu-HU" sz="2400" dirty="0"/>
              <a:t>a terhelt az, akivel szemben büntetőeljárást folytatnak</a:t>
            </a:r>
          </a:p>
          <a:p>
            <a:r>
              <a:rPr lang="hu-HU" sz="2400" dirty="0"/>
              <a:t>elnevezései: a terhelt </a:t>
            </a:r>
          </a:p>
          <a:p>
            <a:pPr lvl="1"/>
            <a:r>
              <a:rPr lang="hu-HU" sz="2400" dirty="0"/>
              <a:t>a nyomozás során </a:t>
            </a:r>
            <a:r>
              <a:rPr lang="hu-HU" sz="2400" i="1" u="sng" dirty="0"/>
              <a:t>gyanúsított</a:t>
            </a:r>
            <a:r>
              <a:rPr lang="hu-HU" sz="2400" dirty="0"/>
              <a:t>, </a:t>
            </a:r>
          </a:p>
          <a:p>
            <a:pPr lvl="1"/>
            <a:r>
              <a:rPr lang="hu-HU" sz="2400" dirty="0"/>
              <a:t>a vádemelés után </a:t>
            </a:r>
            <a:r>
              <a:rPr lang="hu-HU" sz="2400" i="1" u="sng" dirty="0"/>
              <a:t>vádlott</a:t>
            </a:r>
            <a:r>
              <a:rPr lang="hu-HU" sz="2400" dirty="0"/>
              <a:t>, </a:t>
            </a:r>
          </a:p>
          <a:p>
            <a:pPr lvl="1"/>
            <a:r>
              <a:rPr lang="hu-HU" sz="2400" dirty="0"/>
              <a:t>a büntetőjogi jogkövetkezmény alkalmazását követően </a:t>
            </a:r>
            <a:r>
              <a:rPr lang="hu-HU" sz="2400" i="1" u="sng" dirty="0"/>
              <a:t>elítélt</a:t>
            </a:r>
          </a:p>
          <a:p>
            <a:pPr algn="just">
              <a:buNone/>
            </a:pPr>
            <a:endParaRPr lang="hu-HU" sz="2400" dirty="0"/>
          </a:p>
          <a:p>
            <a:pPr lvl="1" algn="just">
              <a:buNone/>
            </a:pPr>
            <a:endParaRPr lang="hu-HU" sz="2500" dirty="0"/>
          </a:p>
          <a:p>
            <a:pPr algn="just">
              <a:buNone/>
            </a:pPr>
            <a:endParaRPr lang="hu-HU" sz="36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612648" y="116632"/>
            <a:ext cx="8153400" cy="1102568"/>
          </a:xfrm>
        </p:spPr>
        <p:txBody>
          <a:bodyPr>
            <a:normAutofit/>
          </a:bodyPr>
          <a:lstStyle/>
          <a:p>
            <a:pPr algn="ctr"/>
            <a:r>
              <a:rPr lang="hu-HU" sz="2000" dirty="0"/>
              <a:t>A büntetőeljárásban részt vevő személyek</a:t>
            </a:r>
            <a:br>
              <a:rPr lang="hu-HU" sz="2000" dirty="0"/>
            </a:br>
            <a:r>
              <a:rPr lang="hu-HU" sz="2000" dirty="0"/>
              <a:t>Be. 37 – 73. §</a:t>
            </a:r>
            <a:endParaRPr lang="hu-HU" sz="2000" cap="all" dirty="0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395536" y="1600200"/>
            <a:ext cx="8568952" cy="4495800"/>
          </a:xfrm>
        </p:spPr>
        <p:txBody>
          <a:bodyPr>
            <a:noAutofit/>
          </a:bodyPr>
          <a:lstStyle/>
          <a:p>
            <a:r>
              <a:rPr lang="hu-HU" sz="2000" b="1" dirty="0"/>
              <a:t>A vagyoni érdekelt (Be. 57. §)</a:t>
            </a:r>
          </a:p>
          <a:p>
            <a:r>
              <a:rPr lang="hu-HU" sz="2000" dirty="0"/>
              <a:t>Vagyoni érdekelt </a:t>
            </a:r>
          </a:p>
          <a:p>
            <a:pPr lvl="1"/>
            <a:r>
              <a:rPr lang="hu-HU" sz="2000" dirty="0"/>
              <a:t>az a természetes vagy nem természetes </a:t>
            </a:r>
            <a:r>
              <a:rPr lang="hu-HU" sz="2000" u="sng" dirty="0"/>
              <a:t>személy</a:t>
            </a:r>
            <a:r>
              <a:rPr lang="hu-HU" sz="2000" dirty="0"/>
              <a:t>, aki vagy amely </a:t>
            </a:r>
          </a:p>
          <a:p>
            <a:pPr lvl="1"/>
            <a:r>
              <a:rPr lang="hu-HU" sz="2000" dirty="0"/>
              <a:t>a) </a:t>
            </a:r>
            <a:r>
              <a:rPr lang="hu-HU" sz="2000" u="sng" dirty="0"/>
              <a:t>elkobozható vagy lefoglalt </a:t>
            </a:r>
            <a:r>
              <a:rPr lang="hu-HU" sz="2000" dirty="0"/>
              <a:t>dolog tulajdonosa, vagy valamely tulajdonosi részjogosítvánnyal rendelkezik,</a:t>
            </a:r>
          </a:p>
          <a:p>
            <a:pPr lvl="1"/>
            <a:r>
              <a:rPr lang="hu-HU" sz="2000" dirty="0"/>
              <a:t>b) olyan </a:t>
            </a:r>
            <a:r>
              <a:rPr lang="hu-HU" sz="2000" u="sng" dirty="0"/>
              <a:t>vagyonnal jogosult rendelkezni</a:t>
            </a:r>
            <a:r>
              <a:rPr lang="hu-HU" sz="2000" dirty="0"/>
              <a:t>, amelyre </a:t>
            </a:r>
            <a:r>
              <a:rPr lang="hu-HU" sz="2000" u="sng" dirty="0"/>
              <a:t>vagyonelkobzás</a:t>
            </a:r>
            <a:r>
              <a:rPr lang="hu-HU" sz="2000" dirty="0"/>
              <a:t> rendelhető el, vagy</a:t>
            </a:r>
          </a:p>
          <a:p>
            <a:pPr lvl="1"/>
            <a:r>
              <a:rPr lang="hu-HU" sz="2000" dirty="0"/>
              <a:t>c) olyan </a:t>
            </a:r>
            <a:r>
              <a:rPr lang="hu-HU" sz="2000" u="sng" dirty="0"/>
              <a:t>elektronikus adattal </a:t>
            </a:r>
            <a:r>
              <a:rPr lang="hu-HU" sz="2000" dirty="0"/>
              <a:t>jogosult rendelkezni, amelynek végleges </a:t>
            </a:r>
            <a:r>
              <a:rPr lang="hu-HU" sz="2000" u="sng" dirty="0"/>
              <a:t>hozzáférhetetlenné tétele </a:t>
            </a:r>
            <a:r>
              <a:rPr lang="hu-HU" sz="2000" dirty="0"/>
              <a:t>rendelhető el.</a:t>
            </a:r>
          </a:p>
          <a:p>
            <a:pPr>
              <a:buNone/>
            </a:pPr>
            <a:endParaRPr lang="hu-HU" sz="2000" dirty="0"/>
          </a:p>
          <a:p>
            <a:endParaRPr lang="hu-HU" sz="2000" dirty="0"/>
          </a:p>
          <a:p>
            <a:pPr algn="just">
              <a:buNone/>
            </a:pPr>
            <a:endParaRPr lang="hu-HU" sz="36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612648" y="116632"/>
            <a:ext cx="8153400" cy="1102568"/>
          </a:xfrm>
        </p:spPr>
        <p:txBody>
          <a:bodyPr>
            <a:normAutofit/>
          </a:bodyPr>
          <a:lstStyle/>
          <a:p>
            <a:pPr algn="ctr"/>
            <a:r>
              <a:rPr lang="hu-HU" sz="2000" dirty="0"/>
              <a:t>A büntetőeljárásban részt vevő személyek</a:t>
            </a:r>
            <a:br>
              <a:rPr lang="hu-HU" sz="2000" dirty="0"/>
            </a:br>
            <a:r>
              <a:rPr lang="hu-HU" sz="2000" dirty="0"/>
              <a:t>Be. 37 – 73. §</a:t>
            </a:r>
            <a:endParaRPr lang="hu-HU" sz="2000" cap="all" dirty="0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395536" y="1600200"/>
            <a:ext cx="8568952" cy="4495800"/>
          </a:xfrm>
        </p:spPr>
        <p:txBody>
          <a:bodyPr>
            <a:noAutofit/>
          </a:bodyPr>
          <a:lstStyle/>
          <a:p>
            <a:r>
              <a:rPr lang="hu-HU" sz="2000" b="1" dirty="0"/>
              <a:t>A vagyoni érdekelt (Be. 57. §)</a:t>
            </a:r>
          </a:p>
          <a:p>
            <a:r>
              <a:rPr lang="hu-HU" sz="2000" u="sng" dirty="0"/>
              <a:t>Jogosult</a:t>
            </a:r>
            <a:r>
              <a:rPr lang="hu-HU" sz="2000" dirty="0"/>
              <a:t> arra, hogy</a:t>
            </a:r>
          </a:p>
          <a:p>
            <a:pPr lvl="1"/>
            <a:r>
              <a:rPr lang="hu-HU" sz="1700" dirty="0"/>
              <a:t>a) az </a:t>
            </a:r>
            <a:r>
              <a:rPr lang="hu-HU" sz="1700" b="1" dirty="0"/>
              <a:t>őt érintő körben </a:t>
            </a:r>
            <a:r>
              <a:rPr lang="hu-HU" sz="1700" u="sng" dirty="0"/>
              <a:t>bizonyítékot</a:t>
            </a:r>
            <a:r>
              <a:rPr lang="hu-HU" sz="1700" dirty="0"/>
              <a:t> terjesszen elő, </a:t>
            </a:r>
            <a:r>
              <a:rPr lang="hu-HU" sz="1700" u="sng" dirty="0"/>
              <a:t>indítványt és észrevételt </a:t>
            </a:r>
            <a:r>
              <a:rPr lang="hu-HU" sz="1700" dirty="0"/>
              <a:t>tegyen,</a:t>
            </a:r>
          </a:p>
          <a:p>
            <a:pPr lvl="1"/>
            <a:r>
              <a:rPr lang="hu-HU" sz="1700" dirty="0"/>
              <a:t>b) a dolgot, vagyont vagy elektronikus adatot közvetlenül </a:t>
            </a:r>
            <a:r>
              <a:rPr lang="hu-HU" sz="1700" b="1" dirty="0"/>
              <a:t>érintő</a:t>
            </a:r>
            <a:r>
              <a:rPr lang="hu-HU" sz="1700" dirty="0"/>
              <a:t> </a:t>
            </a:r>
            <a:r>
              <a:rPr lang="hu-HU" sz="1700" u="sng" dirty="0"/>
              <a:t>eljárási cselekményen </a:t>
            </a:r>
            <a:r>
              <a:rPr lang="hu-HU" sz="1700" dirty="0"/>
              <a:t>jelen legyen, </a:t>
            </a:r>
            <a:r>
              <a:rPr lang="hu-HU" sz="1700" b="1" dirty="0">
                <a:latin typeface="Calibri"/>
              </a:rPr>
              <a:t>→</a:t>
            </a:r>
            <a:endParaRPr lang="hu-HU" sz="1700" b="1" dirty="0"/>
          </a:p>
          <a:p>
            <a:pPr lvl="1"/>
            <a:r>
              <a:rPr lang="hu-HU" sz="1700" dirty="0"/>
              <a:t>c) a dolgot, vagyont vagy elektronikus adatot </a:t>
            </a:r>
            <a:r>
              <a:rPr lang="hu-HU" sz="1700" b="1" dirty="0"/>
              <a:t>érintő</a:t>
            </a:r>
            <a:r>
              <a:rPr lang="hu-HU" sz="1700" dirty="0"/>
              <a:t> </a:t>
            </a:r>
            <a:r>
              <a:rPr lang="hu-HU" sz="1700" u="sng" dirty="0"/>
              <a:t>kényszerintézkedés</a:t>
            </a:r>
            <a:r>
              <a:rPr lang="hu-HU" sz="1700" dirty="0"/>
              <a:t> okát és ennek változását megismerje,</a:t>
            </a:r>
          </a:p>
          <a:p>
            <a:pPr lvl="1"/>
            <a:r>
              <a:rPr lang="hu-HU" sz="1700" dirty="0"/>
              <a:t>d) a büntetőeljárási </a:t>
            </a:r>
            <a:r>
              <a:rPr lang="hu-HU" sz="1700" u="sng" dirty="0"/>
              <a:t>jogairól és kötelességeiről </a:t>
            </a:r>
            <a:r>
              <a:rPr lang="hu-HU" sz="1700" dirty="0"/>
              <a:t>a bíróságtól, az ügyészségtől és a nyomozó hatóságtól felvilágosítást kapjon,</a:t>
            </a:r>
          </a:p>
          <a:p>
            <a:pPr lvl="1"/>
            <a:r>
              <a:rPr lang="hu-HU" sz="1700" dirty="0"/>
              <a:t>e) az </a:t>
            </a:r>
            <a:r>
              <a:rPr lang="hu-HU" sz="1700" b="1" dirty="0"/>
              <a:t>őt érintő körben </a:t>
            </a:r>
            <a:r>
              <a:rPr lang="hu-HU" sz="1700" u="sng" dirty="0"/>
              <a:t>jogorvoslattal</a:t>
            </a:r>
            <a:r>
              <a:rPr lang="hu-HU" sz="1700" dirty="0"/>
              <a:t> éljen,</a:t>
            </a:r>
          </a:p>
          <a:p>
            <a:pPr lvl="1"/>
            <a:r>
              <a:rPr lang="hu-HU" sz="1700" dirty="0"/>
              <a:t>f) az eljárás </a:t>
            </a:r>
            <a:r>
              <a:rPr lang="hu-HU" sz="1700" u="sng" dirty="0"/>
              <a:t>ügyiratait</a:t>
            </a:r>
            <a:r>
              <a:rPr lang="hu-HU" sz="1700" dirty="0"/>
              <a:t> az </a:t>
            </a:r>
            <a:r>
              <a:rPr lang="hu-HU" sz="1700" b="1" dirty="0"/>
              <a:t>őt érintő körben</a:t>
            </a:r>
            <a:r>
              <a:rPr lang="hu-HU" sz="1700" dirty="0"/>
              <a:t> megismerje,</a:t>
            </a:r>
          </a:p>
          <a:p>
            <a:pPr lvl="1"/>
            <a:r>
              <a:rPr lang="hu-HU" sz="1700" dirty="0"/>
              <a:t>g) </a:t>
            </a:r>
            <a:r>
              <a:rPr lang="hu-HU" sz="1700" u="sng" dirty="0"/>
              <a:t>segítő</a:t>
            </a:r>
            <a:r>
              <a:rPr lang="hu-HU" sz="1700" dirty="0"/>
              <a:t> közreműködését vegye igénybe.</a:t>
            </a:r>
            <a:endParaRPr lang="hu-HU" sz="2000" dirty="0"/>
          </a:p>
          <a:p>
            <a:endParaRPr lang="hu-HU" sz="2000" dirty="0"/>
          </a:p>
          <a:p>
            <a:pPr algn="just">
              <a:buNone/>
            </a:pPr>
            <a:endParaRPr lang="hu-HU" sz="36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612648" y="116632"/>
            <a:ext cx="8153400" cy="1102568"/>
          </a:xfrm>
        </p:spPr>
        <p:txBody>
          <a:bodyPr>
            <a:normAutofit/>
          </a:bodyPr>
          <a:lstStyle/>
          <a:p>
            <a:pPr algn="ctr"/>
            <a:r>
              <a:rPr lang="hu-HU" sz="2000" dirty="0"/>
              <a:t>A büntetőeljárásban részt vevő személyek</a:t>
            </a:r>
            <a:br>
              <a:rPr lang="hu-HU" sz="2000" dirty="0"/>
            </a:br>
            <a:r>
              <a:rPr lang="hu-HU" sz="2000" dirty="0"/>
              <a:t>Be. 37 – 73. §</a:t>
            </a:r>
            <a:endParaRPr lang="hu-HU" sz="2000" cap="all" dirty="0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784976" cy="4495800"/>
          </a:xfrm>
        </p:spPr>
        <p:txBody>
          <a:bodyPr>
            <a:noAutofit/>
          </a:bodyPr>
          <a:lstStyle/>
          <a:p>
            <a:r>
              <a:rPr lang="hu-HU" sz="2000" b="1" dirty="0"/>
              <a:t>A vagyoni érdekelt (Be. 57. §)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hu-HU" sz="2000" dirty="0"/>
              <a:t>(b) a dolgot, vagyont vagy elektronikus adatot közvetlenül </a:t>
            </a:r>
            <a:r>
              <a:rPr lang="hu-HU" sz="2000" b="1" dirty="0"/>
              <a:t>érintő</a:t>
            </a:r>
            <a:r>
              <a:rPr lang="hu-HU" sz="2000" dirty="0"/>
              <a:t> eljárási cselekményen jelen legyen</a:t>
            </a:r>
          </a:p>
          <a:p>
            <a:pPr lvl="1"/>
            <a:r>
              <a:rPr lang="hu-HU" sz="1800" dirty="0"/>
              <a:t>értesítése mellőzhető, illetve az eljárási cselekmény helyszínéről eltávolítható</a:t>
            </a:r>
          </a:p>
          <a:p>
            <a:pPr marL="1051560" lvl="3" indent="-320040">
              <a:spcBef>
                <a:spcPts val="700"/>
              </a:spcBef>
              <a:buSzPct val="60000"/>
              <a:buFont typeface="Wingdings"/>
              <a:buChar char=""/>
            </a:pPr>
            <a:r>
              <a:rPr lang="hu-HU" sz="1800" dirty="0"/>
              <a:t>a) ha ezt az eljárási cselekmény jellege vagy sürgőssége indokolja,</a:t>
            </a:r>
          </a:p>
          <a:p>
            <a:pPr marL="1051560" lvl="3" indent="-320040">
              <a:spcBef>
                <a:spcPts val="700"/>
              </a:spcBef>
              <a:buSzPct val="60000"/>
              <a:buFont typeface="Wingdings"/>
              <a:buChar char=""/>
            </a:pPr>
            <a:r>
              <a:rPr lang="hu-HU" sz="1800" dirty="0"/>
              <a:t>b) a büntetőeljárásban részt vevő más személy védelmének biztosítása érdekében.</a:t>
            </a:r>
          </a:p>
          <a:p>
            <a:pPr marL="0"/>
            <a:r>
              <a:rPr lang="hu-HU" sz="2000" u="sng" dirty="0"/>
              <a:t>Köteles</a:t>
            </a:r>
            <a:r>
              <a:rPr lang="hu-HU" sz="2000" dirty="0"/>
              <a:t> arra, hogy</a:t>
            </a:r>
          </a:p>
          <a:p>
            <a:pPr lvl="1"/>
            <a:r>
              <a:rPr lang="hu-HU" sz="1800" dirty="0"/>
              <a:t>az </a:t>
            </a:r>
            <a:r>
              <a:rPr lang="hu-HU" sz="1800" u="sng" dirty="0"/>
              <a:t>eljárási cselekményeken </a:t>
            </a:r>
            <a:r>
              <a:rPr lang="hu-HU" sz="1800" dirty="0"/>
              <a:t>a bíróság, az ügyészség és a nyomozó hatóság rendelkezéseinek megfelelően </a:t>
            </a:r>
            <a:r>
              <a:rPr lang="hu-HU" sz="1800" u="sng" dirty="0"/>
              <a:t>részt vegyen</a:t>
            </a:r>
            <a:endParaRPr lang="hu-HU" sz="1800" dirty="0"/>
          </a:p>
          <a:p>
            <a:r>
              <a:rPr lang="hu-HU" sz="2000" dirty="0"/>
              <a:t>Ha a bíróság az elkobzást, a vagyonelkobzást, illetve az elektronikus adat hozzáférhetetlenné tételét elrendeli, a vagyoni érdekelt az </a:t>
            </a:r>
            <a:r>
              <a:rPr lang="hu-HU" sz="2000" u="sng" dirty="0"/>
              <a:t>ügydöntő határozat jogerőre emelkedését követően </a:t>
            </a:r>
            <a:r>
              <a:rPr lang="hu-HU" sz="2000" dirty="0"/>
              <a:t>igényét </a:t>
            </a:r>
            <a:r>
              <a:rPr lang="hu-HU" sz="2000" u="sng" dirty="0"/>
              <a:t>egyéb törvényes úton</a:t>
            </a:r>
            <a:r>
              <a:rPr lang="hu-HU" sz="2000" dirty="0"/>
              <a:t> érvényesítheti.</a:t>
            </a:r>
          </a:p>
          <a:p>
            <a:pPr lvl="1"/>
            <a:endParaRPr lang="hu-HU" sz="1800" dirty="0"/>
          </a:p>
          <a:p>
            <a:pPr marL="594360" lvl="2" indent="-320040">
              <a:spcBef>
                <a:spcPts val="700"/>
              </a:spcBef>
              <a:buSzPct val="60000"/>
              <a:buFont typeface="Wingdings"/>
              <a:buChar char=""/>
            </a:pPr>
            <a:endParaRPr lang="hu-HU" sz="1400" dirty="0"/>
          </a:p>
          <a:p>
            <a:endParaRPr lang="hu-HU" sz="2000" dirty="0"/>
          </a:p>
          <a:p>
            <a:endParaRPr lang="hu-HU" sz="2000" dirty="0"/>
          </a:p>
          <a:p>
            <a:pPr algn="just">
              <a:buNone/>
            </a:pPr>
            <a:endParaRPr lang="hu-HU" sz="36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Elkobzás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/>
              <a:t>(4) Az elkobzás, a vagyonelkobzás és az elektronikus adat végleges hozzáférhetetlenné tétele önállóan, és büntetés vagy intézkedés mellett is alkalmazható.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 kell kobozni: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b="1" dirty="0"/>
              <a:t>72. § </a:t>
            </a:r>
            <a:r>
              <a:rPr lang="hu-HU" dirty="0"/>
              <a:t>(1) El kell kobozni azt a dolgot,</a:t>
            </a:r>
          </a:p>
          <a:p>
            <a:r>
              <a:rPr lang="hu-HU" i="1" dirty="0"/>
              <a:t>a) </a:t>
            </a:r>
            <a:r>
              <a:rPr lang="hu-HU" dirty="0"/>
              <a:t>amelyet a bűncselekmény elkövetéséhez eszközül használtak vagy arra szántak,</a:t>
            </a:r>
          </a:p>
          <a:p>
            <a:r>
              <a:rPr lang="hu-HU" i="1" dirty="0"/>
              <a:t>b) </a:t>
            </a:r>
            <a:r>
              <a:rPr lang="hu-HU" dirty="0"/>
              <a:t>amely bűncselekmény elkövetése útján jött létre,</a:t>
            </a:r>
          </a:p>
          <a:p>
            <a:r>
              <a:rPr lang="hu-HU" i="1" dirty="0"/>
              <a:t>c) </a:t>
            </a:r>
            <a:r>
              <a:rPr lang="hu-HU" dirty="0"/>
              <a:t>amelyre a bűncselekményt elkövették, vagy amelyet a bűncselekmény befejezését követően e dolog elszállítása céljából használtak,</a:t>
            </a:r>
          </a:p>
          <a:p>
            <a:r>
              <a:rPr lang="hu-HU" i="1" dirty="0"/>
              <a:t>d) </a:t>
            </a:r>
            <a:r>
              <a:rPr lang="hu-HU" dirty="0"/>
              <a:t>amelynek a birtoklása a közbiztonságot veszélyezteti, vagy jogszabályba ütközik.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 kell kobozni: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u-HU" dirty="0"/>
              <a:t>(2) El kell kobozni azt a sajtóterméket, amelyben a bűncselekmény megvalósul.</a:t>
            </a:r>
          </a:p>
          <a:p>
            <a:r>
              <a:rPr lang="hu-HU" dirty="0"/>
              <a:t>(3) Az (1) bekezdés </a:t>
            </a:r>
            <a:r>
              <a:rPr lang="hu-HU" i="1" dirty="0"/>
              <a:t>a) </a:t>
            </a:r>
            <a:r>
              <a:rPr lang="hu-HU" dirty="0"/>
              <a:t>és </a:t>
            </a:r>
            <a:r>
              <a:rPr lang="hu-HU" i="1" dirty="0"/>
              <a:t>c) </a:t>
            </a:r>
            <a:r>
              <a:rPr lang="hu-HU" dirty="0"/>
              <a:t>pontja esetében - feltéve, hogy a tulajdonos az elkövetésről előzetesen nem tudott - az elkobzást nem lehet elrendelni, ha a dolog nem az elkövető tulajdona, kivéve, ha az elkobzás mellőzését nemzetközi jogi kötelezettség kizárja.</a:t>
            </a:r>
          </a:p>
          <a:p>
            <a:r>
              <a:rPr lang="hu-HU" dirty="0"/>
              <a:t>(4) Az elkobzást akkor is el kell rendelni, ha</a:t>
            </a:r>
          </a:p>
          <a:p>
            <a:r>
              <a:rPr lang="hu-HU" i="1" dirty="0"/>
              <a:t>a) </a:t>
            </a:r>
            <a:r>
              <a:rPr lang="hu-HU" dirty="0"/>
              <a:t>az elkövető gyermekkor, kóros elmeállapot vagy törvényben meghatározott büntethetőséget megszüntető ok miatt nem büntethető,</a:t>
            </a:r>
          </a:p>
          <a:p>
            <a:r>
              <a:rPr lang="hu-HU" i="1" dirty="0"/>
              <a:t>b) </a:t>
            </a:r>
            <a:r>
              <a:rPr lang="hu-HU" dirty="0"/>
              <a:t>az elkövetőt megrovásban részesítették,</a:t>
            </a:r>
          </a:p>
          <a:p>
            <a:r>
              <a:rPr lang="hu-HU" i="1" dirty="0"/>
              <a:t>c) </a:t>
            </a:r>
            <a:r>
              <a:rPr lang="hu-HU" dirty="0"/>
              <a:t>az a kölcsönzött kulturális javak különleges védelméről szóló törvényben meghatározott különleges védelem időtartama alatt nem hajtható végre.</a:t>
            </a:r>
          </a:p>
          <a:p>
            <a:r>
              <a:rPr lang="hu-HU" dirty="0"/>
              <a:t>A 2012. évi CCXXIII. törvény 318. § (7) szerinti szöveggel lép hatályba.</a:t>
            </a:r>
          </a:p>
          <a:p>
            <a:r>
              <a:rPr lang="hu-HU" dirty="0"/>
              <a:t>Módosította: 2015. évi LXXVI. törvény 37. § b).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Nincs helye elkobzásnak: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/>
              <a:t>(5) Nem lehet elrendelni annak a dolognak az elkobzását, amelyre a vagyonelkobzás kiterjed.</a:t>
            </a:r>
          </a:p>
          <a:p>
            <a:r>
              <a:rPr lang="hu-HU" dirty="0"/>
              <a:t>(6) Az elkobzott dolog tulajdonjoga törvény eltérő rendelkezése hiányában az államra száll.</a:t>
            </a:r>
          </a:p>
          <a:p>
            <a:r>
              <a:rPr lang="hu-HU" dirty="0"/>
              <a:t>(7) Nincs helye elkobzásnak a cselekmény büntethetőségének elévülésére megállapított idő, de legalább öt év elteltével.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Vagyonelkobzás kötelező esetei: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u-HU" b="1" dirty="0"/>
              <a:t>74. § </a:t>
            </a:r>
            <a:r>
              <a:rPr lang="hu-HU" dirty="0"/>
              <a:t>(1) Vagyonelkobzást kell elrendelni arra</a:t>
            </a:r>
          </a:p>
          <a:p>
            <a:r>
              <a:rPr lang="hu-HU" i="1" dirty="0"/>
              <a:t>a) </a:t>
            </a:r>
            <a:r>
              <a:rPr lang="hu-HU" dirty="0" err="1"/>
              <a:t>a</a:t>
            </a:r>
            <a:r>
              <a:rPr lang="hu-HU" dirty="0"/>
              <a:t> bűncselekmény elkövetéséből eredő vagyonra, amelyet az elkövető a bűncselekmény elkövetése során vagy azzal összefüggésben szerzett,</a:t>
            </a:r>
          </a:p>
          <a:p>
            <a:r>
              <a:rPr lang="hu-HU" i="1" dirty="0"/>
              <a:t>b)</a:t>
            </a:r>
            <a:r>
              <a:rPr lang="hu-HU" i="1" dirty="0" err="1"/>
              <a:t>-c</a:t>
            </a:r>
            <a:r>
              <a:rPr lang="hu-HU" i="1" dirty="0"/>
              <a:t>)</a:t>
            </a:r>
            <a:endParaRPr lang="hu-HU" dirty="0"/>
          </a:p>
          <a:p>
            <a:r>
              <a:rPr lang="hu-HU" i="1" dirty="0"/>
              <a:t>d) </a:t>
            </a:r>
            <a:r>
              <a:rPr lang="hu-HU" dirty="0"/>
              <a:t>a vagyonra, amely a bűncselekmény elkövetéséből eredő, a bűncselekmény elkövetése során vagy azzal összefüggésben szerzett vagyon helyébe lépett,</a:t>
            </a:r>
          </a:p>
          <a:p>
            <a:r>
              <a:rPr lang="hu-HU" i="1" dirty="0"/>
              <a:t>e) </a:t>
            </a:r>
            <a:r>
              <a:rPr lang="hu-HU" dirty="0"/>
              <a:t>a vagyonra, amelyet a bűncselekmény elkövetése céljából az ehhez szükséges vagy ezt könnyítő feltételek biztosítása végett szolgáltattak vagy arra szántak,</a:t>
            </a:r>
          </a:p>
          <a:p>
            <a:r>
              <a:rPr lang="hu-HU" i="1" dirty="0"/>
              <a:t>f) </a:t>
            </a:r>
            <a:r>
              <a:rPr lang="hu-HU" dirty="0"/>
              <a:t>a vagyonra, amely az adott vagy ígért vagyoni előny tárgya volt Hatályon kívül helyezte: 2016. évi CIII. törvény 56. §. Hatálytalan: 2016. X. 28-tól.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Vagyonelkobzás kötelező esetei: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hu-HU" dirty="0"/>
              <a:t>) A vagyonelkobzást el kell rendelni arra a bűncselekmény elkövetéséből eredő, a bűncselekmény elkövetése során vagy azzal összefüggésben szerzett vagyonra is, amellyel más gazdagodott. Ha gazdálkodó szervezet gazdagodott ilyen vagyonnal, a vagyonelkobzást a gazdálkodó szervezettel szemben kell elrendelni.</a:t>
            </a:r>
          </a:p>
          <a:p>
            <a:r>
              <a:rPr lang="hu-HU" dirty="0"/>
              <a:t>(3) Ha az elkövető vagy a (2) bekezdés szerint gazdagodott személy meghalt, vagy a gazdálkodó szervezet átalakult, a vagyonelkobzást a jogutóddal szemben kell elrendelni arra az (1) bekezdés vagy a 74/A. § szerinti vagyonra, amelyre a jogutódlás történt.</a:t>
            </a:r>
          </a:p>
          <a:p>
            <a:r>
              <a:rPr lang="hu-HU" dirty="0"/>
              <a:t>(4)</a:t>
            </a:r>
          </a:p>
          <a:p>
            <a:r>
              <a:rPr lang="hu-HU" dirty="0"/>
              <a:t>(5) Nem rendelhető el vagyonelkobzás</a:t>
            </a:r>
          </a:p>
          <a:p>
            <a:r>
              <a:rPr lang="hu-HU" i="1" dirty="0"/>
              <a:t>a) </a:t>
            </a:r>
            <a:r>
              <a:rPr lang="hu-HU" dirty="0"/>
              <a:t>arra a vagyonra, amely a büntetőeljárás során érvényesített polgári jogi igény fedezetéül szolgál,</a:t>
            </a:r>
          </a:p>
          <a:p>
            <a:r>
              <a:rPr lang="hu-HU" i="1" dirty="0"/>
              <a:t>b) </a:t>
            </a:r>
            <a:r>
              <a:rPr lang="hu-HU" dirty="0"/>
              <a:t>arra a vagyonra, amelyet jóhiszeműen, ellenérték fejében szereztek,</a:t>
            </a:r>
          </a:p>
          <a:p>
            <a:r>
              <a:rPr lang="hu-HU" i="1" dirty="0"/>
              <a:t>c)</a:t>
            </a:r>
            <a:endParaRPr lang="hu-HU" dirty="0"/>
          </a:p>
          <a:p>
            <a:r>
              <a:rPr lang="hu-HU" dirty="0"/>
              <a:t>Módosította: 2016. évi CIII. törvény 55. § (9) a).</a:t>
            </a:r>
          </a:p>
          <a:p>
            <a:r>
              <a:rPr lang="hu-HU" dirty="0"/>
              <a:t>Hatályon kívül helyezte: 2016. évi CIII. törvény 56. §. Hatálytalan: 2016. X. 28-tól.</a:t>
            </a:r>
          </a:p>
          <a:p>
            <a:r>
              <a:rPr lang="hu-HU" dirty="0"/>
              <a:t>Hatályon kívül helyezte: 2016. évi CIII. törvény 56. §. Hatálytalan: 2016. X. 28-tól.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612648" y="116632"/>
            <a:ext cx="8153400" cy="1102568"/>
          </a:xfrm>
        </p:spPr>
        <p:txBody>
          <a:bodyPr>
            <a:normAutofit/>
          </a:bodyPr>
          <a:lstStyle/>
          <a:p>
            <a:pPr algn="ctr"/>
            <a:r>
              <a:rPr lang="hu-HU" sz="2000" dirty="0"/>
              <a:t>A büntetőeljárásban részt vevő személyek</a:t>
            </a:r>
            <a:br>
              <a:rPr lang="hu-HU" sz="2000" dirty="0"/>
            </a:br>
            <a:r>
              <a:rPr lang="hu-HU" sz="2000" dirty="0"/>
              <a:t>Be. 37 – 73. §</a:t>
            </a:r>
            <a:endParaRPr lang="hu-HU" sz="2000" cap="all" dirty="0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395536" y="1600200"/>
            <a:ext cx="8568952" cy="4495800"/>
          </a:xfrm>
        </p:spPr>
        <p:txBody>
          <a:bodyPr>
            <a:noAutofit/>
          </a:bodyPr>
          <a:lstStyle/>
          <a:p>
            <a:r>
              <a:rPr lang="hu-HU" sz="2000" b="1" dirty="0"/>
              <a:t>Az egyéb érdekelt (Be. 58. §)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hu-HU" sz="1600" dirty="0"/>
              <a:t>egyéb érdekelt az a természetes vagy nem természetes személy, </a:t>
            </a:r>
          </a:p>
          <a:p>
            <a:pPr lvl="1"/>
            <a:r>
              <a:rPr lang="hu-HU" sz="1600" dirty="0"/>
              <a:t>a) akinek vagy amelynek a </a:t>
            </a:r>
            <a:r>
              <a:rPr lang="hu-HU" sz="1600" u="sng" dirty="0"/>
              <a:t>jogára vagy a jogos érdekére </a:t>
            </a:r>
            <a:r>
              <a:rPr lang="hu-HU" sz="1600" dirty="0"/>
              <a:t>a büntetőeljárásban hozott </a:t>
            </a:r>
            <a:r>
              <a:rPr lang="hu-HU" sz="1600" u="sng" dirty="0"/>
              <a:t>határozat közvetlen hatással </a:t>
            </a:r>
            <a:r>
              <a:rPr lang="hu-HU" sz="1600" dirty="0"/>
              <a:t>van, vagy</a:t>
            </a:r>
          </a:p>
          <a:p>
            <a:pPr lvl="1"/>
            <a:r>
              <a:rPr lang="hu-HU" sz="1600" dirty="0"/>
              <a:t>b) aki vagy amely az őt érintő </a:t>
            </a:r>
            <a:r>
              <a:rPr lang="hu-HU" sz="1600" u="sng" dirty="0"/>
              <a:t>eljárási cselekménnyel összefüggésben jogosultsággal vagy kötelezettséggel </a:t>
            </a:r>
            <a:r>
              <a:rPr lang="hu-HU" sz="1600" dirty="0"/>
              <a:t>rendelkezik.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hu-HU" sz="1600" dirty="0"/>
              <a:t>egyéb érdekelt különösen</a:t>
            </a:r>
          </a:p>
          <a:p>
            <a:pPr lvl="1"/>
            <a:r>
              <a:rPr lang="hu-HU" sz="1600" dirty="0"/>
              <a:t>a) </a:t>
            </a:r>
            <a:r>
              <a:rPr lang="hu-HU" sz="1600" dirty="0" err="1"/>
              <a:t>a</a:t>
            </a:r>
            <a:r>
              <a:rPr lang="hu-HU" sz="1600" dirty="0"/>
              <a:t> feljelentő,</a:t>
            </a:r>
          </a:p>
          <a:p>
            <a:pPr lvl="1"/>
            <a:r>
              <a:rPr lang="hu-HU" sz="1600" dirty="0"/>
              <a:t>b) a tanú,</a:t>
            </a:r>
          </a:p>
          <a:p>
            <a:pPr lvl="1"/>
            <a:r>
              <a:rPr lang="hu-HU" sz="1600" dirty="0"/>
              <a:t>c) a kutatással érintett vagy a motozás alá vont személy,</a:t>
            </a:r>
          </a:p>
          <a:p>
            <a:pPr lvl="1"/>
            <a:r>
              <a:rPr lang="hu-HU" sz="1600" dirty="0"/>
              <a:t>d) az adatszerző tevékenységgel érintett személy,</a:t>
            </a:r>
          </a:p>
          <a:p>
            <a:pPr lvl="1"/>
            <a:r>
              <a:rPr lang="hu-HU" sz="1600" dirty="0"/>
              <a:t>e) a szakértői vizsgálattal, szemlével, felismerésre bemutatással érintett személy,</a:t>
            </a:r>
          </a:p>
          <a:p>
            <a:pPr lvl="1"/>
            <a:r>
              <a:rPr lang="hu-HU" sz="1600" dirty="0"/>
              <a:t>f) a segítő,</a:t>
            </a:r>
          </a:p>
          <a:p>
            <a:pPr lvl="1"/>
            <a:r>
              <a:rPr lang="hu-HU" sz="1600" dirty="0"/>
              <a:t>g) a szakértő és a szaktanácsadó.   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hu-HU" sz="1600" u="sng" dirty="0"/>
              <a:t>Jogai és kötelezettségei </a:t>
            </a:r>
            <a:r>
              <a:rPr lang="hu-HU" sz="1600" dirty="0"/>
              <a:t>=vagyoni érdekelt jogai és kötelezettségei</a:t>
            </a:r>
          </a:p>
          <a:p>
            <a:endParaRPr lang="hu-HU" sz="2000" dirty="0"/>
          </a:p>
          <a:p>
            <a:pPr lvl="1"/>
            <a:endParaRPr lang="hu-HU" sz="1800" dirty="0"/>
          </a:p>
          <a:p>
            <a:pPr marL="594360" lvl="2" indent="-320040">
              <a:spcBef>
                <a:spcPts val="700"/>
              </a:spcBef>
              <a:buSzPct val="60000"/>
              <a:buFont typeface="Wingdings"/>
              <a:buChar char=""/>
            </a:pPr>
            <a:endParaRPr lang="hu-HU" sz="1400" dirty="0"/>
          </a:p>
          <a:p>
            <a:endParaRPr lang="hu-HU" sz="2000" dirty="0"/>
          </a:p>
          <a:p>
            <a:endParaRPr lang="hu-HU" sz="2000" dirty="0"/>
          </a:p>
          <a:p>
            <a:pPr algn="just">
              <a:buNone/>
            </a:pPr>
            <a:endParaRPr lang="hu-HU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612648" y="116632"/>
            <a:ext cx="8153400" cy="1102568"/>
          </a:xfrm>
        </p:spPr>
        <p:txBody>
          <a:bodyPr>
            <a:normAutofit/>
          </a:bodyPr>
          <a:lstStyle/>
          <a:p>
            <a:pPr algn="ctr"/>
            <a:r>
              <a:rPr lang="hu-HU" sz="2000" dirty="0"/>
              <a:t>A büntetőeljárásban részt vevő személyek</a:t>
            </a:r>
            <a:br>
              <a:rPr lang="hu-HU" sz="2000" dirty="0"/>
            </a:br>
            <a:r>
              <a:rPr lang="hu-HU" sz="2000" dirty="0"/>
              <a:t>Be. 37 – 73. §</a:t>
            </a:r>
            <a:endParaRPr lang="hu-HU" sz="2000" cap="all" dirty="0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hu-HU" sz="1800" b="1" dirty="0"/>
              <a:t>A terhelt jogai és kötelezettségei (Be. 39. §)</a:t>
            </a:r>
          </a:p>
          <a:p>
            <a:pPr>
              <a:buNone/>
            </a:pPr>
            <a:r>
              <a:rPr lang="hu-HU" sz="1400" dirty="0"/>
              <a:t>A terhelt </a:t>
            </a:r>
            <a:r>
              <a:rPr lang="hu-HU" sz="1400" b="1" dirty="0"/>
              <a:t>jogosult</a:t>
            </a:r>
            <a:r>
              <a:rPr lang="hu-HU" sz="1400" dirty="0"/>
              <a:t> arra, hogy </a:t>
            </a:r>
          </a:p>
          <a:p>
            <a:pPr lvl="1"/>
            <a:r>
              <a:rPr lang="hu-HU" sz="1300" dirty="0"/>
              <a:t>a) megismerje a </a:t>
            </a:r>
            <a:r>
              <a:rPr lang="hu-HU" sz="1300" b="1" u="sng" dirty="0"/>
              <a:t>gyanúsítás és a vád </a:t>
            </a:r>
            <a:r>
              <a:rPr lang="hu-HU" sz="1300" dirty="0"/>
              <a:t>tárgyát, továbbá ezek változását,</a:t>
            </a:r>
          </a:p>
          <a:p>
            <a:pPr lvl="1"/>
            <a:r>
              <a:rPr lang="hu-HU" sz="1300" dirty="0"/>
              <a:t>b) a bíróság, az ügyészség és a nyomozó hatóság megfelelő időt és körülményeket biztosítson számára a </a:t>
            </a:r>
            <a:r>
              <a:rPr lang="hu-HU" sz="1300" b="1" u="sng" dirty="0"/>
              <a:t>védekezésre való felkészüléshez</a:t>
            </a:r>
            <a:r>
              <a:rPr lang="hu-HU" sz="1300" dirty="0"/>
              <a:t>,</a:t>
            </a:r>
          </a:p>
          <a:p>
            <a:pPr lvl="1"/>
            <a:r>
              <a:rPr lang="hu-HU" sz="1300" dirty="0"/>
              <a:t>c) a büntetőeljárási </a:t>
            </a:r>
            <a:r>
              <a:rPr lang="hu-HU" sz="1300" b="1" u="sng" dirty="0"/>
              <a:t>jogairól és kötelességeiről </a:t>
            </a:r>
            <a:r>
              <a:rPr lang="hu-HU" sz="1300" dirty="0"/>
              <a:t>a bíróságtól, az ügyészségtől és a nyomozó hatóságtól </a:t>
            </a:r>
            <a:r>
              <a:rPr lang="hu-HU" sz="1300" b="1" u="sng" dirty="0"/>
              <a:t>felvilágosítást</a:t>
            </a:r>
            <a:r>
              <a:rPr lang="hu-HU" sz="1300" dirty="0"/>
              <a:t> kapjon,</a:t>
            </a:r>
          </a:p>
          <a:p>
            <a:pPr lvl="1"/>
            <a:r>
              <a:rPr lang="hu-HU" sz="1300" dirty="0"/>
              <a:t>d) védelmének ellátására </a:t>
            </a:r>
            <a:r>
              <a:rPr lang="hu-HU" sz="1300" b="1" u="sng" dirty="0"/>
              <a:t>védőt</a:t>
            </a:r>
            <a:r>
              <a:rPr lang="hu-HU" sz="1300" dirty="0"/>
              <a:t> hatalmazzon meg vagy védő kirendelését indítványozza,</a:t>
            </a:r>
          </a:p>
          <a:p>
            <a:pPr lvl="1"/>
            <a:r>
              <a:rPr lang="hu-HU" sz="1300" dirty="0"/>
              <a:t>e) a </a:t>
            </a:r>
            <a:r>
              <a:rPr lang="hu-HU" sz="1300" b="1" u="sng" dirty="0"/>
              <a:t>védőjével ellenőrzés nélkül </a:t>
            </a:r>
            <a:r>
              <a:rPr lang="hu-HU" sz="1300" dirty="0"/>
              <a:t>tanácskozzon,</a:t>
            </a:r>
          </a:p>
          <a:p>
            <a:pPr lvl="1"/>
            <a:r>
              <a:rPr lang="hu-HU" sz="1300" dirty="0"/>
              <a:t>f) </a:t>
            </a:r>
            <a:r>
              <a:rPr lang="hu-HU" sz="1300" b="1" u="sng" dirty="0"/>
              <a:t>vallomást</a:t>
            </a:r>
            <a:r>
              <a:rPr lang="hu-HU" sz="1300" dirty="0"/>
              <a:t> tegyen vagy a vallomástételt megtagadja,</a:t>
            </a:r>
          </a:p>
          <a:p>
            <a:pPr lvl="1"/>
            <a:r>
              <a:rPr lang="hu-HU" sz="1300" dirty="0"/>
              <a:t>g) </a:t>
            </a:r>
            <a:r>
              <a:rPr lang="hu-HU" sz="1300" b="1" u="sng" dirty="0"/>
              <a:t>bizonyítékot</a:t>
            </a:r>
            <a:r>
              <a:rPr lang="hu-HU" sz="1300" dirty="0"/>
              <a:t> terjesszen elő, </a:t>
            </a:r>
            <a:r>
              <a:rPr lang="hu-HU" sz="1300" b="1" u="sng" dirty="0"/>
              <a:t>indítványt és észrevételt </a:t>
            </a:r>
            <a:r>
              <a:rPr lang="hu-HU" sz="1300" dirty="0"/>
              <a:t>tegyen, az </a:t>
            </a:r>
            <a:r>
              <a:rPr lang="hu-HU" sz="1300" b="1" u="sng" dirty="0"/>
              <a:t>utolsó szó </a:t>
            </a:r>
            <a:r>
              <a:rPr lang="hu-HU" sz="1300" dirty="0"/>
              <a:t>jogán felszólaljon,</a:t>
            </a:r>
          </a:p>
          <a:p>
            <a:pPr lvl="1"/>
            <a:r>
              <a:rPr lang="hu-HU" sz="1300" dirty="0"/>
              <a:t>h) a </a:t>
            </a:r>
            <a:r>
              <a:rPr lang="hu-HU" sz="1300" b="1" u="sng" dirty="0"/>
              <a:t>tárgyaláson</a:t>
            </a:r>
            <a:r>
              <a:rPr lang="hu-HU" sz="1300" dirty="0"/>
              <a:t> és a személyi szabadságot érintő bírói engedélyes kényszerintézkedés tárgyában tartandó ülésen </a:t>
            </a:r>
            <a:r>
              <a:rPr lang="hu-HU" sz="1300" b="1" u="sng" dirty="0"/>
              <a:t>jelen legyen </a:t>
            </a:r>
            <a:r>
              <a:rPr lang="hu-HU" sz="1300" dirty="0"/>
              <a:t>és az e törvényben meghatározottak szerint kérdéseket tegyen fel,</a:t>
            </a:r>
          </a:p>
          <a:p>
            <a:pPr lvl="1"/>
            <a:r>
              <a:rPr lang="hu-HU" sz="1300" dirty="0"/>
              <a:t>i) </a:t>
            </a:r>
            <a:r>
              <a:rPr lang="hu-HU" sz="1300" b="1" u="sng" dirty="0"/>
              <a:t>jogorvoslattal</a:t>
            </a:r>
            <a:r>
              <a:rPr lang="hu-HU" sz="1300" dirty="0"/>
              <a:t> éljen,</a:t>
            </a:r>
          </a:p>
          <a:p>
            <a:pPr lvl="1"/>
            <a:r>
              <a:rPr lang="hu-HU" sz="1300" dirty="0"/>
              <a:t>j) az </a:t>
            </a:r>
            <a:r>
              <a:rPr lang="hu-HU" sz="1300" b="1" u="sng" dirty="0"/>
              <a:t>eljárás ügyiratait </a:t>
            </a:r>
            <a:r>
              <a:rPr lang="hu-HU" sz="1300" dirty="0"/>
              <a:t>- az e törvényben meghatározott kivételekkel - teljes terjedelmében </a:t>
            </a:r>
            <a:r>
              <a:rPr lang="hu-HU" sz="1300" b="1" u="sng" dirty="0"/>
              <a:t>megismerje</a:t>
            </a:r>
            <a:r>
              <a:rPr lang="hu-HU" sz="1300" dirty="0"/>
              <a:t>,</a:t>
            </a:r>
          </a:p>
          <a:p>
            <a:pPr lvl="1"/>
            <a:r>
              <a:rPr lang="hu-HU" sz="1300" dirty="0"/>
              <a:t>k) egyezség megkötését, illetve ügyészi intézkedés vagy határozat kilátásba helyezését </a:t>
            </a:r>
            <a:r>
              <a:rPr lang="hu-HU" sz="1300" b="1" u="sng" dirty="0"/>
              <a:t>kezdeményezze</a:t>
            </a:r>
            <a:r>
              <a:rPr lang="hu-HU" sz="1300" dirty="0"/>
              <a:t>.</a:t>
            </a:r>
          </a:p>
          <a:p>
            <a:pPr algn="just">
              <a:buNone/>
            </a:pPr>
            <a:endParaRPr lang="hu-HU" sz="2400" dirty="0"/>
          </a:p>
          <a:p>
            <a:pPr lvl="1" algn="just">
              <a:buNone/>
            </a:pPr>
            <a:endParaRPr lang="hu-HU" sz="2500" dirty="0"/>
          </a:p>
          <a:p>
            <a:pPr algn="just">
              <a:buNone/>
            </a:pPr>
            <a:endParaRPr lang="hu-HU" sz="36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612648" y="116632"/>
            <a:ext cx="8153400" cy="1102568"/>
          </a:xfrm>
        </p:spPr>
        <p:txBody>
          <a:bodyPr>
            <a:normAutofit/>
          </a:bodyPr>
          <a:lstStyle/>
          <a:p>
            <a:pPr algn="ctr"/>
            <a:r>
              <a:rPr lang="hu-HU" sz="2000" dirty="0"/>
              <a:t>A büntetőeljárásban részt vevő személyek</a:t>
            </a:r>
            <a:br>
              <a:rPr lang="hu-HU" sz="2000" dirty="0"/>
            </a:br>
            <a:r>
              <a:rPr lang="hu-HU" sz="2000" dirty="0"/>
              <a:t>Be. 37 – 73. §</a:t>
            </a:r>
            <a:endParaRPr lang="hu-HU" sz="2000" cap="all" dirty="0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395536" y="1600200"/>
            <a:ext cx="8568952" cy="4495800"/>
          </a:xfrm>
        </p:spPr>
        <p:txBody>
          <a:bodyPr>
            <a:noAutofit/>
          </a:bodyPr>
          <a:lstStyle/>
          <a:p>
            <a:r>
              <a:rPr lang="hu-HU" sz="2000" b="1" dirty="0"/>
              <a:t>A segítők (Be. 59-67. §)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hu-HU" sz="2000" dirty="0"/>
              <a:t>a büntetőeljárásban </a:t>
            </a:r>
            <a:r>
              <a:rPr lang="hu-HU" sz="2000" u="sng" dirty="0"/>
              <a:t>segítőként vehet részt</a:t>
            </a:r>
          </a:p>
          <a:p>
            <a:pPr lvl="1"/>
            <a:r>
              <a:rPr lang="hu-HU" sz="1500" dirty="0"/>
              <a:t>a) </a:t>
            </a:r>
            <a:r>
              <a:rPr lang="hu-HU" sz="1500" dirty="0" err="1"/>
              <a:t>a</a:t>
            </a:r>
            <a:r>
              <a:rPr lang="hu-HU" sz="1500" dirty="0"/>
              <a:t> törvényes képviselő,</a:t>
            </a:r>
          </a:p>
          <a:p>
            <a:pPr lvl="1"/>
            <a:r>
              <a:rPr lang="hu-HU" sz="1500" dirty="0"/>
              <a:t>b) a terhelt nagykorú hozzátartozója,</a:t>
            </a:r>
          </a:p>
          <a:p>
            <a:pPr lvl="1"/>
            <a:r>
              <a:rPr lang="hu-HU" sz="1500" dirty="0"/>
              <a:t>c) a külföldi állampolgár terhelt, sértett és tanú esetén a konzuli tisztviselő,</a:t>
            </a:r>
          </a:p>
          <a:p>
            <a:pPr lvl="1"/>
            <a:r>
              <a:rPr lang="hu-HU" sz="1500" dirty="0"/>
              <a:t>d) a kényszergyógykezeléssel érintett terhelt házastársa vagy élettársa,</a:t>
            </a:r>
          </a:p>
          <a:p>
            <a:pPr lvl="1"/>
            <a:r>
              <a:rPr lang="hu-HU" sz="1500" dirty="0"/>
              <a:t>e) a kiskorú, illetve a fiatalkorú gondozását ellátó nagykorú személy,</a:t>
            </a:r>
          </a:p>
          <a:p>
            <a:pPr lvl="1"/>
            <a:r>
              <a:rPr lang="hu-HU" sz="1500" b="1" dirty="0"/>
              <a:t>f) a meghatalmazott képviselő,</a:t>
            </a:r>
          </a:p>
          <a:p>
            <a:pPr lvl="1"/>
            <a:r>
              <a:rPr lang="hu-HU" sz="1500" b="1" dirty="0"/>
              <a:t>g) a támogató,</a:t>
            </a:r>
          </a:p>
          <a:p>
            <a:pPr lvl="1"/>
            <a:r>
              <a:rPr lang="hu-HU" sz="1500" dirty="0"/>
              <a:t>h) a sértett és a feljelentő által megjelölt nagykorú személy,</a:t>
            </a:r>
          </a:p>
          <a:p>
            <a:pPr lvl="1"/>
            <a:r>
              <a:rPr lang="hu-HU" sz="1500" dirty="0"/>
              <a:t>i) a tanú érdekében eljáró ügyvéd,</a:t>
            </a:r>
          </a:p>
          <a:p>
            <a:pPr lvl="1"/>
            <a:r>
              <a:rPr lang="hu-HU" sz="1500" dirty="0"/>
              <a:t>j) a kutatással érintett által megbízott, vagy a kutatáson jelen lévő, az ügyben nem érdekelt nagykorú személy,</a:t>
            </a:r>
          </a:p>
          <a:p>
            <a:pPr lvl="1"/>
            <a:r>
              <a:rPr lang="hu-HU" sz="1500" dirty="0"/>
              <a:t>k) a motozás alá vont által megjelölt nagykorú személy,</a:t>
            </a:r>
          </a:p>
          <a:p>
            <a:pPr lvl="1"/>
            <a:r>
              <a:rPr lang="hu-HU" sz="1500" dirty="0"/>
              <a:t>l) a kézbesítési megbízott,</a:t>
            </a:r>
          </a:p>
          <a:p>
            <a:pPr lvl="1"/>
            <a:r>
              <a:rPr lang="hu-HU" sz="1500" dirty="0"/>
              <a:t>m) a Védelmi Programban részt vevő személy védelmét ellátó személy.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endParaRPr lang="hu-HU" sz="1700" dirty="0"/>
          </a:p>
          <a:p>
            <a:pPr lvl="1"/>
            <a:endParaRPr lang="hu-HU" sz="1800" dirty="0"/>
          </a:p>
          <a:p>
            <a:pPr marL="594360" lvl="2" indent="-320040">
              <a:spcBef>
                <a:spcPts val="700"/>
              </a:spcBef>
              <a:buSzPct val="60000"/>
              <a:buFont typeface="Wingdings"/>
              <a:buChar char=""/>
            </a:pPr>
            <a:endParaRPr lang="hu-HU" sz="1400" dirty="0"/>
          </a:p>
          <a:p>
            <a:endParaRPr lang="hu-HU" sz="2000" dirty="0"/>
          </a:p>
          <a:p>
            <a:endParaRPr lang="hu-HU" sz="2000" dirty="0"/>
          </a:p>
          <a:p>
            <a:pPr algn="just">
              <a:buNone/>
            </a:pPr>
            <a:endParaRPr lang="hu-HU" sz="36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612648" y="116632"/>
            <a:ext cx="8153400" cy="1102568"/>
          </a:xfrm>
        </p:spPr>
        <p:txBody>
          <a:bodyPr>
            <a:normAutofit/>
          </a:bodyPr>
          <a:lstStyle/>
          <a:p>
            <a:pPr algn="ctr"/>
            <a:r>
              <a:rPr lang="hu-HU" sz="2000" dirty="0"/>
              <a:t>A büntetőeljárásban részt vevő személyek</a:t>
            </a:r>
            <a:br>
              <a:rPr lang="hu-HU" sz="2000" dirty="0"/>
            </a:br>
            <a:r>
              <a:rPr lang="hu-HU" sz="2000" dirty="0"/>
              <a:t>Be. 37 – 73. §</a:t>
            </a:r>
            <a:endParaRPr lang="hu-HU" sz="2000" cap="all" dirty="0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395536" y="1600200"/>
            <a:ext cx="8568952" cy="4495800"/>
          </a:xfrm>
        </p:spPr>
        <p:txBody>
          <a:bodyPr>
            <a:noAutofit/>
          </a:bodyPr>
          <a:lstStyle/>
          <a:p>
            <a:r>
              <a:rPr lang="hu-HU" sz="2000" b="1" dirty="0"/>
              <a:t>A segítők (Be. 59-67. §)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hu-HU" sz="2000" dirty="0"/>
              <a:t>a büntetőeljárásban segítőként </a:t>
            </a:r>
            <a:r>
              <a:rPr lang="hu-HU" sz="2000" u="sng" dirty="0"/>
              <a:t>nem vehet részt</a:t>
            </a:r>
          </a:p>
          <a:p>
            <a:pPr lvl="1"/>
            <a:r>
              <a:rPr lang="hu-HU" sz="1500" dirty="0"/>
              <a:t>a) aki </a:t>
            </a:r>
            <a:r>
              <a:rPr lang="hu-HU" sz="1500" u="sng" dirty="0"/>
              <a:t>tizennyolcadik életévét </a:t>
            </a:r>
            <a:r>
              <a:rPr lang="hu-HU" sz="1500" dirty="0"/>
              <a:t>még nem töltötte be,</a:t>
            </a:r>
          </a:p>
          <a:p>
            <a:pPr lvl="1"/>
            <a:r>
              <a:rPr lang="hu-HU" sz="1500" dirty="0"/>
              <a:t>b) akivel szemben a bíróság </a:t>
            </a:r>
            <a:r>
              <a:rPr lang="hu-HU" sz="1500" u="sng" dirty="0"/>
              <a:t>jogerősen közügyektől eltiltást </a:t>
            </a:r>
            <a:r>
              <a:rPr lang="hu-HU" sz="1500" dirty="0"/>
              <a:t>alkalmazott, ennek tartama alatt, vagy</a:t>
            </a:r>
          </a:p>
          <a:p>
            <a:pPr lvl="1"/>
            <a:r>
              <a:rPr lang="hu-HU" sz="1500" dirty="0"/>
              <a:t>c) akit a bíróság </a:t>
            </a:r>
            <a:r>
              <a:rPr lang="hu-HU" sz="1500" u="sng" dirty="0"/>
              <a:t>jogerősen gondnokság</a:t>
            </a:r>
            <a:r>
              <a:rPr lang="hu-HU" sz="1500" dirty="0"/>
              <a:t> alá helyezett.</a:t>
            </a:r>
          </a:p>
          <a:p>
            <a:r>
              <a:rPr lang="hu-HU" sz="1800" dirty="0"/>
              <a:t>Célja:</a:t>
            </a:r>
          </a:p>
          <a:p>
            <a:pPr lvl="1"/>
            <a:r>
              <a:rPr lang="hu-HU" sz="1600" dirty="0"/>
              <a:t>terhelt, a sértett, a vagyoni érdekelt és az egyéb érdekelt </a:t>
            </a:r>
          </a:p>
          <a:p>
            <a:pPr lvl="1"/>
            <a:r>
              <a:rPr lang="hu-HU" sz="1600" dirty="0"/>
              <a:t>jogainak és jogos érdekeinek </a:t>
            </a:r>
            <a:r>
              <a:rPr lang="hu-HU" sz="1600" u="sng" dirty="0"/>
              <a:t>képviselete</a:t>
            </a:r>
            <a:r>
              <a:rPr lang="hu-HU" sz="1600" dirty="0"/>
              <a:t>, illetve </a:t>
            </a:r>
            <a:r>
              <a:rPr lang="hu-HU" sz="1600" u="sng" dirty="0"/>
              <a:t>védelme</a:t>
            </a:r>
            <a:r>
              <a:rPr lang="hu-HU" sz="1600" dirty="0"/>
              <a:t>, valamint </a:t>
            </a:r>
          </a:p>
          <a:p>
            <a:pPr lvl="1"/>
            <a:r>
              <a:rPr lang="hu-HU" sz="1600" dirty="0"/>
              <a:t>jogok gyakorlásának vagy </a:t>
            </a:r>
          </a:p>
          <a:p>
            <a:pPr lvl="1"/>
            <a:r>
              <a:rPr lang="hu-HU" sz="1600" dirty="0"/>
              <a:t>kötelezettségek teljesítésének</a:t>
            </a:r>
            <a:r>
              <a:rPr lang="hu-HU" sz="1600" u="sng" dirty="0"/>
              <a:t> elősegítése</a:t>
            </a:r>
          </a:p>
          <a:p>
            <a:r>
              <a:rPr lang="hu-HU" sz="1800" dirty="0"/>
              <a:t>Jogosult arra hogy, </a:t>
            </a:r>
          </a:p>
          <a:p>
            <a:pPr lvl="1"/>
            <a:r>
              <a:rPr lang="hu-HU" sz="1600" dirty="0"/>
              <a:t>a saját, valamint az általa segített személy büntetőeljárási </a:t>
            </a:r>
            <a:r>
              <a:rPr lang="hu-HU" sz="1600" u="sng" dirty="0"/>
              <a:t>jogairól és kötelességeiről </a:t>
            </a:r>
            <a:r>
              <a:rPr lang="hu-HU" sz="1600" dirty="0"/>
              <a:t>a bíróságtól, az ügyészségtől és a nyomozó hatóságtól </a:t>
            </a:r>
            <a:r>
              <a:rPr lang="hu-HU" sz="1600" u="sng" dirty="0"/>
              <a:t>felvilágosítást kapjon</a:t>
            </a:r>
            <a:endParaRPr lang="hu-HU" sz="1500" u="sng" dirty="0"/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endParaRPr lang="hu-HU" sz="1700" dirty="0"/>
          </a:p>
          <a:p>
            <a:pPr lvl="1"/>
            <a:endParaRPr lang="hu-HU" sz="1800" dirty="0"/>
          </a:p>
          <a:p>
            <a:pPr marL="594360" lvl="2" indent="-320040">
              <a:spcBef>
                <a:spcPts val="700"/>
              </a:spcBef>
              <a:buSzPct val="60000"/>
              <a:buFont typeface="Wingdings"/>
              <a:buChar char=""/>
            </a:pPr>
            <a:endParaRPr lang="hu-HU" sz="1400" dirty="0"/>
          </a:p>
          <a:p>
            <a:endParaRPr lang="hu-HU" sz="2000" dirty="0"/>
          </a:p>
          <a:p>
            <a:endParaRPr lang="hu-HU" sz="2000" dirty="0"/>
          </a:p>
          <a:p>
            <a:pPr algn="just">
              <a:buNone/>
            </a:pPr>
            <a:endParaRPr lang="hu-HU" sz="36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612648" y="116632"/>
            <a:ext cx="8153400" cy="1102568"/>
          </a:xfrm>
        </p:spPr>
        <p:txBody>
          <a:bodyPr>
            <a:normAutofit/>
          </a:bodyPr>
          <a:lstStyle/>
          <a:p>
            <a:pPr algn="ctr"/>
            <a:r>
              <a:rPr lang="hu-HU" sz="2000" dirty="0"/>
              <a:t>A büntetőeljárásban részt vevő személyek</a:t>
            </a:r>
            <a:br>
              <a:rPr lang="hu-HU" sz="2000" dirty="0"/>
            </a:br>
            <a:r>
              <a:rPr lang="hu-HU" sz="2000" dirty="0"/>
              <a:t>Be. 37 – 73. §</a:t>
            </a:r>
            <a:endParaRPr lang="hu-HU" sz="2000" cap="all" dirty="0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395536" y="1600200"/>
            <a:ext cx="8568952" cy="4495800"/>
          </a:xfrm>
        </p:spPr>
        <p:txBody>
          <a:bodyPr>
            <a:noAutofit/>
          </a:bodyPr>
          <a:lstStyle/>
          <a:p>
            <a:r>
              <a:rPr lang="hu-HU" sz="2400" b="1" dirty="0"/>
              <a:t>A meghatalmazott képviselő (Be. 61-64. §)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hu-HU" sz="2400" dirty="0"/>
              <a:t>A Be. 2 esetkört szabályoz</a:t>
            </a:r>
          </a:p>
          <a:p>
            <a:pPr marL="617220" lvl="2" indent="-342900">
              <a:spcBef>
                <a:spcPts val="700"/>
              </a:spcBef>
              <a:buSzPct val="60000"/>
              <a:buFont typeface="+mj-lt"/>
              <a:buAutoNum type="arabicPeriod"/>
            </a:pPr>
            <a:r>
              <a:rPr lang="hu-HU" sz="2400" dirty="0"/>
              <a:t>a sértett, a vagyoni érdekelt és az egyéb érdekelt helyett eljárni jogosult és </a:t>
            </a:r>
          </a:p>
          <a:p>
            <a:pPr marL="617220" lvl="2" indent="-342900">
              <a:spcBef>
                <a:spcPts val="700"/>
              </a:spcBef>
              <a:buSzPct val="60000"/>
              <a:buFont typeface="+mj-lt"/>
              <a:buAutoNum type="arabicPeriod"/>
            </a:pPr>
            <a:r>
              <a:rPr lang="hu-HU" sz="2400" dirty="0"/>
              <a:t>a terhelt helyett eljárni jogosult </a:t>
            </a:r>
          </a:p>
          <a:p>
            <a:pPr marL="594360" lvl="2" indent="-320040">
              <a:spcBef>
                <a:spcPts val="700"/>
              </a:spcBef>
              <a:buSzPct val="60000"/>
              <a:buNone/>
            </a:pPr>
            <a:r>
              <a:rPr lang="hu-HU" sz="2400" dirty="0"/>
              <a:t>meghatalmazott képviselőt érintően azt, hogy</a:t>
            </a:r>
          </a:p>
          <a:p>
            <a:pPr marL="1051560" lvl="3" indent="-320040">
              <a:spcBef>
                <a:spcPts val="700"/>
              </a:spcBef>
              <a:buSzPct val="60000"/>
              <a:buFont typeface="Wingdings"/>
              <a:buChar char=""/>
            </a:pPr>
            <a:r>
              <a:rPr lang="hu-HU" sz="2400" dirty="0"/>
              <a:t>ki járhat el meghatalmazott képviselőként és </a:t>
            </a:r>
          </a:p>
          <a:p>
            <a:pPr marL="1051560" lvl="3" indent="-320040">
              <a:spcBef>
                <a:spcPts val="700"/>
              </a:spcBef>
              <a:buSzPct val="60000"/>
              <a:buFont typeface="Wingdings"/>
              <a:buChar char=""/>
            </a:pPr>
            <a:r>
              <a:rPr lang="hu-HU" sz="2400" dirty="0"/>
              <a:t>a képviselt személy helyett mely esetekben léphet fel, mely jogokat gyakorolhat</a:t>
            </a:r>
          </a:p>
          <a:p>
            <a:pPr marL="1051560" lvl="3" indent="-320040">
              <a:spcBef>
                <a:spcPts val="700"/>
              </a:spcBef>
              <a:buSzPct val="60000"/>
              <a:buFont typeface="Wingdings"/>
              <a:buChar char=""/>
            </a:pPr>
            <a:r>
              <a:rPr lang="hu-HU" sz="2400" dirty="0"/>
              <a:t>(</a:t>
            </a:r>
            <a:r>
              <a:rPr lang="hu-HU" sz="2400" dirty="0">
                <a:solidFill>
                  <a:srgbClr val="FF0000"/>
                </a:solidFill>
              </a:rPr>
              <a:t>Ügyleti képviselő, ügyvéd, ügyvédjelölt,de szabadalmi ügyvivő(1995. évi XXXII. </a:t>
            </a:r>
            <a:r>
              <a:rPr lang="hu-HU" sz="2400" dirty="0" err="1">
                <a:solidFill>
                  <a:srgbClr val="FF0000"/>
                </a:solidFill>
              </a:rPr>
              <a:t>Tv.és</a:t>
            </a:r>
            <a:r>
              <a:rPr lang="hu-HU" sz="2400" dirty="0">
                <a:solidFill>
                  <a:srgbClr val="FF0000"/>
                </a:solidFill>
              </a:rPr>
              <a:t> a 2014. évi LVIII. Tv.(Bit) 14/2015. (V. 26.) AB határozat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612648" y="116632"/>
            <a:ext cx="8153400" cy="1102568"/>
          </a:xfrm>
        </p:spPr>
        <p:txBody>
          <a:bodyPr>
            <a:normAutofit/>
          </a:bodyPr>
          <a:lstStyle/>
          <a:p>
            <a:pPr algn="ctr"/>
            <a:r>
              <a:rPr lang="hu-HU" sz="2000" dirty="0"/>
              <a:t>A büntetőeljárásban részt vevő személyek</a:t>
            </a:r>
            <a:br>
              <a:rPr lang="hu-HU" sz="2000" dirty="0"/>
            </a:br>
            <a:r>
              <a:rPr lang="hu-HU" sz="2000" dirty="0"/>
              <a:t>Be. 37 – 73. §</a:t>
            </a:r>
            <a:endParaRPr lang="hu-HU" sz="2000" cap="all" dirty="0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4495800"/>
          </a:xfrm>
        </p:spPr>
        <p:txBody>
          <a:bodyPr>
            <a:noAutofit/>
          </a:bodyPr>
          <a:lstStyle/>
          <a:p>
            <a:r>
              <a:rPr lang="hu-HU" sz="2000" b="1" dirty="0"/>
              <a:t>A meghatalmazott képviselő (Be. 61-64. §)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hu-HU" sz="2000" dirty="0"/>
              <a:t>1. </a:t>
            </a:r>
            <a:r>
              <a:rPr lang="hu-HU" sz="2000" u="sng" dirty="0"/>
              <a:t>Eljárhat</a:t>
            </a:r>
            <a:r>
              <a:rPr lang="hu-HU" sz="2000" dirty="0"/>
              <a:t>: a sértett, a vagyoni érdekelt és az egyéb érdekelt helyett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hu-HU" sz="2000" u="sng" dirty="0"/>
              <a:t>Jogosult</a:t>
            </a:r>
            <a:r>
              <a:rPr lang="hu-HU" sz="2000" dirty="0"/>
              <a:t>: a képviselt személy e törvény szerinti jogait gyakorolni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hu-HU" sz="2000" u="sng" dirty="0"/>
              <a:t>Meghatalmazott képviselőként </a:t>
            </a:r>
            <a:r>
              <a:rPr lang="hu-HU" sz="2000" dirty="0"/>
              <a:t>eljárhat</a:t>
            </a:r>
          </a:p>
          <a:p>
            <a:pPr lvl="1"/>
            <a:r>
              <a:rPr lang="hu-HU" sz="1500" dirty="0"/>
              <a:t>a) az ügyvéd és az ügyvédi iroda,</a:t>
            </a:r>
          </a:p>
          <a:p>
            <a:pPr lvl="1"/>
            <a:r>
              <a:rPr lang="hu-HU" sz="1500" dirty="0"/>
              <a:t>b) a sértett, a vagyoni érdekelt és az egyéb érdekelt hozzátartozója,</a:t>
            </a:r>
          </a:p>
          <a:p>
            <a:pPr lvl="1"/>
            <a:r>
              <a:rPr lang="hu-HU" sz="1500" dirty="0"/>
              <a:t>c) a közigazgatási szerv, egyéb költségvetési szerv vagy gazdálkodó szervezet, illetve egyéb nem természetes személy alkalmazottja a munkáltatójának tevékenységével kapcsolatos ügyekben,</a:t>
            </a:r>
          </a:p>
          <a:p>
            <a:pPr lvl="1"/>
            <a:r>
              <a:rPr lang="hu-HU" sz="1500" dirty="0"/>
              <a:t>d) az önkormányzati szerv alkalmazottja a munkáltatója tevékenységével kapcsolatos ügyekben,</a:t>
            </a:r>
          </a:p>
          <a:p>
            <a:pPr lvl="1"/>
            <a:r>
              <a:rPr lang="hu-HU" sz="1500" dirty="0"/>
              <a:t>e) a sértettek vagy sértettek egyes csoportjainak érdekképviseletére létrehozott közhasznú szervezet,</a:t>
            </a:r>
          </a:p>
          <a:p>
            <a:pPr lvl="1"/>
            <a:r>
              <a:rPr lang="hu-HU" sz="1500" dirty="0"/>
              <a:t>f) jogszabályban erre feljogosított személy</a:t>
            </a:r>
          </a:p>
          <a:p>
            <a:r>
              <a:rPr lang="hu-HU" sz="1800" dirty="0"/>
              <a:t>A </a:t>
            </a:r>
            <a:r>
              <a:rPr lang="hu-HU" sz="1800" b="1" dirty="0"/>
              <a:t>magánfél</a:t>
            </a:r>
            <a:r>
              <a:rPr lang="hu-HU" sz="1800" dirty="0"/>
              <a:t> képviseletére a polgári perrendtartásról szóló törvénynek a meghatalmazottakra vonatkozó rendelkezéseit kell alkalmazni.</a:t>
            </a:r>
          </a:p>
          <a:p>
            <a:pPr marL="594360" lvl="2" indent="-320040">
              <a:spcBef>
                <a:spcPts val="700"/>
              </a:spcBef>
              <a:buSzPct val="60000"/>
              <a:buFont typeface="Wingdings"/>
              <a:buChar char=""/>
            </a:pPr>
            <a:endParaRPr lang="hu-HU" sz="1400" dirty="0"/>
          </a:p>
          <a:p>
            <a:endParaRPr lang="hu-HU" sz="2000" dirty="0"/>
          </a:p>
          <a:p>
            <a:endParaRPr lang="hu-HU" sz="2000" dirty="0"/>
          </a:p>
          <a:p>
            <a:pPr algn="just">
              <a:buNone/>
            </a:pPr>
            <a:endParaRPr lang="hu-HU" sz="360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612648" y="116632"/>
            <a:ext cx="8153400" cy="1102568"/>
          </a:xfrm>
        </p:spPr>
        <p:txBody>
          <a:bodyPr>
            <a:normAutofit/>
          </a:bodyPr>
          <a:lstStyle/>
          <a:p>
            <a:pPr algn="ctr"/>
            <a:r>
              <a:rPr lang="hu-HU" sz="2000" dirty="0"/>
              <a:t>A büntetőeljárásban részt vevő személyek</a:t>
            </a:r>
            <a:br>
              <a:rPr lang="hu-HU" sz="2000" dirty="0"/>
            </a:br>
            <a:r>
              <a:rPr lang="hu-HU" sz="2000" dirty="0"/>
              <a:t>Be. 37 – 73. §</a:t>
            </a:r>
            <a:endParaRPr lang="hu-HU" sz="2000" cap="all" dirty="0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395536" y="1600200"/>
            <a:ext cx="8568952" cy="4495800"/>
          </a:xfrm>
        </p:spPr>
        <p:txBody>
          <a:bodyPr>
            <a:noAutofit/>
          </a:bodyPr>
          <a:lstStyle/>
          <a:p>
            <a:r>
              <a:rPr lang="hu-HU" sz="2000" b="1" dirty="0"/>
              <a:t>A meghatalmazott képviselő (Be. 61-64. §)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hu-HU" sz="2000" dirty="0"/>
              <a:t>A </a:t>
            </a:r>
            <a:r>
              <a:rPr lang="hu-HU" sz="2000" u="sng" dirty="0"/>
              <a:t>meghatalmazást</a:t>
            </a:r>
            <a:r>
              <a:rPr lang="hu-HU" sz="2000" dirty="0"/>
              <a:t>:</a:t>
            </a:r>
          </a:p>
          <a:p>
            <a:pPr lvl="1"/>
            <a:r>
              <a:rPr lang="hu-HU" sz="1600" dirty="0"/>
              <a:t>írásba kell foglalni vagy jegyzőkönyvbe kell mondani, és </a:t>
            </a:r>
          </a:p>
          <a:p>
            <a:pPr lvl="1"/>
            <a:r>
              <a:rPr lang="hu-HU" sz="1600" dirty="0"/>
              <a:t>az első beadványához mellékelni, vagy az első alkalommal az eljáró bíróságnak, ügyészségnek vagy nyomozó hatóságnak átadni,</a:t>
            </a:r>
          </a:p>
          <a:p>
            <a:pPr lvl="1"/>
            <a:r>
              <a:rPr lang="hu-HU" sz="1600" dirty="0"/>
              <a:t>az írásba foglalás történhet: </a:t>
            </a:r>
          </a:p>
          <a:p>
            <a:pPr lvl="2"/>
            <a:r>
              <a:rPr lang="hu-HU" sz="1600" dirty="0"/>
              <a:t>közokiratba vagy teljes bizonyító erejű magánokiratba foglalással, vagy</a:t>
            </a:r>
          </a:p>
          <a:p>
            <a:pPr lvl="2"/>
            <a:r>
              <a:rPr lang="hu-HU" sz="1600" dirty="0"/>
              <a:t>a rendelkezési nyilvántartásban az elfogadó nyilatkozat rögzítésével </a:t>
            </a:r>
          </a:p>
          <a:p>
            <a:pPr lvl="1"/>
            <a:r>
              <a:rPr lang="hu-HU" sz="1600" dirty="0"/>
              <a:t>a meghatalmazás korlátozása csak annyiban hatályos, amennyiben az magából a meghatalmazásból kitűnik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hu-HU" sz="2000" dirty="0"/>
              <a:t>A jogi segítségnyújtásról szóló törvény alapján </a:t>
            </a:r>
            <a:r>
              <a:rPr lang="hu-HU" sz="2000" u="sng" dirty="0"/>
              <a:t>pártfogó ügyvédi képviselet </a:t>
            </a:r>
            <a:r>
              <a:rPr lang="hu-HU" sz="2000" dirty="0"/>
              <a:t>is kérelmezhető – hatóság tájékoztatási kötelezettsége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612648" y="116632"/>
            <a:ext cx="8153400" cy="1102568"/>
          </a:xfrm>
        </p:spPr>
        <p:txBody>
          <a:bodyPr>
            <a:normAutofit/>
          </a:bodyPr>
          <a:lstStyle/>
          <a:p>
            <a:pPr algn="ctr"/>
            <a:r>
              <a:rPr lang="hu-HU" sz="2000" dirty="0"/>
              <a:t>A büntetőeljárásban részt vevő személyek</a:t>
            </a:r>
            <a:br>
              <a:rPr lang="hu-HU" sz="2000" dirty="0"/>
            </a:br>
            <a:r>
              <a:rPr lang="hu-HU" sz="2000" dirty="0"/>
              <a:t>Be. 37 – 73. §</a:t>
            </a:r>
            <a:endParaRPr lang="hu-HU" sz="2000" cap="all" dirty="0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4495800"/>
          </a:xfrm>
        </p:spPr>
        <p:txBody>
          <a:bodyPr>
            <a:noAutofit/>
          </a:bodyPr>
          <a:lstStyle/>
          <a:p>
            <a:r>
              <a:rPr lang="hu-HU" sz="2000" b="1" dirty="0"/>
              <a:t>A meghatalmazott képviselő (Be. 61-64. §)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hu-HU" sz="2000" dirty="0"/>
              <a:t>2. A </a:t>
            </a:r>
            <a:r>
              <a:rPr lang="hu-HU" sz="2000" u="sng" dirty="0"/>
              <a:t>terhelt helyett </a:t>
            </a:r>
            <a:r>
              <a:rPr lang="hu-HU" sz="2000" dirty="0"/>
              <a:t>meghatalmazott képviselő az alábbi esetekben járhat el:</a:t>
            </a:r>
          </a:p>
          <a:p>
            <a:pPr lvl="1"/>
            <a:r>
              <a:rPr lang="hu-HU" sz="1600" dirty="0"/>
              <a:t>az ügyiratról készített kivonat vagy másolat átvétele,</a:t>
            </a:r>
          </a:p>
          <a:p>
            <a:pPr lvl="1"/>
            <a:r>
              <a:rPr lang="hu-HU" sz="1600" dirty="0"/>
              <a:t>a terheltnek szóló ügyirat átvétele az azt küldőnél,</a:t>
            </a:r>
          </a:p>
          <a:p>
            <a:pPr lvl="1"/>
            <a:r>
              <a:rPr lang="hu-HU" sz="1600" dirty="0"/>
              <a:t>óvadék letétele,</a:t>
            </a:r>
          </a:p>
          <a:p>
            <a:pPr lvl="1"/>
            <a:r>
              <a:rPr lang="hu-HU" sz="1600" dirty="0"/>
              <a:t>biztosíték letétbe helyezése.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hu-HU" sz="2000" dirty="0"/>
              <a:t>A terhelt </a:t>
            </a:r>
            <a:r>
              <a:rPr lang="hu-HU" sz="2000" u="sng" dirty="0"/>
              <a:t>meghatalmazott képviselőjeként </a:t>
            </a:r>
            <a:r>
              <a:rPr lang="hu-HU" sz="2000" dirty="0"/>
              <a:t>eljárhat</a:t>
            </a:r>
          </a:p>
          <a:p>
            <a:pPr lvl="1"/>
            <a:r>
              <a:rPr lang="hu-HU" sz="1600" dirty="0"/>
              <a:t>ügyvéd és ügyvédi iroda,</a:t>
            </a:r>
          </a:p>
          <a:p>
            <a:pPr lvl="1"/>
            <a:r>
              <a:rPr lang="hu-HU" sz="1600" dirty="0"/>
              <a:t>a terhelt nagykorú hozzátartozója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hu-HU" sz="2000" dirty="0"/>
              <a:t>A terhelt meghatalmazott képviselőjére </a:t>
            </a:r>
            <a:r>
              <a:rPr lang="hu-HU" sz="2000" u="sng" dirty="0"/>
              <a:t>egyebekben</a:t>
            </a:r>
            <a:r>
              <a:rPr lang="hu-HU" sz="2000" dirty="0"/>
              <a:t> a meghatalmazott képviselőre irányadó szabályok alkalmazandók.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612648" y="116632"/>
            <a:ext cx="8153400" cy="1102568"/>
          </a:xfrm>
        </p:spPr>
        <p:txBody>
          <a:bodyPr>
            <a:normAutofit/>
          </a:bodyPr>
          <a:lstStyle/>
          <a:p>
            <a:pPr algn="ctr"/>
            <a:r>
              <a:rPr lang="hu-HU" sz="2000" dirty="0"/>
              <a:t>A büntetőeljárásban részt vevő személyek</a:t>
            </a:r>
            <a:br>
              <a:rPr lang="hu-HU" sz="2000" dirty="0"/>
            </a:br>
            <a:r>
              <a:rPr lang="hu-HU" sz="2000" dirty="0"/>
              <a:t>Be. 37 – 73. §</a:t>
            </a:r>
            <a:endParaRPr lang="hu-HU" sz="2000" cap="all" dirty="0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395536" y="1600200"/>
            <a:ext cx="8568952" cy="4495800"/>
          </a:xfrm>
        </p:spPr>
        <p:txBody>
          <a:bodyPr>
            <a:noAutofit/>
          </a:bodyPr>
          <a:lstStyle/>
          <a:p>
            <a:r>
              <a:rPr lang="hu-HU" sz="2000" b="1" dirty="0"/>
              <a:t>A támogató (Be. 65-67. §)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hu-HU" sz="1800" u="sng" dirty="0"/>
              <a:t>Támogatott személy</a:t>
            </a:r>
            <a:r>
              <a:rPr lang="hu-HU" sz="1800" dirty="0"/>
              <a:t>: a sértett, a vagyoni érdekelt és az egyéb érdekelt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hu-HU" sz="1800" dirty="0"/>
              <a:t>A támogatót a </a:t>
            </a:r>
            <a:r>
              <a:rPr lang="hu-HU" sz="1800" u="sng" dirty="0"/>
              <a:t>gyámhatóság</a:t>
            </a:r>
            <a:r>
              <a:rPr lang="hu-HU" sz="1800" dirty="0"/>
              <a:t> rendeli ki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hu-HU" sz="1800" u="sng" dirty="0"/>
              <a:t>Feladata</a:t>
            </a:r>
            <a:r>
              <a:rPr lang="hu-HU" sz="1800" dirty="0"/>
              <a:t>: a cselekvőképességet nem érintő támogatott döntéshozatal elősegítése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hu-HU" sz="1800" u="sng" dirty="0"/>
              <a:t>Jogosult</a:t>
            </a:r>
          </a:p>
          <a:p>
            <a:pPr lvl="1"/>
            <a:r>
              <a:rPr lang="hu-HU" sz="1600" dirty="0"/>
              <a:t>a támogatott személlyel egyidejűleg valamennyi </a:t>
            </a:r>
            <a:r>
              <a:rPr lang="hu-HU" sz="1600" u="sng" dirty="0"/>
              <a:t>eljárási cselekménynél jelen lenni </a:t>
            </a:r>
            <a:r>
              <a:rPr lang="hu-HU" sz="1600" dirty="0"/>
              <a:t>(távolléte azonban az eljárási cselekmény elvégzésének, valamint a büntetőeljárás folytatásának nem akadálya),</a:t>
            </a:r>
          </a:p>
          <a:p>
            <a:pPr lvl="1"/>
            <a:r>
              <a:rPr lang="hu-HU" sz="1600" u="sng" dirty="0"/>
              <a:t>egyeztetni</a:t>
            </a:r>
            <a:r>
              <a:rPr lang="hu-HU" sz="1600" dirty="0"/>
              <a:t> a támogatott személlyel az e törvény szerinti nyilatkozat megtételének elősegítése érdekében az eljárási cselekmény rendjét meg nem zavaró módon,</a:t>
            </a:r>
          </a:p>
          <a:p>
            <a:r>
              <a:rPr lang="hu-HU" sz="1800" u="sng" dirty="0"/>
              <a:t>Nem jogosult</a:t>
            </a:r>
          </a:p>
          <a:p>
            <a:pPr lvl="1"/>
            <a:r>
              <a:rPr lang="hu-HU" sz="1500" dirty="0"/>
              <a:t>a támogatott személy helyett nyilatkozattételre</a:t>
            </a:r>
          </a:p>
          <a:p>
            <a:r>
              <a:rPr lang="hu-HU" sz="1800" dirty="0"/>
              <a:t>A támogató </a:t>
            </a:r>
            <a:r>
              <a:rPr lang="hu-HU" sz="1800" u="sng" dirty="0"/>
              <a:t>jelenlétéről</a:t>
            </a:r>
            <a:r>
              <a:rPr lang="hu-HU" sz="1800" dirty="0"/>
              <a:t> kizárólag a támogatott személy gondoskodik.</a:t>
            </a:r>
          </a:p>
          <a:p>
            <a:r>
              <a:rPr lang="hu-HU" sz="1800" dirty="0"/>
              <a:t>A támogató részvételével összefüggésben felmerült </a:t>
            </a:r>
            <a:r>
              <a:rPr lang="hu-HU" sz="1800" u="sng" dirty="0"/>
              <a:t>költséget</a:t>
            </a:r>
            <a:r>
              <a:rPr lang="hu-HU" sz="1800" dirty="0"/>
              <a:t> a támogatott személy előlegezi és viseli.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i="1" dirty="0"/>
              <a:t>a támogatott döntéshozatalról</a:t>
            </a:r>
            <a:r>
              <a:rPr lang="hu-HU" b="1" i="1" baseline="30000" dirty="0">
                <a:hlinkClick r:id="rId2"/>
              </a:rPr>
              <a:t> 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/>
              <a:t>A Ptk. Vezette be a cselekvőképességet nem érintőtámogatott döntéshozatalt  </a:t>
            </a:r>
          </a:p>
          <a:p>
            <a:r>
              <a:rPr lang="hu-HU" b="1" i="1" dirty="0"/>
              <a:t>2013. évi CLV. törvény</a:t>
            </a:r>
            <a:endParaRPr lang="hu-HU" i="1" dirty="0"/>
          </a:p>
          <a:p>
            <a:r>
              <a:rPr lang="hu-HU" b="1" i="1" dirty="0"/>
              <a:t>a támogatott döntéshozatalról</a:t>
            </a:r>
            <a:r>
              <a:rPr lang="hu-HU" b="1" i="1" baseline="30000" dirty="0">
                <a:hlinkClick r:id="rId2"/>
              </a:rPr>
              <a:t> * </a:t>
            </a:r>
            <a:endParaRPr lang="hu-HU" i="1" dirty="0"/>
          </a:p>
          <a:p>
            <a:endParaRPr lang="hu-HU" dirty="0"/>
          </a:p>
          <a:p>
            <a:r>
              <a:rPr lang="hu-HU" dirty="0"/>
              <a:t>Sértettet, vagyoni érdekeltet, egyé </a:t>
            </a:r>
            <a:r>
              <a:rPr lang="hu-HU" dirty="0" err="1"/>
              <a:t>érdekletet</a:t>
            </a:r>
            <a:r>
              <a:rPr lang="hu-HU" dirty="0"/>
              <a:t> segítheti</a:t>
            </a:r>
          </a:p>
          <a:p>
            <a:r>
              <a:rPr lang="hu-HU" dirty="0"/>
              <a:t>Terhelt Segítője? 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i="1" dirty="0"/>
              <a:t>támogatott döntéshozatal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u-HU" dirty="0"/>
              <a:t>2. </a:t>
            </a:r>
            <a:r>
              <a:rPr lang="hu-HU" i="1" dirty="0"/>
              <a:t>támogatott döntéshozatal: </a:t>
            </a:r>
            <a:r>
              <a:rPr lang="hu-HU" dirty="0"/>
              <a:t>a Polgári Törvénykönyvről szóló 2013. évi V. törvény Második Könyv Második Rész IX. Címe szerinti cselekvőképességet nem érintő, az érintett személy önrendelkezését és jogainak védelmét szolgáló jogintézmény;(Ptk. 2.38.)</a:t>
            </a:r>
          </a:p>
          <a:p>
            <a:r>
              <a:rPr lang="hu-HU" dirty="0"/>
              <a:t>3. </a:t>
            </a:r>
            <a:r>
              <a:rPr lang="hu-HU" i="1" dirty="0"/>
              <a:t>támogatott személy: </a:t>
            </a:r>
            <a:r>
              <a:rPr lang="hu-HU" dirty="0"/>
              <a:t>az egyes ügyei intézésében, döntései meghozatalában belátási képességének kisebb mértékű csökkenése miatt segítségre szoruló nagykorú személy, akinek a gyámhatóság támogatót rendel;</a:t>
            </a:r>
          </a:p>
          <a:p>
            <a:r>
              <a:rPr lang="hu-HU" dirty="0"/>
              <a:t>4. </a:t>
            </a:r>
            <a:r>
              <a:rPr lang="hu-HU" i="1" dirty="0"/>
              <a:t>támogató: </a:t>
            </a:r>
            <a:r>
              <a:rPr lang="hu-HU" dirty="0"/>
              <a:t>a támogatott személy kérelmére vagy a bíróság megkeresése alapján a gyámhatóság által a támogatott személlyel egyetértésben, a támogatott személy segítésére kirendelt személy.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612648" y="116632"/>
            <a:ext cx="8153400" cy="1102568"/>
          </a:xfrm>
        </p:spPr>
        <p:txBody>
          <a:bodyPr>
            <a:normAutofit/>
          </a:bodyPr>
          <a:lstStyle/>
          <a:p>
            <a:pPr algn="ctr"/>
            <a:r>
              <a:rPr lang="hu-HU" sz="2000" dirty="0"/>
              <a:t>A büntetőeljárásban részt vevő személyek</a:t>
            </a:r>
            <a:br>
              <a:rPr lang="hu-HU" sz="2000" dirty="0"/>
            </a:br>
            <a:r>
              <a:rPr lang="hu-HU" sz="2000" dirty="0"/>
              <a:t>Be. 37 – 73. §</a:t>
            </a:r>
            <a:endParaRPr lang="hu-HU" sz="2000" cap="all" dirty="0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395536" y="1600200"/>
            <a:ext cx="8568952" cy="4495800"/>
          </a:xfrm>
        </p:spPr>
        <p:txBody>
          <a:bodyPr>
            <a:noAutofit/>
          </a:bodyPr>
          <a:lstStyle/>
          <a:p>
            <a:r>
              <a:rPr lang="hu-HU" sz="2000" b="1" dirty="0"/>
              <a:t>A támogató (Be. 65-67. §)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hu-HU" sz="2000" dirty="0"/>
              <a:t>A büntetőeljárásban a </a:t>
            </a:r>
            <a:r>
              <a:rPr lang="hu-HU" sz="2000" u="sng" dirty="0"/>
              <a:t>támogatóként</a:t>
            </a:r>
            <a:r>
              <a:rPr lang="hu-HU" sz="2000" dirty="0"/>
              <a:t> </a:t>
            </a:r>
            <a:r>
              <a:rPr lang="hu-HU" sz="2000" u="sng" dirty="0"/>
              <a:t>nem vehet részt</a:t>
            </a:r>
            <a:r>
              <a:rPr lang="hu-HU" sz="2000" dirty="0"/>
              <a:t>, aki</a:t>
            </a:r>
          </a:p>
          <a:p>
            <a:pPr lvl="1"/>
            <a:r>
              <a:rPr lang="hu-HU" sz="1500" dirty="0"/>
              <a:t>a) </a:t>
            </a:r>
            <a:r>
              <a:rPr lang="hu-HU" sz="1500" dirty="0" err="1"/>
              <a:t>a</a:t>
            </a:r>
            <a:r>
              <a:rPr lang="hu-HU" sz="1500" dirty="0"/>
              <a:t> büntetőeljárás olyan résztvevője, valamint ennek olyan segítője, akinek </a:t>
            </a:r>
            <a:r>
              <a:rPr lang="hu-HU" sz="1500" b="1" dirty="0"/>
              <a:t>érdekei a támogatott személlyel ellentétesek</a:t>
            </a:r>
            <a:r>
              <a:rPr lang="hu-HU" sz="1500" dirty="0"/>
              <a:t>,</a:t>
            </a:r>
          </a:p>
          <a:p>
            <a:pPr lvl="1"/>
            <a:r>
              <a:rPr lang="hu-HU" sz="1500" dirty="0"/>
              <a:t>b) az ügyben bíróként, ügyészként vagy a nyomozó </a:t>
            </a:r>
            <a:r>
              <a:rPr lang="hu-HU" sz="1500" b="1" dirty="0"/>
              <a:t>hatóság tagjaként </a:t>
            </a:r>
            <a:r>
              <a:rPr lang="hu-HU" sz="1500" dirty="0"/>
              <a:t>járt vagy jár el, valamint ezek hozzátartozója,</a:t>
            </a:r>
          </a:p>
          <a:p>
            <a:pPr lvl="1"/>
            <a:r>
              <a:rPr lang="hu-HU" sz="1500" dirty="0"/>
              <a:t>c) az ügyben </a:t>
            </a:r>
            <a:r>
              <a:rPr lang="hu-HU" sz="1500" b="1" dirty="0"/>
              <a:t>védőként, tanúként vagy szakértőként </a:t>
            </a:r>
            <a:r>
              <a:rPr lang="hu-HU" sz="1500" dirty="0"/>
              <a:t>vesz vagy vett részt,</a:t>
            </a:r>
          </a:p>
          <a:p>
            <a:pPr lvl="1"/>
            <a:r>
              <a:rPr lang="hu-HU" sz="1500" dirty="0"/>
              <a:t>d) ez az </a:t>
            </a:r>
            <a:r>
              <a:rPr lang="hu-HU" sz="1500" b="1" dirty="0"/>
              <a:t>eljárás érdekeit </a:t>
            </a:r>
            <a:r>
              <a:rPr lang="hu-HU" sz="1500" dirty="0"/>
              <a:t>egyébként sérti.</a:t>
            </a:r>
          </a:p>
          <a:p>
            <a:r>
              <a:rPr lang="hu-HU" sz="1800" u="sng" dirty="0"/>
              <a:t>Kizárásáról</a:t>
            </a:r>
            <a:r>
              <a:rPr lang="hu-HU" sz="1800" dirty="0"/>
              <a:t> az a hatóság </a:t>
            </a:r>
            <a:r>
              <a:rPr lang="hu-HU" sz="1800" u="sng" dirty="0"/>
              <a:t>határoz</a:t>
            </a:r>
            <a:r>
              <a:rPr lang="hu-HU" sz="1800" dirty="0"/>
              <a:t>, amely előtt az eljárás folyik</a:t>
            </a:r>
          </a:p>
          <a:p>
            <a:pPr lvl="1"/>
            <a:r>
              <a:rPr lang="hu-HU" sz="1500" dirty="0"/>
              <a:t>a támogató és a támogatott személy </a:t>
            </a:r>
            <a:r>
              <a:rPr lang="hu-HU" sz="1500" u="sng" dirty="0"/>
              <a:t>jogorvoslattal</a:t>
            </a:r>
            <a:r>
              <a:rPr lang="hu-HU" sz="1500" dirty="0"/>
              <a:t> élhet</a:t>
            </a:r>
          </a:p>
          <a:p>
            <a:r>
              <a:rPr lang="hu-HU" sz="1800" dirty="0"/>
              <a:t>A támogató kizárásáról vagy az egyéb észlelt érdekellentétről </a:t>
            </a:r>
            <a:r>
              <a:rPr lang="hu-HU" sz="1800" u="sng" dirty="0"/>
              <a:t>a hatóság tájékoztatja</a:t>
            </a:r>
          </a:p>
          <a:p>
            <a:pPr lvl="1"/>
            <a:r>
              <a:rPr lang="hu-HU" sz="1500" dirty="0"/>
              <a:t>a támogatott személyt és</a:t>
            </a:r>
          </a:p>
          <a:p>
            <a:pPr lvl="1"/>
            <a:r>
              <a:rPr lang="hu-HU" sz="1500" dirty="0"/>
              <a:t>a gyámhatóságot.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612648" y="116632"/>
            <a:ext cx="8153400" cy="1102568"/>
          </a:xfrm>
        </p:spPr>
        <p:txBody>
          <a:bodyPr>
            <a:normAutofit/>
          </a:bodyPr>
          <a:lstStyle/>
          <a:p>
            <a:pPr algn="ctr"/>
            <a:r>
              <a:rPr lang="hu-HU" sz="2000" dirty="0"/>
              <a:t>A büntetőeljárásban részt vevő személyek</a:t>
            </a:r>
            <a:br>
              <a:rPr lang="hu-HU" sz="2000" dirty="0"/>
            </a:br>
            <a:r>
              <a:rPr lang="hu-HU" sz="2000" dirty="0"/>
              <a:t>Be. 37 – 73. §</a:t>
            </a:r>
            <a:endParaRPr lang="hu-HU" sz="2000" cap="all" dirty="0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hu-HU" sz="2000" b="1" dirty="0"/>
              <a:t>A terhelt jogai és kötelezettségei (Be. 39. §)</a:t>
            </a:r>
          </a:p>
          <a:p>
            <a:r>
              <a:rPr lang="hu-HU" sz="2000" dirty="0"/>
              <a:t>A </a:t>
            </a:r>
            <a:r>
              <a:rPr lang="hu-HU" sz="2000" b="1" dirty="0"/>
              <a:t>fogva lévő </a:t>
            </a:r>
            <a:r>
              <a:rPr lang="hu-HU" sz="2000" dirty="0"/>
              <a:t>terhelt </a:t>
            </a:r>
            <a:r>
              <a:rPr lang="hu-HU" sz="2000" b="1" dirty="0"/>
              <a:t>jogosult</a:t>
            </a:r>
            <a:r>
              <a:rPr lang="hu-HU" sz="2000" dirty="0"/>
              <a:t> arra, hogy </a:t>
            </a:r>
          </a:p>
          <a:p>
            <a:pPr lvl="1"/>
            <a:r>
              <a:rPr lang="hu-HU" sz="2000" dirty="0"/>
              <a:t>a) megismerje a </a:t>
            </a:r>
            <a:r>
              <a:rPr lang="hu-HU" sz="2000" b="1" u="sng" dirty="0"/>
              <a:t>fogva tartásának okát </a:t>
            </a:r>
            <a:r>
              <a:rPr lang="hu-HU" sz="2000" dirty="0"/>
              <a:t>és ennek változását,</a:t>
            </a:r>
          </a:p>
          <a:p>
            <a:pPr lvl="1"/>
            <a:r>
              <a:rPr lang="hu-HU" sz="2000" dirty="0"/>
              <a:t>b) a </a:t>
            </a:r>
            <a:r>
              <a:rPr lang="hu-HU" sz="2000" b="1" u="sng" dirty="0"/>
              <a:t>fogva tartásáról </a:t>
            </a:r>
            <a:r>
              <a:rPr lang="hu-HU" sz="2000" dirty="0"/>
              <a:t>egy általa választott </a:t>
            </a:r>
            <a:r>
              <a:rPr lang="hu-HU" sz="2000" b="1" u="sng" dirty="0"/>
              <a:t>személyt</a:t>
            </a:r>
            <a:r>
              <a:rPr lang="hu-HU" sz="2000" dirty="0"/>
              <a:t> a bíróság, az ügyészség és a nyomozó hatóság </a:t>
            </a:r>
            <a:r>
              <a:rPr lang="hu-HU" sz="2000" b="1" u="sng" dirty="0"/>
              <a:t>tájékoztasson</a:t>
            </a:r>
            <a:r>
              <a:rPr lang="hu-HU" sz="2000" dirty="0"/>
              <a:t>,</a:t>
            </a:r>
          </a:p>
          <a:p>
            <a:pPr lvl="1"/>
            <a:r>
              <a:rPr lang="hu-HU" sz="2000" dirty="0"/>
              <a:t>c) a </a:t>
            </a:r>
            <a:r>
              <a:rPr lang="hu-HU" sz="2000" b="1" u="sng" dirty="0"/>
              <a:t>védőjével</a:t>
            </a:r>
            <a:r>
              <a:rPr lang="hu-HU" sz="2000" dirty="0"/>
              <a:t>, és ha külföldi állampolgár, az államának konzuli képviselőjével a kapcsolatot felvegye, vele személyesen, postai vagy elektronikus úton </a:t>
            </a:r>
            <a:r>
              <a:rPr lang="hu-HU" sz="2000" b="1" u="sng" dirty="0"/>
              <a:t>ellenőrzés nélkül érintkezzen</a:t>
            </a:r>
            <a:r>
              <a:rPr lang="hu-HU" sz="2000" dirty="0"/>
              <a:t>,</a:t>
            </a:r>
          </a:p>
          <a:p>
            <a:pPr lvl="1"/>
            <a:r>
              <a:rPr lang="hu-HU" sz="2000" dirty="0"/>
              <a:t>d) az </a:t>
            </a:r>
            <a:r>
              <a:rPr lang="hu-HU" sz="2000" b="1" u="sng" dirty="0"/>
              <a:t>általa választott személlyel </a:t>
            </a:r>
            <a:r>
              <a:rPr lang="hu-HU" sz="2000" dirty="0"/>
              <a:t>a vádemelés előtt az ügyészség, azután a bíróság rendelkezése szerint személyesen </a:t>
            </a:r>
            <a:r>
              <a:rPr lang="hu-HU" sz="2000" b="1" u="sng" dirty="0"/>
              <a:t>felügyelet</a:t>
            </a:r>
            <a:r>
              <a:rPr lang="hu-HU" sz="2000" dirty="0"/>
              <a:t> mellett, továbbá postai vagy elektronikus úton </a:t>
            </a:r>
            <a:r>
              <a:rPr lang="hu-HU" sz="2000" b="1" u="sng" dirty="0"/>
              <a:t>ellenőrzés mellett érintkezzen</a:t>
            </a:r>
            <a:r>
              <a:rPr lang="hu-HU" sz="2000" dirty="0"/>
              <a:t>.</a:t>
            </a:r>
          </a:p>
          <a:p>
            <a:pPr algn="just">
              <a:buNone/>
            </a:pPr>
            <a:endParaRPr lang="hu-HU" sz="2400" dirty="0"/>
          </a:p>
          <a:p>
            <a:pPr lvl="1" algn="just">
              <a:buNone/>
            </a:pPr>
            <a:endParaRPr lang="hu-HU" sz="2500" dirty="0"/>
          </a:p>
          <a:p>
            <a:pPr algn="just">
              <a:buNone/>
            </a:pPr>
            <a:endParaRPr lang="hu-HU" sz="3600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Cselekvőképessége a terheltnek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/>
              <a:t>A büntetőeljárási cselekvőképessége a terheltnek</a:t>
            </a:r>
          </a:p>
          <a:p>
            <a:endParaRPr lang="hu-HU" dirty="0"/>
          </a:p>
          <a:p>
            <a:endParaRPr lang="hu-HU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A sértett, a vagyoni érdekelt és az egyéb érdekelt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hu-HU" dirty="0"/>
              <a:t>) A sértett, a vagyoni érdekelt és az egyéb érdekelt személyesen vagy - ha e törvény személyes eljárási kötelezettséget nem ír elő - meghatalmazott képviselője útján eljárhat, ha</a:t>
            </a:r>
          </a:p>
          <a:p>
            <a:r>
              <a:rPr lang="hu-HU" i="1" dirty="0"/>
              <a:t>a) </a:t>
            </a:r>
            <a:r>
              <a:rPr lang="hu-HU" dirty="0" err="1"/>
              <a:t>a</a:t>
            </a:r>
            <a:r>
              <a:rPr lang="hu-HU" dirty="0"/>
              <a:t> polgári jog szabályai szerint teljes cselekvőképességgel rendelkezik, vagy</a:t>
            </a:r>
          </a:p>
          <a:p>
            <a:r>
              <a:rPr lang="hu-HU" i="1" dirty="0"/>
              <a:t>b) </a:t>
            </a:r>
            <a:r>
              <a:rPr lang="hu-HU" dirty="0"/>
              <a:t>olyan cselekvőképességében részlegesen korlátozott nagykorú, akinek a polgári jog szabályai szerinti cselekvőképessége az eljárás tárgyára, illetve az egyes eljárási cselekményekre kiterjedő hatállyal nincs korlátozva.</a:t>
            </a:r>
          </a:p>
          <a:p>
            <a:r>
              <a:rPr lang="hu-HU" dirty="0"/>
              <a:t>(2) Személyesen vagy - ha e törvény személyes eljárási kötelezettséget nem ír elő - meghatalmazott képviselője útján akkor is eljárhat</a:t>
            </a:r>
          </a:p>
          <a:p>
            <a:r>
              <a:rPr lang="hu-HU" i="1" dirty="0"/>
              <a:t>a) </a:t>
            </a:r>
            <a:r>
              <a:rPr lang="hu-HU" dirty="0" err="1"/>
              <a:t>a</a:t>
            </a:r>
            <a:r>
              <a:rPr lang="hu-HU" dirty="0"/>
              <a:t> sértett a jóvátételhez szükséges hozzájárulás kérdésében, ha a jóvátétel tárgyáról,</a:t>
            </a:r>
          </a:p>
          <a:p>
            <a:r>
              <a:rPr lang="hu-HU" i="1" dirty="0"/>
              <a:t>b) </a:t>
            </a:r>
            <a:r>
              <a:rPr lang="hu-HU" dirty="0"/>
              <a:t>a vagyoni érdekelt, ha az 57. § (1) bekezdésében meghatározott dologról, vagyonról és adatról</a:t>
            </a:r>
          </a:p>
          <a:p>
            <a:r>
              <a:rPr lang="hu-HU" dirty="0"/>
              <a:t>a polgári jog szabályai szerint érvényesen rendelkezhet.</a:t>
            </a:r>
          </a:p>
          <a:p>
            <a:r>
              <a:rPr lang="hu-HU" dirty="0"/>
              <a:t>(3) A távoltartás elrendelését a polgári jog szabályai szerint korlátozottan cselekvőképes kiskorú sértett is indítványozhatja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Törvényes képviselő jogállása= segítő. De_ védői jogok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/>
              <a:t>Törvényes képviselő</a:t>
            </a:r>
          </a:p>
          <a:p>
            <a:r>
              <a:rPr lang="hu-HU" dirty="0"/>
              <a:t>Jelenlét</a:t>
            </a:r>
          </a:p>
          <a:p>
            <a:r>
              <a:rPr lang="hu-HU" dirty="0"/>
              <a:t>Felvilágosítás kérés</a:t>
            </a:r>
          </a:p>
          <a:p>
            <a:r>
              <a:rPr lang="hu-HU" dirty="0"/>
              <a:t>Indítványtétel</a:t>
            </a:r>
          </a:p>
          <a:p>
            <a:r>
              <a:rPr lang="hu-HU" dirty="0"/>
              <a:t>Ügyirat megismerési</a:t>
            </a:r>
          </a:p>
          <a:p>
            <a:r>
              <a:rPr lang="hu-HU" dirty="0"/>
              <a:t>Jogorvoslati jog</a:t>
            </a:r>
          </a:p>
          <a:p>
            <a:r>
              <a:rPr lang="hu-HU" dirty="0"/>
              <a:t>Terhelt idézése, határozatok. </a:t>
            </a:r>
          </a:p>
          <a:p>
            <a:endParaRPr lang="hu-HU" dirty="0"/>
          </a:p>
          <a:p>
            <a:endParaRPr lang="hu-HU" dirty="0"/>
          </a:p>
          <a:p>
            <a:endParaRPr lang="hu-HU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Ügygondnok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u-HU" i="1" dirty="0"/>
              <a:t>Ügygondnok</a:t>
            </a:r>
          </a:p>
          <a:p>
            <a:r>
              <a:rPr lang="hu-HU" i="1" dirty="0"/>
              <a:t>a) </a:t>
            </a:r>
            <a:r>
              <a:rPr lang="hu-HU" dirty="0" err="1"/>
              <a:t>a</a:t>
            </a:r>
            <a:r>
              <a:rPr lang="hu-HU" dirty="0"/>
              <a:t> törvényes képviselő a bűncselekményt az általa képviselt terhelttel együtt követte el,</a:t>
            </a:r>
          </a:p>
          <a:p>
            <a:r>
              <a:rPr lang="hu-HU" i="1" dirty="0"/>
              <a:t>b) </a:t>
            </a:r>
            <a:r>
              <a:rPr lang="hu-HU" dirty="0"/>
              <a:t>a törvényes képviselő érdekei az általa képviselt személy érdekeivel ellentétesek,</a:t>
            </a:r>
          </a:p>
          <a:p>
            <a:r>
              <a:rPr lang="hu-HU" i="1" dirty="0"/>
              <a:t>c) </a:t>
            </a:r>
            <a:r>
              <a:rPr lang="hu-HU" dirty="0"/>
              <a:t>a fiatalkorú terheltnek, illetve a polgári jog szabályai szerint teljes cselekvőképességgel nem rendelkező sértettnek, vagyoni érdekeltnek vagy egyéb érdekeltnek nincs törvényes képviselője vagy a törvényes képviselő személye nem állapítható meg,</a:t>
            </a:r>
          </a:p>
          <a:p>
            <a:r>
              <a:rPr lang="hu-HU" i="1" dirty="0"/>
              <a:t>d) </a:t>
            </a:r>
            <a:r>
              <a:rPr lang="hu-HU" dirty="0"/>
              <a:t>a törvényes képviselő a jogainak gyakorlásában akadályozva van, vagy</a:t>
            </a:r>
          </a:p>
          <a:p>
            <a:r>
              <a:rPr lang="hu-HU" i="1" dirty="0"/>
              <a:t>e) </a:t>
            </a:r>
            <a:r>
              <a:rPr lang="hu-HU" dirty="0"/>
              <a:t>az őt érintő eljárási cselekmény időpontjában ismeretlen helyen tartózkodó sértettnek, vagyoni érdekeltnek vagy egyéb érdekeltnek nincs sem törvényes képviselője, sem meghatalmazott képviselője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Ügygondnok= törvényes képviselő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hu-HU" dirty="0"/>
          </a:p>
          <a:p>
            <a:r>
              <a:rPr lang="hu-HU" dirty="0"/>
              <a:t>Ügygondnok törvényes képviselője</a:t>
            </a:r>
          </a:p>
          <a:p>
            <a:r>
              <a:rPr lang="hu-HU" dirty="0"/>
              <a:t>A bíróság, az ügyészség, illetve a nyomozó hatóság ügygondnokként ügyvédet vagy ügyvédi irodát rendelhet ki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err="1"/>
              <a:t>Tájékoztatás,figyelmeztetés</a:t>
            </a:r>
            <a:r>
              <a:rPr lang="hu-HU" dirty="0"/>
              <a:t>, kapcsolattartás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u-HU" b="1" dirty="0"/>
              <a:t>74. § </a:t>
            </a:r>
            <a:r>
              <a:rPr lang="hu-HU" dirty="0"/>
              <a:t>(1) A bíróság, az ügyészség és a nyomozó hatóság - e törvény eltérő rendelkezésének hiányában - a büntetőeljárásban részt vevő személyt az őt érintő eljárási cselekményt megelőzően a </a:t>
            </a:r>
            <a:r>
              <a:rPr lang="hu-HU" dirty="0">
                <a:solidFill>
                  <a:srgbClr val="FF0000"/>
                </a:solidFill>
              </a:rPr>
              <a:t>jogairól tájékoztatja és a kötelezettségeire figyelmezteti</a:t>
            </a:r>
            <a:r>
              <a:rPr lang="hu-HU" dirty="0"/>
              <a:t>.</a:t>
            </a:r>
          </a:p>
          <a:p>
            <a:r>
              <a:rPr lang="hu-HU" dirty="0"/>
              <a:t>(2) A bíróság, az ügyészség és a nyomozó hatóság a büntetőeljárásban részt vevő személlyel történő kapcsolattartás </a:t>
            </a:r>
            <a:r>
              <a:rPr lang="hu-HU" dirty="0">
                <a:solidFill>
                  <a:srgbClr val="FF0000"/>
                </a:solidFill>
              </a:rPr>
              <a:t>során törekszik arra</a:t>
            </a:r>
            <a:r>
              <a:rPr lang="hu-HU" dirty="0"/>
              <a:t>, hogy a büntetőeljárásban részt vevő személy a vele közölteket megértse és magát megértesse.</a:t>
            </a:r>
          </a:p>
          <a:p>
            <a:r>
              <a:rPr lang="hu-HU" dirty="0"/>
              <a:t>(3) A (2) bekezdésben meghatározott cél elérése érdekében a bíróság, az ügyészség és a nyomozó hatóság a kapcsolattartás során</a:t>
            </a:r>
          </a:p>
          <a:p>
            <a:r>
              <a:rPr lang="hu-HU" i="1" dirty="0"/>
              <a:t>a) </a:t>
            </a:r>
            <a:r>
              <a:rPr lang="hu-HU" dirty="0"/>
              <a:t>egyszerűen és közérthetően fogalmaz,</a:t>
            </a:r>
          </a:p>
          <a:p>
            <a:r>
              <a:rPr lang="hu-HU" i="1" dirty="0"/>
              <a:t>b) </a:t>
            </a:r>
            <a:r>
              <a:rPr lang="hu-HU" dirty="0"/>
              <a:t>figyelembe veszi a büntetőeljárásban részt vevő személy állapotát és személyes jellemzőit, valamint</a:t>
            </a:r>
          </a:p>
          <a:p>
            <a:r>
              <a:rPr lang="hu-HU" i="1" dirty="0"/>
              <a:t>c) </a:t>
            </a:r>
            <a:r>
              <a:rPr lang="hu-HU" dirty="0"/>
              <a:t>meggyőződik arról, hogy a büntetőeljárásban részt vevő személy a vele szóban közölteket megértette-e, ennek hiányában a közlést megmagyarázza.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/>
              <a:t>Költségkedvezmény</a:t>
            </a:r>
          </a:p>
          <a:p>
            <a:r>
              <a:rPr lang="hu-HU" dirty="0"/>
              <a:t>Terhelt</a:t>
            </a:r>
          </a:p>
          <a:p>
            <a:r>
              <a:rPr lang="hu-HU" dirty="0"/>
              <a:t>Természetes személy sértett</a:t>
            </a:r>
          </a:p>
          <a:p>
            <a:r>
              <a:rPr lang="hu-HU" dirty="0"/>
              <a:t>Vagyoni érdekelt </a:t>
            </a:r>
          </a:p>
          <a:p>
            <a:r>
              <a:rPr lang="hu-HU" dirty="0"/>
              <a:t>Egyéb érdekelt</a:t>
            </a:r>
          </a:p>
          <a:p>
            <a:r>
              <a:rPr lang="hu-HU" dirty="0"/>
              <a:t>Jogi segítségnyújtásról szóló 2013. évi LXXX. Tv.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Nyelvhasználat biztosítása </a:t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/>
              <a:t>Anyanyelv</a:t>
            </a:r>
          </a:p>
          <a:p>
            <a:r>
              <a:rPr lang="hu-HU" dirty="0"/>
              <a:t>Tolmács</a:t>
            </a:r>
          </a:p>
          <a:p>
            <a:r>
              <a:rPr lang="hu-HU" dirty="0"/>
              <a:t>Jeltolmács</a:t>
            </a:r>
          </a:p>
          <a:p>
            <a:r>
              <a:rPr lang="hu-HU" dirty="0"/>
              <a:t>Beszédfogyatékos: írásban vallomás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Soron kívüli eljárás</a:t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hu-HU" dirty="0"/>
          </a:p>
          <a:p>
            <a:r>
              <a:rPr lang="hu-HU" dirty="0"/>
              <a:t>Terhelt személyi szabadságos bírói engedélyes  kényszerintézkedés hatálya alatt áll</a:t>
            </a:r>
          </a:p>
          <a:p>
            <a:r>
              <a:rPr lang="hu-HU" dirty="0"/>
              <a:t>Sértett vagy a terhelt 18 év alatti</a:t>
            </a:r>
          </a:p>
          <a:p>
            <a:r>
              <a:rPr lang="hu-HU" dirty="0"/>
              <a:t>Megismételt eljárás</a:t>
            </a:r>
          </a:p>
          <a:p>
            <a:r>
              <a:rPr lang="hu-HU" dirty="0"/>
              <a:t>Tömeges bevándorlás okozta válsághelyzet</a:t>
            </a:r>
          </a:p>
          <a:p>
            <a:endParaRPr lang="hu-HU" dirty="0"/>
          </a:p>
          <a:p>
            <a:endParaRPr lang="hu-HU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200" dirty="0">
                <a:solidFill>
                  <a:schemeClr val="tx2">
                    <a:lumMod val="75000"/>
                  </a:schemeClr>
                </a:solidFill>
              </a:rPr>
              <a:t>Köszönöm a figyelmet!</a:t>
            </a:r>
            <a:endParaRPr lang="hu-HU" sz="3200" dirty="0"/>
          </a:p>
        </p:txBody>
      </p:sp>
      <p:sp>
        <p:nvSpPr>
          <p:cNvPr id="7" name="Tartalom helye 2"/>
          <p:cNvSpPr>
            <a:spLocks noGrp="1"/>
          </p:cNvSpPr>
          <p:nvPr>
            <p:ph type="body" idx="1"/>
          </p:nvPr>
        </p:nvSpPr>
        <p:spPr>
          <a:xfrm>
            <a:off x="6228184" y="2743200"/>
            <a:ext cx="2266529" cy="1673225"/>
          </a:xfrm>
        </p:spPr>
        <p:txBody>
          <a:bodyPr>
            <a:normAutofit/>
          </a:bodyPr>
          <a:lstStyle/>
          <a:p>
            <a:endParaRPr lang="hu-HU" sz="14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612648" y="116632"/>
            <a:ext cx="8153400" cy="1102568"/>
          </a:xfrm>
        </p:spPr>
        <p:txBody>
          <a:bodyPr>
            <a:normAutofit/>
          </a:bodyPr>
          <a:lstStyle/>
          <a:p>
            <a:pPr algn="ctr"/>
            <a:r>
              <a:rPr lang="hu-HU" sz="2000" dirty="0"/>
              <a:t>A büntetőeljárásban részt vevő személyek</a:t>
            </a:r>
            <a:br>
              <a:rPr lang="hu-HU" sz="2000" dirty="0"/>
            </a:br>
            <a:r>
              <a:rPr lang="hu-HU" sz="2000" dirty="0"/>
              <a:t>Be. 37 – 73. §</a:t>
            </a:r>
            <a:endParaRPr lang="hu-HU" sz="2000" cap="all" dirty="0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hu-HU" sz="2000" b="1" dirty="0"/>
              <a:t>A terhelt jogai és kötelezettségei (Be. 39. §)</a:t>
            </a:r>
          </a:p>
          <a:p>
            <a:r>
              <a:rPr lang="hu-HU" sz="2000" dirty="0"/>
              <a:t>A terhelt </a:t>
            </a:r>
            <a:r>
              <a:rPr lang="hu-HU" sz="2000" b="1" dirty="0"/>
              <a:t>köteles</a:t>
            </a:r>
            <a:r>
              <a:rPr lang="hu-HU" sz="2000" dirty="0"/>
              <a:t>:</a:t>
            </a:r>
          </a:p>
          <a:p>
            <a:pPr lvl="1"/>
            <a:r>
              <a:rPr lang="hu-HU" sz="1800" dirty="0"/>
              <a:t>a) az </a:t>
            </a:r>
            <a:r>
              <a:rPr lang="hu-HU" sz="1800" b="1" u="sng" dirty="0"/>
              <a:t>eljárási cselekményeken </a:t>
            </a:r>
            <a:r>
              <a:rPr lang="hu-HU" sz="1800" dirty="0"/>
              <a:t>a bíróság, az ügyészség és a nyomozó hatóság rendelkezéseinek megfelelően az e törvényben meghatározottak szerint </a:t>
            </a:r>
            <a:r>
              <a:rPr lang="hu-HU" sz="1800" b="1" u="sng" dirty="0"/>
              <a:t>jelen lenni</a:t>
            </a:r>
            <a:r>
              <a:rPr lang="hu-HU" sz="1800" dirty="0"/>
              <a:t>,</a:t>
            </a:r>
          </a:p>
          <a:p>
            <a:pPr lvl="1"/>
            <a:r>
              <a:rPr lang="hu-HU" sz="1800" dirty="0"/>
              <a:t>b) a lak</a:t>
            </a:r>
            <a:r>
              <a:rPr lang="hu-HU" sz="1800" b="1" u="sng" dirty="0"/>
              <a:t>címét</a:t>
            </a:r>
            <a:r>
              <a:rPr lang="hu-HU" sz="1800" dirty="0"/>
              <a:t>, értesítési címét, tényleges tartózkodási helyét, kézbesítési címét, valamint ezek megváltozását - a változást követő </a:t>
            </a:r>
            <a:r>
              <a:rPr lang="hu-HU" sz="1800" b="1" u="sng" dirty="0"/>
              <a:t>három munkanapon belül </a:t>
            </a:r>
            <a:r>
              <a:rPr lang="hu-HU" sz="1800" dirty="0"/>
              <a:t>- az eljáró bírósággal, ügyészséggel vagy nyomozó hatósággal </a:t>
            </a:r>
            <a:r>
              <a:rPr lang="hu-HU" sz="1800" b="1" u="sng" dirty="0"/>
              <a:t>közölni</a:t>
            </a:r>
            <a:r>
              <a:rPr lang="hu-HU" sz="1800" dirty="0"/>
              <a:t>.</a:t>
            </a:r>
          </a:p>
          <a:p>
            <a:r>
              <a:rPr lang="hu-HU" sz="2000" dirty="0"/>
              <a:t>A bíróság, az ügyészség vagy a nyomozó </a:t>
            </a:r>
            <a:r>
              <a:rPr lang="hu-HU" sz="2000" u="sng" dirty="0"/>
              <a:t>hatóság</a:t>
            </a:r>
            <a:r>
              <a:rPr lang="hu-HU" sz="2000" dirty="0"/>
              <a:t> a terheltet a büntetőeljárásban történő </a:t>
            </a:r>
            <a:r>
              <a:rPr lang="hu-HU" sz="2000" u="sng" dirty="0"/>
              <a:t>részvételének kezdetekor </a:t>
            </a:r>
            <a:r>
              <a:rPr lang="hu-HU" sz="2000" dirty="0"/>
              <a:t>a jogairól </a:t>
            </a:r>
            <a:r>
              <a:rPr lang="hu-HU" sz="2000" i="1" dirty="0"/>
              <a:t>tájékoztatja</a:t>
            </a:r>
            <a:r>
              <a:rPr lang="hu-HU" sz="2000" dirty="0"/>
              <a:t> és a kötelezettségeire </a:t>
            </a:r>
            <a:r>
              <a:rPr lang="hu-HU" sz="2000" i="1" dirty="0"/>
              <a:t>figyelmezteti</a:t>
            </a:r>
            <a:r>
              <a:rPr lang="hu-HU" sz="2000" dirty="0"/>
              <a:t>.</a:t>
            </a:r>
          </a:p>
          <a:p>
            <a:r>
              <a:rPr lang="hu-HU" sz="2000" dirty="0"/>
              <a:t>Ha a terhelt </a:t>
            </a:r>
            <a:r>
              <a:rPr lang="hu-HU" sz="2000" u="sng" dirty="0"/>
              <a:t>fogva van</a:t>
            </a:r>
            <a:r>
              <a:rPr lang="hu-HU" sz="2000" dirty="0"/>
              <a:t>, az eljáró bíróság, ügyészség vagy nyomozó hatóság a terheltet a jogairól </a:t>
            </a:r>
            <a:r>
              <a:rPr lang="hu-HU" sz="2000" i="1" dirty="0"/>
              <a:t>írásban is tájékoztatja</a:t>
            </a:r>
            <a:r>
              <a:rPr lang="hu-HU" sz="2000" dirty="0"/>
              <a:t>.</a:t>
            </a:r>
          </a:p>
          <a:p>
            <a:pPr algn="just">
              <a:buNone/>
            </a:pPr>
            <a:endParaRPr lang="hu-HU" sz="2400" dirty="0"/>
          </a:p>
          <a:p>
            <a:pPr lvl="1" algn="just">
              <a:buNone/>
            </a:pPr>
            <a:endParaRPr lang="hu-HU" sz="2500" dirty="0"/>
          </a:p>
          <a:p>
            <a:pPr algn="just">
              <a:buNone/>
            </a:pPr>
            <a:endParaRPr lang="hu-HU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612648" y="116632"/>
            <a:ext cx="8153400" cy="1102568"/>
          </a:xfrm>
        </p:spPr>
        <p:txBody>
          <a:bodyPr>
            <a:normAutofit/>
          </a:bodyPr>
          <a:lstStyle/>
          <a:p>
            <a:pPr algn="ctr"/>
            <a:r>
              <a:rPr lang="hu-HU" sz="2000" dirty="0"/>
              <a:t>A büntetőeljárásban részt vevő személyek</a:t>
            </a:r>
            <a:br>
              <a:rPr lang="hu-HU" sz="2000" dirty="0"/>
            </a:br>
            <a:r>
              <a:rPr lang="hu-HU" sz="2000" dirty="0"/>
              <a:t>Be. 37 – 73. §</a:t>
            </a:r>
            <a:endParaRPr lang="hu-HU" sz="2000" cap="all" dirty="0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hu-HU" sz="2400" b="1" dirty="0"/>
              <a:t>A védő (Be. 41-49. §)</a:t>
            </a:r>
          </a:p>
          <a:p>
            <a:r>
              <a:rPr lang="hu-HU" sz="2000" b="1" dirty="0"/>
              <a:t>A védőként eljárni jogosultak köre (Be. 41. §)</a:t>
            </a:r>
          </a:p>
          <a:p>
            <a:r>
              <a:rPr lang="hu-HU" sz="2000" dirty="0"/>
              <a:t>Védőként meghatalmazás vagy kirendelés alapján </a:t>
            </a:r>
            <a:r>
              <a:rPr lang="hu-HU" sz="2000" b="1" u="sng" dirty="0"/>
              <a:t>ügyvéd</a:t>
            </a:r>
            <a:r>
              <a:rPr lang="hu-HU" sz="2000" dirty="0"/>
              <a:t> járhat el. </a:t>
            </a:r>
          </a:p>
          <a:p>
            <a:r>
              <a:rPr lang="hu-HU" sz="2000" u="sng" dirty="0"/>
              <a:t>Ügyvédjelölt</a:t>
            </a:r>
            <a:r>
              <a:rPr lang="hu-HU" sz="2000" dirty="0"/>
              <a:t> védőként ügyvéd mellett vagy ügyvéd helyetteseként eljárhat 2 esetben:</a:t>
            </a:r>
          </a:p>
          <a:p>
            <a:pPr lvl="1"/>
            <a:r>
              <a:rPr lang="hu-HU" sz="1800" dirty="0"/>
              <a:t>a vádemelés előtt,</a:t>
            </a:r>
          </a:p>
          <a:p>
            <a:pPr lvl="1"/>
            <a:r>
              <a:rPr lang="hu-HU" sz="1800" dirty="0"/>
              <a:t>a vádemelés után a járásbíróságon, valamint a törvényszéken azzal, hogy törvényszék előtt perbeszédet nem tarthat.</a:t>
            </a:r>
          </a:p>
          <a:p>
            <a:r>
              <a:rPr lang="hu-HU" sz="2000" dirty="0"/>
              <a:t> A terhelt érdekében </a:t>
            </a:r>
            <a:r>
              <a:rPr lang="hu-HU" sz="2000" u="sng" dirty="0"/>
              <a:t>több védő </a:t>
            </a:r>
            <a:r>
              <a:rPr lang="hu-HU" sz="2000" dirty="0"/>
              <a:t>is eljárhat, több terhelt érdekében </a:t>
            </a:r>
            <a:r>
              <a:rPr lang="hu-HU" sz="2000" u="sng" dirty="0"/>
              <a:t>ugyanaz a védő </a:t>
            </a:r>
            <a:r>
              <a:rPr lang="hu-HU" sz="2000" dirty="0"/>
              <a:t>is eljárhat.</a:t>
            </a:r>
          </a:p>
          <a:p>
            <a:pPr algn="just">
              <a:buNone/>
            </a:pPr>
            <a:endParaRPr lang="hu-HU" sz="2400" dirty="0"/>
          </a:p>
          <a:p>
            <a:pPr lvl="1" algn="just">
              <a:buNone/>
            </a:pPr>
            <a:endParaRPr lang="hu-HU" sz="2500" dirty="0"/>
          </a:p>
          <a:p>
            <a:pPr algn="just">
              <a:buNone/>
            </a:pPr>
            <a:endParaRPr lang="hu-HU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612648" y="116632"/>
            <a:ext cx="8153400" cy="1102568"/>
          </a:xfrm>
        </p:spPr>
        <p:txBody>
          <a:bodyPr>
            <a:normAutofit/>
          </a:bodyPr>
          <a:lstStyle/>
          <a:p>
            <a:pPr algn="ctr"/>
            <a:r>
              <a:rPr lang="hu-HU" sz="2000" dirty="0"/>
              <a:t>A büntetőeljárásban részt vevő személyek</a:t>
            </a:r>
            <a:br>
              <a:rPr lang="hu-HU" sz="2000" dirty="0"/>
            </a:br>
            <a:r>
              <a:rPr lang="hu-HU" sz="2000" dirty="0"/>
              <a:t>Be. 37 – 73. §</a:t>
            </a:r>
            <a:endParaRPr lang="hu-HU" sz="2000" cap="all" dirty="0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hu-HU" sz="2000" b="1" dirty="0"/>
              <a:t>A védő jogai és kötelezettségei (Be. 42. §)</a:t>
            </a:r>
          </a:p>
          <a:p>
            <a:r>
              <a:rPr lang="hu-HU" sz="2000" dirty="0"/>
              <a:t>Főszabály: </a:t>
            </a:r>
            <a:r>
              <a:rPr lang="hu-HU" sz="1800" dirty="0"/>
              <a:t>A védő </a:t>
            </a:r>
            <a:r>
              <a:rPr lang="hu-HU" sz="1800" b="1" u="sng" dirty="0"/>
              <a:t>teljes körűen</a:t>
            </a:r>
            <a:r>
              <a:rPr lang="hu-HU" sz="1800" dirty="0"/>
              <a:t> gyakorolhatja a terhelt mindazon jogát, amely jellegénél fogva nem csak a terhelt személyéhez fűződik. A védő e jogokat önállóan, </a:t>
            </a:r>
            <a:r>
              <a:rPr lang="hu-HU" sz="1800" u="sng" dirty="0"/>
              <a:t>védői jogokként </a:t>
            </a:r>
            <a:r>
              <a:rPr lang="hu-HU" sz="1800" dirty="0"/>
              <a:t>gyakorolhatja.</a:t>
            </a:r>
          </a:p>
          <a:p>
            <a:r>
              <a:rPr lang="hu-HU" sz="2000" dirty="0"/>
              <a:t>Ezen felül </a:t>
            </a:r>
            <a:r>
              <a:rPr lang="hu-HU" sz="2000" b="1" dirty="0"/>
              <a:t>jogosult</a:t>
            </a:r>
            <a:r>
              <a:rPr lang="hu-HU" sz="2000" dirty="0"/>
              <a:t> arra, hogy</a:t>
            </a:r>
          </a:p>
          <a:p>
            <a:pPr lvl="1"/>
            <a:r>
              <a:rPr lang="hu-HU" sz="1600" dirty="0"/>
              <a:t>a) </a:t>
            </a:r>
            <a:r>
              <a:rPr lang="hu-HU" sz="1600" b="1" u="sng" dirty="0"/>
              <a:t>jelen legyen az olyan eljárási cselekményen</a:t>
            </a:r>
            <a:r>
              <a:rPr lang="hu-HU" sz="1600" dirty="0"/>
              <a:t>, amelyen a terhelt jelen lehet vagy a terhelt jelenléte kötelező,</a:t>
            </a:r>
          </a:p>
          <a:p>
            <a:pPr lvl="1"/>
            <a:r>
              <a:rPr lang="hu-HU" sz="1600" dirty="0"/>
              <a:t>b) a törvényben meghatározott esetekben jelen legyen </a:t>
            </a:r>
            <a:r>
              <a:rPr lang="hu-HU" sz="1600" b="1" u="sng" dirty="0"/>
              <a:t>az olyan eljárási cselekményeken is</a:t>
            </a:r>
            <a:r>
              <a:rPr lang="hu-HU" sz="1600" dirty="0"/>
              <a:t>, ahol a terhelt nem lehet jelen vagy a terhelt jelenléte korlátozható,</a:t>
            </a:r>
          </a:p>
          <a:p>
            <a:pPr lvl="1"/>
            <a:r>
              <a:rPr lang="hu-HU" sz="1600" dirty="0"/>
              <a:t>c) a védelem érdekében a jogszabályban biztosított lehetőségek és feltételek keretei között </a:t>
            </a:r>
            <a:r>
              <a:rPr lang="hu-HU" sz="1600" b="1" u="sng" dirty="0"/>
              <a:t>adatokat szerezzen be és gyűjtsön</a:t>
            </a:r>
            <a:r>
              <a:rPr lang="hu-HU" sz="1600" dirty="0"/>
              <a:t>, és e célból a személy- és vagyonvédelmi, valamint a magánnyomozói tevékenység szabályairól szóló törvény alapján magánnyomozót vegyen igénybe.</a:t>
            </a:r>
          </a:p>
          <a:p>
            <a:r>
              <a:rPr lang="hu-HU" sz="2100" dirty="0"/>
              <a:t>A terhelttel </a:t>
            </a:r>
            <a:r>
              <a:rPr lang="hu-HU" sz="2100" b="1" u="sng" dirty="0"/>
              <a:t>közölt határozatot </a:t>
            </a:r>
            <a:r>
              <a:rPr lang="hu-HU" sz="2100" dirty="0"/>
              <a:t>minden esetben közölni kell a védőjével is.</a:t>
            </a:r>
          </a:p>
          <a:p>
            <a:endParaRPr lang="hu-HU" sz="2000" b="1" dirty="0"/>
          </a:p>
          <a:p>
            <a:pPr algn="just">
              <a:buNone/>
            </a:pPr>
            <a:endParaRPr lang="hu-HU" sz="2400" dirty="0"/>
          </a:p>
          <a:p>
            <a:pPr lvl="1" algn="just">
              <a:buNone/>
            </a:pPr>
            <a:endParaRPr lang="hu-HU" sz="2500" dirty="0"/>
          </a:p>
          <a:p>
            <a:pPr algn="just">
              <a:buNone/>
            </a:pPr>
            <a:endParaRPr lang="hu-HU"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612648" y="116632"/>
            <a:ext cx="8153400" cy="1102568"/>
          </a:xfrm>
        </p:spPr>
        <p:txBody>
          <a:bodyPr>
            <a:normAutofit/>
          </a:bodyPr>
          <a:lstStyle/>
          <a:p>
            <a:pPr algn="ctr"/>
            <a:r>
              <a:rPr lang="hu-HU" sz="2000" dirty="0"/>
              <a:t>A büntetőeljárásban részt vevő személyek</a:t>
            </a:r>
            <a:br>
              <a:rPr lang="hu-HU" sz="2000" dirty="0"/>
            </a:br>
            <a:r>
              <a:rPr lang="hu-HU" sz="2000" dirty="0"/>
              <a:t>Be. 37 – 73. §</a:t>
            </a:r>
            <a:endParaRPr lang="hu-HU" sz="2000" cap="all" dirty="0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hu-HU" sz="2000" b="1" dirty="0"/>
              <a:t>A védő jogai és kötelezettségei (Be. 42. §)</a:t>
            </a:r>
          </a:p>
          <a:p>
            <a:r>
              <a:rPr lang="hu-HU" sz="2000" dirty="0"/>
              <a:t>A védő </a:t>
            </a:r>
            <a:r>
              <a:rPr lang="hu-HU" sz="2000" b="1" dirty="0"/>
              <a:t>köteles</a:t>
            </a:r>
          </a:p>
          <a:p>
            <a:pPr lvl="1"/>
            <a:r>
              <a:rPr lang="hu-HU" sz="1700" dirty="0"/>
              <a:t>a) </a:t>
            </a:r>
            <a:r>
              <a:rPr lang="hu-HU" sz="1700" dirty="0" err="1"/>
              <a:t>a</a:t>
            </a:r>
            <a:r>
              <a:rPr lang="hu-HU" sz="1700" dirty="0"/>
              <a:t> terhelttel a </a:t>
            </a:r>
            <a:r>
              <a:rPr lang="hu-HU" sz="1700" b="1" u="sng" dirty="0"/>
              <a:t>kapcsolatot</a:t>
            </a:r>
            <a:r>
              <a:rPr lang="hu-HU" sz="1700" dirty="0"/>
              <a:t> késedelem nélkül </a:t>
            </a:r>
            <a:r>
              <a:rPr lang="hu-HU" sz="1700" b="1" u="sng" dirty="0"/>
              <a:t>felvenni</a:t>
            </a:r>
            <a:r>
              <a:rPr lang="hu-HU" sz="1700" dirty="0"/>
              <a:t>,</a:t>
            </a:r>
          </a:p>
          <a:p>
            <a:pPr lvl="1"/>
            <a:r>
              <a:rPr lang="hu-HU" sz="1700" dirty="0"/>
              <a:t>b) a terhelt érdekében </a:t>
            </a:r>
            <a:r>
              <a:rPr lang="hu-HU" sz="1700" b="1" u="sng" dirty="0"/>
              <a:t>minden törvényes védekezési eszközt és módot kellő időben</a:t>
            </a:r>
            <a:r>
              <a:rPr lang="hu-HU" sz="1700" dirty="0"/>
              <a:t> felhasználni,</a:t>
            </a:r>
          </a:p>
          <a:p>
            <a:pPr lvl="1"/>
            <a:r>
              <a:rPr lang="hu-HU" sz="1700" dirty="0"/>
              <a:t>c) a terheltet a védekezés törvényes eszközeiről </a:t>
            </a:r>
            <a:r>
              <a:rPr lang="hu-HU" sz="1700" b="1" u="sng" dirty="0"/>
              <a:t>felvilágosítani</a:t>
            </a:r>
            <a:r>
              <a:rPr lang="hu-HU" sz="1700" dirty="0"/>
              <a:t>, a jogairól </a:t>
            </a:r>
            <a:r>
              <a:rPr lang="hu-HU" sz="1700" b="1" u="sng" dirty="0"/>
              <a:t>tájékoztatni</a:t>
            </a:r>
            <a:r>
              <a:rPr lang="hu-HU" sz="1700" dirty="0"/>
              <a:t>, a kötelezettségeire </a:t>
            </a:r>
            <a:r>
              <a:rPr lang="hu-HU" sz="1700" b="1" u="sng" dirty="0"/>
              <a:t>figyelmeztetni</a:t>
            </a:r>
            <a:r>
              <a:rPr lang="hu-HU" sz="1700" dirty="0"/>
              <a:t>,</a:t>
            </a:r>
          </a:p>
          <a:p>
            <a:pPr lvl="1"/>
            <a:r>
              <a:rPr lang="hu-HU" sz="1700" dirty="0"/>
              <a:t>d) a terheltet </a:t>
            </a:r>
            <a:r>
              <a:rPr lang="hu-HU" sz="1700" b="1" u="sng" dirty="0"/>
              <a:t>mentő</a:t>
            </a:r>
            <a:r>
              <a:rPr lang="hu-HU" sz="1700" dirty="0"/>
              <a:t>, illetve a felelősségét enyhítő tények </a:t>
            </a:r>
            <a:r>
              <a:rPr lang="hu-HU" sz="1700" b="1" u="sng" dirty="0"/>
              <a:t>felderítését szorgalmazni</a:t>
            </a:r>
            <a:r>
              <a:rPr lang="hu-HU" sz="1700" dirty="0"/>
              <a:t>,</a:t>
            </a:r>
          </a:p>
          <a:p>
            <a:pPr lvl="1"/>
            <a:r>
              <a:rPr lang="hu-HU" sz="1700" dirty="0"/>
              <a:t>e) akadályoztatása esetén - előre nem ismert elháríthatatlan akadály felmerülését kivéve - </a:t>
            </a:r>
            <a:r>
              <a:rPr lang="hu-HU" sz="1700" b="1" u="sng" dirty="0"/>
              <a:t>helyettesítéséről</a:t>
            </a:r>
            <a:r>
              <a:rPr lang="hu-HU" sz="1700" dirty="0"/>
              <a:t> gondoskodni, egyidejűleg az akadályoztatás </a:t>
            </a:r>
            <a:r>
              <a:rPr lang="hu-HU" sz="1700" dirty="0" err="1"/>
              <a:t>tényéről</a:t>
            </a:r>
            <a:r>
              <a:rPr lang="hu-HU" sz="1700" dirty="0"/>
              <a:t> az eljáró bíróságot, ügyészséget vagy nyomozó hatóságot </a:t>
            </a:r>
            <a:r>
              <a:rPr lang="hu-HU" sz="1700" b="1" u="sng" dirty="0"/>
              <a:t>tájékoztatni</a:t>
            </a:r>
            <a:r>
              <a:rPr lang="hu-HU" sz="1700" dirty="0"/>
              <a:t>,</a:t>
            </a:r>
          </a:p>
          <a:p>
            <a:pPr lvl="1"/>
            <a:r>
              <a:rPr lang="hu-HU" sz="1700" dirty="0"/>
              <a:t>f) jogait úgy gyakorolni és kötelezettségeit úgy teljesíteni, hogy azzal a büntetőeljárás </a:t>
            </a:r>
            <a:r>
              <a:rPr lang="hu-HU" sz="1700" b="1" u="sng" dirty="0"/>
              <a:t>időszerű lefolytatását ne akadályozza.</a:t>
            </a:r>
          </a:p>
          <a:p>
            <a:endParaRPr lang="hu-HU" sz="2000" b="1" dirty="0"/>
          </a:p>
          <a:p>
            <a:pPr algn="just">
              <a:buNone/>
            </a:pPr>
            <a:endParaRPr lang="hu-HU" sz="2400" dirty="0"/>
          </a:p>
          <a:p>
            <a:pPr lvl="1" algn="just">
              <a:buNone/>
            </a:pPr>
            <a:endParaRPr lang="hu-HU" sz="2500" dirty="0"/>
          </a:p>
          <a:p>
            <a:pPr algn="just">
              <a:buNone/>
            </a:pPr>
            <a:endParaRPr lang="hu-HU" sz="3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Medián">
  <a:themeElements>
    <a:clrScheme name="Mediá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á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á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3663</TotalTime>
  <Words>6030</Words>
  <Application>Microsoft Office PowerPoint</Application>
  <PresentationFormat>Diavetítés a képernyőre (4:3 oldalarány)</PresentationFormat>
  <Paragraphs>558</Paragraphs>
  <Slides>59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59</vt:i4>
      </vt:variant>
    </vt:vector>
  </HeadingPairs>
  <TitlesOfParts>
    <vt:vector size="64" baseType="lpstr">
      <vt:lpstr>Calibri</vt:lpstr>
      <vt:lpstr>Tw Cen MT</vt:lpstr>
      <vt:lpstr>Wingdings</vt:lpstr>
      <vt:lpstr>Wingdings 2</vt:lpstr>
      <vt:lpstr>1_Medián</vt:lpstr>
      <vt:lpstr>   A büntetőeljárásban részt vevő személyek Be. 37 – 73. §   </vt:lpstr>
      <vt:lpstr>A büntetőeljárásban részt vevő személyek Be. 37 – 73. §</vt:lpstr>
      <vt:lpstr>A büntetőeljárásban részt vevő személyek Be. 37 – 73. §</vt:lpstr>
      <vt:lpstr>A büntetőeljárásban részt vevő személyek Be. 37 – 73. §</vt:lpstr>
      <vt:lpstr>A büntetőeljárásban részt vevő személyek Be. 37 – 73. §</vt:lpstr>
      <vt:lpstr>A büntetőeljárásban részt vevő személyek Be. 37 – 73. §</vt:lpstr>
      <vt:lpstr>A büntetőeljárásban részt vevő személyek Be. 37 – 73. §</vt:lpstr>
      <vt:lpstr>A büntetőeljárásban részt vevő személyek Be. 37 – 73. §</vt:lpstr>
      <vt:lpstr>A büntetőeljárásban részt vevő személyek Be. 37 – 73. §</vt:lpstr>
      <vt:lpstr>A büntetőeljárásban részt vevő személyek Be. 37 – 73. §</vt:lpstr>
      <vt:lpstr>A büntetőeljárásban részt vevő személyek Be. 37 – 73. §</vt:lpstr>
      <vt:lpstr>A büntetőeljárásban részt vevő személyek Be. 37 – 73. §</vt:lpstr>
      <vt:lpstr>A büntetőeljárásban részt vevő személyek Be. 37 – 73. §</vt:lpstr>
      <vt:lpstr>A büntetőeljárásban részt vevő személyek Be. 37 – 73. §</vt:lpstr>
      <vt:lpstr>A büntetőeljárásban részt vevő személyek Be. 37 – 73. §</vt:lpstr>
      <vt:lpstr>A büntetőeljárásban részt vevő személyek Be. 37 – 73. §</vt:lpstr>
      <vt:lpstr>A büntetőeljárásban részt vevő személyek Be. 37 – 73. §</vt:lpstr>
      <vt:lpstr>A büntetőeljárásban részt vevő személyek Be. 37 – 73. §</vt:lpstr>
      <vt:lpstr>A büntetőeljárásban részt vevő személyek Be. 37 – 73. §</vt:lpstr>
      <vt:lpstr>A büntetőeljárásban részt vevő személyek Be. 37 – 73. §</vt:lpstr>
      <vt:lpstr>A büntetőeljárásban részt vevő személyek Be. 37 – 73. §</vt:lpstr>
      <vt:lpstr>A büntetőeljárásban részt vevő személyek Be. 37 – 73. §</vt:lpstr>
      <vt:lpstr>A büntetőeljárásban részt vevő személyek Be. 37 – 73. §</vt:lpstr>
      <vt:lpstr>A büntetőeljárásban részt vevő személyek Be. 37 – 73. §</vt:lpstr>
      <vt:lpstr>A büntetőeljárásban részt vevő személyek Be. 37 – 73. §</vt:lpstr>
      <vt:lpstr>A büntetőeljárásban részt vevő személyek Be. 37 – 73. §</vt:lpstr>
      <vt:lpstr>A büntetőeljárásban részt vevő személyek Be. 37 – 73. §</vt:lpstr>
      <vt:lpstr>A büntetőeljárásban részt vevő személyek Be. 37 – 73. §</vt:lpstr>
      <vt:lpstr>A büntetőeljárásban részt vevő személyek Be. 37 – 73. §</vt:lpstr>
      <vt:lpstr>A büntetőeljárásban részt vevő személyek Be. 37 – 73. §</vt:lpstr>
      <vt:lpstr>A büntetőeljárásban részt vevő személyek Be. 37 – 73. §</vt:lpstr>
      <vt:lpstr>A büntetőeljárásban részt vevő személyek Be. 37 – 73. §</vt:lpstr>
      <vt:lpstr>Elkobzás</vt:lpstr>
      <vt:lpstr>El kell kobozni:</vt:lpstr>
      <vt:lpstr>El kell kobozni:</vt:lpstr>
      <vt:lpstr>Nincs helye elkobzásnak:</vt:lpstr>
      <vt:lpstr>Vagyonelkobzás kötelező esetei:</vt:lpstr>
      <vt:lpstr>Vagyonelkobzás kötelező esetei:</vt:lpstr>
      <vt:lpstr>A büntetőeljárásban részt vevő személyek Be. 37 – 73. §</vt:lpstr>
      <vt:lpstr>A büntetőeljárásban részt vevő személyek Be. 37 – 73. §</vt:lpstr>
      <vt:lpstr>A büntetőeljárásban részt vevő személyek Be. 37 – 73. §</vt:lpstr>
      <vt:lpstr>A büntetőeljárásban részt vevő személyek Be. 37 – 73. §</vt:lpstr>
      <vt:lpstr>A büntetőeljárásban részt vevő személyek Be. 37 – 73. §</vt:lpstr>
      <vt:lpstr>A büntetőeljárásban részt vevő személyek Be. 37 – 73. §</vt:lpstr>
      <vt:lpstr>A büntetőeljárásban részt vevő személyek Be. 37 – 73. §</vt:lpstr>
      <vt:lpstr>A büntetőeljárásban részt vevő személyek Be. 37 – 73. §</vt:lpstr>
      <vt:lpstr>a támogatott döntéshozatalról </vt:lpstr>
      <vt:lpstr>támogatott döntéshozatal</vt:lpstr>
      <vt:lpstr>A büntetőeljárásban részt vevő személyek Be. 37 – 73. §</vt:lpstr>
      <vt:lpstr>Cselekvőképessége a terheltnek</vt:lpstr>
      <vt:lpstr>A sértett, a vagyoni érdekelt és az egyéb érdekelt</vt:lpstr>
      <vt:lpstr>Törvényes képviselő jogállása= segítő. De_ védői jogok</vt:lpstr>
      <vt:lpstr>Ügygondnok</vt:lpstr>
      <vt:lpstr>Ügygondnok= törvényes képviselő</vt:lpstr>
      <vt:lpstr>Tájékoztatás,figyelmeztetés, kapcsolattartás</vt:lpstr>
      <vt:lpstr>PowerPoint-bemutató</vt:lpstr>
      <vt:lpstr>Nyelvhasználat biztosítása  </vt:lpstr>
      <vt:lpstr>Soron kívüli eljárás </vt:lpstr>
      <vt:lpstr>Köszönöm a figyelmet!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Az eljárási cselekményekre vonatkozó általános rendelkezések</dc:title>
  <dc:creator>Dr. Lukács Krisztina</dc:creator>
  <cp:lastModifiedBy>Dr. Czine Ágnes</cp:lastModifiedBy>
  <cp:revision>133</cp:revision>
  <dcterms:created xsi:type="dcterms:W3CDTF">2018-05-07T07:01:56Z</dcterms:created>
  <dcterms:modified xsi:type="dcterms:W3CDTF">2023-03-17T07:16:08Z</dcterms:modified>
</cp:coreProperties>
</file>