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4"/>
  </p:notesMasterIdLst>
  <p:sldIdLst>
    <p:sldId id="256" r:id="rId2"/>
    <p:sldId id="403" r:id="rId3"/>
    <p:sldId id="404" r:id="rId4"/>
    <p:sldId id="279" r:id="rId5"/>
    <p:sldId id="399" r:id="rId6"/>
    <p:sldId id="410" r:id="rId7"/>
    <p:sldId id="294" r:id="rId8"/>
    <p:sldId id="282" r:id="rId9"/>
    <p:sldId id="283" r:id="rId10"/>
    <p:sldId id="284" r:id="rId11"/>
    <p:sldId id="285" r:id="rId12"/>
    <p:sldId id="286" r:id="rId13"/>
    <p:sldId id="339" r:id="rId14"/>
    <p:sldId id="340" r:id="rId15"/>
    <p:sldId id="287" r:id="rId16"/>
    <p:sldId id="280" r:id="rId17"/>
    <p:sldId id="292" r:id="rId18"/>
    <p:sldId id="428" r:id="rId19"/>
    <p:sldId id="288" r:id="rId20"/>
    <p:sldId id="289" r:id="rId21"/>
    <p:sldId id="290" r:id="rId22"/>
    <p:sldId id="291" r:id="rId23"/>
    <p:sldId id="424" r:id="rId24"/>
    <p:sldId id="395" r:id="rId25"/>
    <p:sldId id="392" r:id="rId26"/>
    <p:sldId id="391" r:id="rId27"/>
    <p:sldId id="393" r:id="rId28"/>
    <p:sldId id="425" r:id="rId29"/>
    <p:sldId id="419" r:id="rId30"/>
    <p:sldId id="325" r:id="rId31"/>
    <p:sldId id="376" r:id="rId32"/>
    <p:sldId id="377" r:id="rId33"/>
    <p:sldId id="420" r:id="rId34"/>
    <p:sldId id="378" r:id="rId35"/>
    <p:sldId id="379" r:id="rId36"/>
    <p:sldId id="380" r:id="rId37"/>
    <p:sldId id="422" r:id="rId38"/>
    <p:sldId id="423" r:id="rId39"/>
    <p:sldId id="318" r:id="rId40"/>
    <p:sldId id="295" r:id="rId41"/>
    <p:sldId id="305" r:id="rId42"/>
    <p:sldId id="306" r:id="rId43"/>
    <p:sldId id="426" r:id="rId44"/>
    <p:sldId id="297" r:id="rId45"/>
    <p:sldId id="301" r:id="rId46"/>
    <p:sldId id="300" r:id="rId47"/>
    <p:sldId id="418" r:id="rId48"/>
    <p:sldId id="323" r:id="rId49"/>
    <p:sldId id="337" r:id="rId50"/>
    <p:sldId id="333" r:id="rId51"/>
    <p:sldId id="334" r:id="rId52"/>
    <p:sldId id="400" r:id="rId53"/>
    <p:sldId id="401" r:id="rId54"/>
    <p:sldId id="402" r:id="rId55"/>
    <p:sldId id="427" r:id="rId56"/>
    <p:sldId id="303" r:id="rId57"/>
    <p:sldId id="429" r:id="rId58"/>
    <p:sldId id="273" r:id="rId59"/>
    <p:sldId id="274" r:id="rId60"/>
    <p:sldId id="264" r:id="rId61"/>
    <p:sldId id="265" r:id="rId62"/>
    <p:sldId id="262" r:id="rId63"/>
    <p:sldId id="275" r:id="rId64"/>
    <p:sldId id="278" r:id="rId65"/>
    <p:sldId id="276" r:id="rId66"/>
    <p:sldId id="331" r:id="rId67"/>
    <p:sldId id="413" r:id="rId68"/>
    <p:sldId id="389" r:id="rId69"/>
    <p:sldId id="390" r:id="rId70"/>
    <p:sldId id="394" r:id="rId71"/>
    <p:sldId id="405" r:id="rId72"/>
    <p:sldId id="406" r:id="rId73"/>
  </p:sldIdLst>
  <p:sldSz cx="9144000" cy="6858000" type="screen4x3"/>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979"/>
    <a:srgbClr val="FF5B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231" autoAdjust="0"/>
    <p:restoredTop sz="94649" autoAdjust="0"/>
  </p:normalViewPr>
  <p:slideViewPr>
    <p:cSldViewPr>
      <p:cViewPr varScale="1">
        <p:scale>
          <a:sx n="108" d="100"/>
          <a:sy n="108" d="100"/>
        </p:scale>
        <p:origin x="1728"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30" d="100"/>
        <a:sy n="13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CA2204-486E-4697-A0B7-F34B1D8C03E1}" type="datetimeFigureOut">
              <a:rPr lang="hu-HU" smtClean="0"/>
              <a:t>2020. 03. 03.</a:t>
            </a:fld>
            <a:endParaRPr lang="hu-HU"/>
          </a:p>
        </p:txBody>
      </p:sp>
      <p:sp>
        <p:nvSpPr>
          <p:cNvPr id="4" name="Diakép hely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0601EC-A67A-48CF-9C57-AF4F6C5F864D}" type="slidenum">
              <a:rPr lang="hu-HU" smtClean="0"/>
              <a:t>‹#›</a:t>
            </a:fld>
            <a:endParaRPr lang="hu-HU"/>
          </a:p>
        </p:txBody>
      </p:sp>
    </p:spTree>
    <p:extLst>
      <p:ext uri="{BB962C8B-B14F-4D97-AF65-F5344CB8AC3E}">
        <p14:creationId xmlns:p14="http://schemas.microsoft.com/office/powerpoint/2010/main" val="4139109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p:spPr>
        <p:txBody>
          <a:bodyPr/>
          <a:lstStyle>
            <a:lvl1pPr>
              <a:defRPr sz="6600" b="1">
                <a:solidFill>
                  <a:srgbClr val="FFFFCC"/>
                </a:solidFill>
                <a:latin typeface="Times New Roman" pitchFamily="18" charset="0"/>
              </a:defRPr>
            </a:lvl1pPr>
            <a:lvl2pPr marL="742950" indent="-285750">
              <a:defRPr sz="6600" b="1">
                <a:solidFill>
                  <a:srgbClr val="FFFFCC"/>
                </a:solidFill>
                <a:latin typeface="Times New Roman" pitchFamily="18" charset="0"/>
              </a:defRPr>
            </a:lvl2pPr>
            <a:lvl3pPr marL="1143000" indent="-228600">
              <a:defRPr sz="6600" b="1">
                <a:solidFill>
                  <a:srgbClr val="FFFFCC"/>
                </a:solidFill>
                <a:latin typeface="Times New Roman" pitchFamily="18" charset="0"/>
              </a:defRPr>
            </a:lvl3pPr>
            <a:lvl4pPr marL="1600200" indent="-228600">
              <a:defRPr sz="6600" b="1">
                <a:solidFill>
                  <a:srgbClr val="FFFFCC"/>
                </a:solidFill>
                <a:latin typeface="Times New Roman" pitchFamily="18" charset="0"/>
              </a:defRPr>
            </a:lvl4pPr>
            <a:lvl5pPr marL="2057400" indent="-228600">
              <a:defRPr sz="6600" b="1">
                <a:solidFill>
                  <a:srgbClr val="FFFFCC"/>
                </a:solidFill>
                <a:latin typeface="Times New Roman" pitchFamily="18" charset="0"/>
              </a:defRPr>
            </a:lvl5pPr>
            <a:lvl6pPr marL="2514600" indent="-228600" eaLnBrk="0" fontAlgn="base" hangingPunct="0">
              <a:spcBef>
                <a:spcPct val="0"/>
              </a:spcBef>
              <a:spcAft>
                <a:spcPct val="0"/>
              </a:spcAft>
              <a:defRPr sz="6600" b="1">
                <a:solidFill>
                  <a:srgbClr val="FFFFCC"/>
                </a:solidFill>
                <a:latin typeface="Times New Roman" pitchFamily="18" charset="0"/>
              </a:defRPr>
            </a:lvl6pPr>
            <a:lvl7pPr marL="2971800" indent="-228600" eaLnBrk="0" fontAlgn="base" hangingPunct="0">
              <a:spcBef>
                <a:spcPct val="0"/>
              </a:spcBef>
              <a:spcAft>
                <a:spcPct val="0"/>
              </a:spcAft>
              <a:defRPr sz="6600" b="1">
                <a:solidFill>
                  <a:srgbClr val="FFFFCC"/>
                </a:solidFill>
                <a:latin typeface="Times New Roman" pitchFamily="18" charset="0"/>
              </a:defRPr>
            </a:lvl7pPr>
            <a:lvl8pPr marL="3429000" indent="-228600" eaLnBrk="0" fontAlgn="base" hangingPunct="0">
              <a:spcBef>
                <a:spcPct val="0"/>
              </a:spcBef>
              <a:spcAft>
                <a:spcPct val="0"/>
              </a:spcAft>
              <a:defRPr sz="6600" b="1">
                <a:solidFill>
                  <a:srgbClr val="FFFFCC"/>
                </a:solidFill>
                <a:latin typeface="Times New Roman" pitchFamily="18" charset="0"/>
              </a:defRPr>
            </a:lvl8pPr>
            <a:lvl9pPr marL="3886200" indent="-228600" eaLnBrk="0" fontAlgn="base" hangingPunct="0">
              <a:spcBef>
                <a:spcPct val="0"/>
              </a:spcBef>
              <a:spcAft>
                <a:spcPct val="0"/>
              </a:spcAft>
              <a:defRPr sz="6600" b="1">
                <a:solidFill>
                  <a:srgbClr val="FFFFCC"/>
                </a:solidFill>
                <a:latin typeface="Times New Roman" pitchFamily="18" charset="0"/>
              </a:defRPr>
            </a:lvl9pPr>
          </a:lstStyle>
          <a:p>
            <a:fld id="{B1E24C92-420D-4107-A9AE-9BFD424B1207}" type="slidenum">
              <a:rPr lang="en-US" sz="1200" b="0" smtClean="0">
                <a:solidFill>
                  <a:schemeClr val="tx1"/>
                </a:solidFill>
              </a:rPr>
              <a:pPr/>
              <a:t>11</a:t>
            </a:fld>
            <a:endParaRPr lang="en-US" sz="1200" b="0">
              <a:solidFill>
                <a:schemeClr val="tx1"/>
              </a:solidFill>
            </a:endParaRPr>
          </a:p>
        </p:txBody>
      </p:sp>
      <p:sp>
        <p:nvSpPr>
          <p:cNvPr id="158723" name="Rectangle 2"/>
          <p:cNvSpPr>
            <a:spLocks noGrp="1" noRot="1" noChangeAspect="1" noChangeArrowheads="1" noTextEdit="1"/>
          </p:cNvSpPr>
          <p:nvPr>
            <p:ph type="sldImg"/>
          </p:nvPr>
        </p:nvSpPr>
        <p:spPr>
          <a:ln/>
        </p:spPr>
      </p:sp>
      <p:sp>
        <p:nvSpPr>
          <p:cNvPr id="158724" name="Rectangle 3"/>
          <p:cNvSpPr>
            <a:spLocks noGrp="1" noChangeArrowheads="1"/>
          </p:cNvSpPr>
          <p:nvPr>
            <p:ph type="body" idx="1"/>
          </p:nvPr>
        </p:nvSpPr>
        <p:spPr>
          <a:noFill/>
        </p:spPr>
        <p:txBody>
          <a:bodyPr/>
          <a:lstStyle/>
          <a:p>
            <a:pPr eaLnBrk="1" hangingPunct="1"/>
            <a:endParaRPr lang="hu-H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pPr>
              <a:buFontTx/>
              <a:buChar char="•"/>
            </a:pPr>
            <a:r>
              <a:rPr lang="hu-HU" dirty="0"/>
              <a:t> Peter </a:t>
            </a:r>
            <a:r>
              <a:rPr lang="hu-HU" dirty="0" err="1"/>
              <a:t>Drucker</a:t>
            </a:r>
            <a:r>
              <a:rPr lang="hu-HU" dirty="0"/>
              <a:t>, </a:t>
            </a:r>
            <a:r>
              <a:rPr lang="hu-HU" dirty="0" err="1"/>
              <a:t>Drucker</a:t>
            </a:r>
            <a:r>
              <a:rPr lang="hu-HU" dirty="0"/>
              <a:t> minden napra, Január 11.</a:t>
            </a:r>
          </a:p>
          <a:p>
            <a:pPr>
              <a:buFontTx/>
              <a:buChar char="•"/>
            </a:pPr>
            <a:r>
              <a:rPr lang="hu-HU" dirty="0"/>
              <a:t> „A menedzsment területén Peter </a:t>
            </a:r>
            <a:r>
              <a:rPr lang="hu-HU" dirty="0" err="1"/>
              <a:t>Druckernél</a:t>
            </a:r>
            <a:r>
              <a:rPr lang="hu-HU" dirty="0"/>
              <a:t> nem volt termékenyebb és alaposabb gondolkodó.”</a:t>
            </a:r>
          </a:p>
          <a:p>
            <a:pPr eaLnBrk="1" hangingPunct="1">
              <a:lnSpc>
                <a:spcPct val="90000"/>
              </a:lnSpc>
              <a:buFont typeface="Wingdings" pitchFamily="2" charset="2"/>
              <a:buNone/>
            </a:pPr>
            <a:endParaRPr lang="hu-HU" dirty="0"/>
          </a:p>
          <a:p>
            <a:pPr eaLnBrk="1" hangingPunct="1">
              <a:lnSpc>
                <a:spcPct val="90000"/>
              </a:lnSpc>
              <a:buFont typeface="Wingdings" pitchFamily="2" charset="2"/>
              <a:buNone/>
            </a:pPr>
            <a:r>
              <a:rPr lang="hu-HU" dirty="0"/>
              <a:t>„A Harvard Business </a:t>
            </a:r>
            <a:r>
              <a:rPr lang="hu-HU" dirty="0" err="1"/>
              <a:t>Review-ban</a:t>
            </a:r>
            <a:r>
              <a:rPr lang="hu-HU" dirty="0"/>
              <a:t> és más folyóiratokban publikált több tucat, élesen fogalmazott esszéjében az igazgatók előtt álló legfontosabb kihívások és lehetőségek mélyére hatolt. Cikkei eredményeinek hátterében általában nem kutatások vagy kevéssé ismert tények, hanem saját gondolatai álltak. Az üzletre és az emberekre vonatkozó közismert feltevéseket vonta kétségbe, és arra biztatta olvasóit, hogy a nyomában járva maguk is vállalják fel a gondolkodás kemény munkáját – de az elmélkedést mindig kössék össze határozott cselekvéssel.”</a:t>
            </a:r>
          </a:p>
          <a:p>
            <a:pPr algn="r" eaLnBrk="1" hangingPunct="1">
              <a:lnSpc>
                <a:spcPct val="90000"/>
              </a:lnSpc>
              <a:buFont typeface="Wingdings" pitchFamily="2" charset="2"/>
              <a:buNone/>
            </a:pPr>
            <a:endParaRPr lang="hu-HU" sz="800" dirty="0"/>
          </a:p>
          <a:p>
            <a:pPr algn="r" eaLnBrk="1" hangingPunct="1">
              <a:lnSpc>
                <a:spcPct val="90000"/>
              </a:lnSpc>
              <a:buFont typeface="Wingdings" pitchFamily="2" charset="2"/>
              <a:buNone/>
            </a:pPr>
            <a:r>
              <a:rPr lang="hu-HU" sz="1100" dirty="0"/>
              <a:t>(</a:t>
            </a:r>
            <a:r>
              <a:rPr lang="en-US" sz="1100" dirty="0"/>
              <a:t>Harvard Business School Publishing</a:t>
            </a:r>
            <a:r>
              <a:rPr lang="hu-HU" sz="1100" dirty="0"/>
              <a:t>)</a:t>
            </a:r>
            <a:endParaRPr lang="en-US" sz="1100" dirty="0"/>
          </a:p>
          <a:p>
            <a:endParaRPr lang="hu-HU" dirty="0"/>
          </a:p>
        </p:txBody>
      </p:sp>
      <p:sp>
        <p:nvSpPr>
          <p:cNvPr id="4" name="Slide Number Placeholder 3"/>
          <p:cNvSpPr>
            <a:spLocks noGrp="1"/>
          </p:cNvSpPr>
          <p:nvPr>
            <p:ph type="sldNum" sz="quarter" idx="5"/>
          </p:nvPr>
        </p:nvSpPr>
        <p:spPr/>
        <p:txBody>
          <a:bodyPr/>
          <a:lstStyle/>
          <a:p>
            <a:pPr>
              <a:defRPr/>
            </a:pPr>
            <a:fld id="{CF0063E5-F2BB-47CF-806C-838E1D7360AB}" type="slidenum">
              <a:rPr lang="en-GB" smtClean="0"/>
              <a:pPr>
                <a:defRPr/>
              </a:pPr>
              <a:t>13</a:t>
            </a:fld>
            <a:endParaRPr lang="en-GB" dirty="0"/>
          </a:p>
        </p:txBody>
      </p:sp>
    </p:spTree>
    <p:extLst>
      <p:ext uri="{BB962C8B-B14F-4D97-AF65-F5344CB8AC3E}">
        <p14:creationId xmlns:p14="http://schemas.microsoft.com/office/powerpoint/2010/main" val="3455048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spcBef>
                <a:spcPct val="30000"/>
              </a:spcBef>
              <a:defRPr sz="1200">
                <a:solidFill>
                  <a:schemeClr val="tx1"/>
                </a:solidFill>
                <a:latin typeface="Arial" panose="020B0604020202020204" pitchFamily="34" charset="0"/>
              </a:defRPr>
            </a:lvl1pPr>
            <a:lvl2pPr marL="742950" indent="-285750" defTabSz="912813">
              <a:spcBef>
                <a:spcPct val="30000"/>
              </a:spcBef>
              <a:defRPr sz="1200">
                <a:solidFill>
                  <a:schemeClr val="tx1"/>
                </a:solidFill>
                <a:latin typeface="Arial" panose="020B0604020202020204" pitchFamily="34" charset="0"/>
              </a:defRPr>
            </a:lvl2pPr>
            <a:lvl3pPr marL="1143000" indent="-228600" defTabSz="912813">
              <a:spcBef>
                <a:spcPct val="30000"/>
              </a:spcBef>
              <a:defRPr sz="1200">
                <a:solidFill>
                  <a:schemeClr val="tx1"/>
                </a:solidFill>
                <a:latin typeface="Arial" panose="020B0604020202020204" pitchFamily="34" charset="0"/>
              </a:defRPr>
            </a:lvl3pPr>
            <a:lvl4pPr marL="1600200" indent="-228600" defTabSz="912813">
              <a:spcBef>
                <a:spcPct val="30000"/>
              </a:spcBef>
              <a:defRPr sz="1200">
                <a:solidFill>
                  <a:schemeClr val="tx1"/>
                </a:solidFill>
                <a:latin typeface="Arial" panose="020B0604020202020204" pitchFamily="34" charset="0"/>
              </a:defRPr>
            </a:lvl4pPr>
            <a:lvl5pPr marL="2057400" indent="-228600" defTabSz="912813">
              <a:spcBef>
                <a:spcPct val="30000"/>
              </a:spcBef>
              <a:defRPr sz="1200">
                <a:solidFill>
                  <a:schemeClr val="tx1"/>
                </a:solidFill>
                <a:latin typeface="Arial" panose="020B0604020202020204" pitchFamily="34" charset="0"/>
              </a:defRPr>
            </a:lvl5pPr>
            <a:lvl6pPr marL="2514600" indent="-228600" defTabSz="912813"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12813"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12813"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1281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B1654A9-278F-42EB-93D6-5F30E46586C3}" type="slidenum">
              <a:rPr lang="en-US" altLang="hu-HU"/>
              <a:pPr>
                <a:spcBef>
                  <a:spcPct val="0"/>
                </a:spcBef>
              </a:pPr>
              <a:t>34</a:t>
            </a:fld>
            <a:endParaRPr lang="en-US" altLang="hu-HU"/>
          </a:p>
        </p:txBody>
      </p:sp>
      <p:sp>
        <p:nvSpPr>
          <p:cNvPr id="19459" name="Rectangle 2"/>
          <p:cNvSpPr>
            <a:spLocks noGrp="1" noRot="1" noChangeAspect="1" noChangeArrowheads="1" noTextEdit="1"/>
          </p:cNvSpPr>
          <p:nvPr>
            <p:ph type="sldImg"/>
          </p:nvPr>
        </p:nvSpPr>
        <p:spPr>
          <a:xfrm>
            <a:off x="1157288" y="693738"/>
            <a:ext cx="4552950" cy="3414712"/>
          </a:xfrm>
          <a:ln w="12700" cap="flat">
            <a:solidFill>
              <a:schemeClr val="tx1"/>
            </a:solidFill>
          </a:ln>
        </p:spPr>
      </p:sp>
      <p:sp>
        <p:nvSpPr>
          <p:cNvPr id="19460" name="Rectangle 3"/>
          <p:cNvSpPr>
            <a:spLocks noGrp="1" noChangeArrowheads="1"/>
          </p:cNvSpPr>
          <p:nvPr>
            <p:ph type="body" idx="1"/>
          </p:nvPr>
        </p:nvSpPr>
        <p:spPr>
          <a:xfrm>
            <a:off x="911840" y="4342817"/>
            <a:ext cx="5037519" cy="385817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514" tIns="39959" rIns="81514" bIns="39959"/>
          <a:lstStyle/>
          <a:p>
            <a:pPr eaLnBrk="1" hangingPunct="1">
              <a:lnSpc>
                <a:spcPct val="89000"/>
              </a:lnSpc>
            </a:pPr>
            <a:endParaRPr lang="hu-HU" altLang="hu-HU">
              <a:latin typeface="Arial" panose="020B0604020202020204" pitchFamily="34" charset="0"/>
            </a:endParaRPr>
          </a:p>
        </p:txBody>
      </p:sp>
    </p:spTree>
    <p:extLst>
      <p:ext uri="{BB962C8B-B14F-4D97-AF65-F5344CB8AC3E}">
        <p14:creationId xmlns:p14="http://schemas.microsoft.com/office/powerpoint/2010/main" val="3708269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spcBef>
                <a:spcPct val="30000"/>
              </a:spcBef>
              <a:defRPr sz="1200">
                <a:solidFill>
                  <a:schemeClr val="tx1"/>
                </a:solidFill>
                <a:latin typeface="Arial" panose="020B0604020202020204" pitchFamily="34" charset="0"/>
              </a:defRPr>
            </a:lvl1pPr>
            <a:lvl2pPr marL="742950" indent="-285750" defTabSz="912813">
              <a:spcBef>
                <a:spcPct val="30000"/>
              </a:spcBef>
              <a:defRPr sz="1200">
                <a:solidFill>
                  <a:schemeClr val="tx1"/>
                </a:solidFill>
                <a:latin typeface="Arial" panose="020B0604020202020204" pitchFamily="34" charset="0"/>
              </a:defRPr>
            </a:lvl2pPr>
            <a:lvl3pPr marL="1143000" indent="-228600" defTabSz="912813">
              <a:spcBef>
                <a:spcPct val="30000"/>
              </a:spcBef>
              <a:defRPr sz="1200">
                <a:solidFill>
                  <a:schemeClr val="tx1"/>
                </a:solidFill>
                <a:latin typeface="Arial" panose="020B0604020202020204" pitchFamily="34" charset="0"/>
              </a:defRPr>
            </a:lvl3pPr>
            <a:lvl4pPr marL="1600200" indent="-228600" defTabSz="912813">
              <a:spcBef>
                <a:spcPct val="30000"/>
              </a:spcBef>
              <a:defRPr sz="1200">
                <a:solidFill>
                  <a:schemeClr val="tx1"/>
                </a:solidFill>
                <a:latin typeface="Arial" panose="020B0604020202020204" pitchFamily="34" charset="0"/>
              </a:defRPr>
            </a:lvl4pPr>
            <a:lvl5pPr marL="2057400" indent="-228600" defTabSz="912813">
              <a:spcBef>
                <a:spcPct val="30000"/>
              </a:spcBef>
              <a:defRPr sz="1200">
                <a:solidFill>
                  <a:schemeClr val="tx1"/>
                </a:solidFill>
                <a:latin typeface="Arial" panose="020B0604020202020204" pitchFamily="34" charset="0"/>
              </a:defRPr>
            </a:lvl5pPr>
            <a:lvl6pPr marL="2514600" indent="-228600" defTabSz="912813"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12813"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12813"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1281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AD77505-E4CF-477E-8AFF-3839DE8784B0}" type="slidenum">
              <a:rPr lang="en-US" altLang="hu-HU"/>
              <a:pPr>
                <a:spcBef>
                  <a:spcPct val="0"/>
                </a:spcBef>
              </a:pPr>
              <a:t>35</a:t>
            </a:fld>
            <a:endParaRPr lang="en-US" altLang="hu-HU"/>
          </a:p>
        </p:txBody>
      </p:sp>
      <p:sp>
        <p:nvSpPr>
          <p:cNvPr id="21507" name="Rectangle 2"/>
          <p:cNvSpPr>
            <a:spLocks noGrp="1" noRot="1" noChangeAspect="1" noChangeArrowheads="1" noTextEdit="1"/>
          </p:cNvSpPr>
          <p:nvPr>
            <p:ph type="sldImg"/>
          </p:nvPr>
        </p:nvSpPr>
        <p:spPr>
          <a:xfrm>
            <a:off x="1157288" y="693738"/>
            <a:ext cx="4552950" cy="3414712"/>
          </a:xfrm>
          <a:ln w="12700" cap="flat">
            <a:solidFill>
              <a:schemeClr val="tx1"/>
            </a:solidFill>
          </a:ln>
        </p:spPr>
      </p:sp>
      <p:sp>
        <p:nvSpPr>
          <p:cNvPr id="21508" name="Rectangle 3"/>
          <p:cNvSpPr>
            <a:spLocks noGrp="1" noChangeArrowheads="1"/>
          </p:cNvSpPr>
          <p:nvPr>
            <p:ph type="body" idx="1"/>
          </p:nvPr>
        </p:nvSpPr>
        <p:spPr>
          <a:xfrm>
            <a:off x="911840" y="4342817"/>
            <a:ext cx="5037519" cy="385817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514" tIns="39959" rIns="81514" bIns="39959"/>
          <a:lstStyle/>
          <a:p>
            <a:pPr eaLnBrk="1" hangingPunct="1">
              <a:lnSpc>
                <a:spcPct val="89000"/>
              </a:lnSpc>
            </a:pPr>
            <a:endParaRPr lang="hu-HU" altLang="hu-HU">
              <a:latin typeface="Arial" panose="020B0604020202020204" pitchFamily="34" charset="0"/>
            </a:endParaRPr>
          </a:p>
        </p:txBody>
      </p:sp>
    </p:spTree>
    <p:extLst>
      <p:ext uri="{BB962C8B-B14F-4D97-AF65-F5344CB8AC3E}">
        <p14:creationId xmlns:p14="http://schemas.microsoft.com/office/powerpoint/2010/main" val="30115293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spcBef>
                <a:spcPct val="30000"/>
              </a:spcBef>
              <a:defRPr sz="1200">
                <a:solidFill>
                  <a:schemeClr val="tx1"/>
                </a:solidFill>
                <a:latin typeface="Arial" panose="020B0604020202020204" pitchFamily="34" charset="0"/>
              </a:defRPr>
            </a:lvl1pPr>
            <a:lvl2pPr marL="742950" indent="-285750" defTabSz="912813">
              <a:spcBef>
                <a:spcPct val="30000"/>
              </a:spcBef>
              <a:defRPr sz="1200">
                <a:solidFill>
                  <a:schemeClr val="tx1"/>
                </a:solidFill>
                <a:latin typeface="Arial" panose="020B0604020202020204" pitchFamily="34" charset="0"/>
              </a:defRPr>
            </a:lvl2pPr>
            <a:lvl3pPr marL="1143000" indent="-228600" defTabSz="912813">
              <a:spcBef>
                <a:spcPct val="30000"/>
              </a:spcBef>
              <a:defRPr sz="1200">
                <a:solidFill>
                  <a:schemeClr val="tx1"/>
                </a:solidFill>
                <a:latin typeface="Arial" panose="020B0604020202020204" pitchFamily="34" charset="0"/>
              </a:defRPr>
            </a:lvl3pPr>
            <a:lvl4pPr marL="1600200" indent="-228600" defTabSz="912813">
              <a:spcBef>
                <a:spcPct val="30000"/>
              </a:spcBef>
              <a:defRPr sz="1200">
                <a:solidFill>
                  <a:schemeClr val="tx1"/>
                </a:solidFill>
                <a:latin typeface="Arial" panose="020B0604020202020204" pitchFamily="34" charset="0"/>
              </a:defRPr>
            </a:lvl4pPr>
            <a:lvl5pPr marL="2057400" indent="-228600" defTabSz="912813">
              <a:spcBef>
                <a:spcPct val="30000"/>
              </a:spcBef>
              <a:defRPr sz="1200">
                <a:solidFill>
                  <a:schemeClr val="tx1"/>
                </a:solidFill>
                <a:latin typeface="Arial" panose="020B0604020202020204" pitchFamily="34" charset="0"/>
              </a:defRPr>
            </a:lvl5pPr>
            <a:lvl6pPr marL="2514600" indent="-228600" defTabSz="912813"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12813"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12813"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1281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BAA3A07-974A-4C9C-B9EF-4FCC49EA56D3}" type="slidenum">
              <a:rPr lang="en-US" altLang="hu-HU"/>
              <a:pPr>
                <a:spcBef>
                  <a:spcPct val="0"/>
                </a:spcBef>
              </a:pPr>
              <a:t>36</a:t>
            </a:fld>
            <a:endParaRPr lang="en-US" altLang="hu-HU"/>
          </a:p>
        </p:txBody>
      </p:sp>
      <p:sp>
        <p:nvSpPr>
          <p:cNvPr id="23555" name="Rectangle 2"/>
          <p:cNvSpPr>
            <a:spLocks noGrp="1" noRot="1" noChangeAspect="1" noChangeArrowheads="1" noTextEdit="1"/>
          </p:cNvSpPr>
          <p:nvPr>
            <p:ph type="sldImg"/>
          </p:nvPr>
        </p:nvSpPr>
        <p:spPr>
          <a:xfrm>
            <a:off x="1157288" y="693738"/>
            <a:ext cx="4552950" cy="3414712"/>
          </a:xfrm>
          <a:ln w="12700" cap="flat">
            <a:solidFill>
              <a:schemeClr val="tx1"/>
            </a:solidFill>
          </a:ln>
        </p:spPr>
      </p:sp>
      <p:sp>
        <p:nvSpPr>
          <p:cNvPr id="23556" name="Rectangle 3"/>
          <p:cNvSpPr>
            <a:spLocks noGrp="1" noChangeArrowheads="1"/>
          </p:cNvSpPr>
          <p:nvPr>
            <p:ph type="body" idx="1"/>
          </p:nvPr>
        </p:nvSpPr>
        <p:spPr>
          <a:xfrm>
            <a:off x="911840" y="4342817"/>
            <a:ext cx="5037519" cy="385817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514" tIns="39959" rIns="81514" bIns="39959"/>
          <a:lstStyle/>
          <a:p>
            <a:pPr eaLnBrk="1" hangingPunct="1">
              <a:lnSpc>
                <a:spcPct val="89000"/>
              </a:lnSpc>
            </a:pPr>
            <a:endParaRPr lang="hu-HU" altLang="hu-HU">
              <a:latin typeface="Arial" panose="020B0604020202020204" pitchFamily="34" charset="0"/>
            </a:endParaRPr>
          </a:p>
        </p:txBody>
      </p:sp>
    </p:spTree>
    <p:extLst>
      <p:ext uri="{BB962C8B-B14F-4D97-AF65-F5344CB8AC3E}">
        <p14:creationId xmlns:p14="http://schemas.microsoft.com/office/powerpoint/2010/main" val="14251056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sz="2000" b="1">
                <a:solidFill>
                  <a:srgbClr val="FFFFCC"/>
                </a:solidFill>
                <a:latin typeface="Times New Roman" pitchFamily="18" charset="0"/>
              </a:defRPr>
            </a:lvl1pPr>
            <a:lvl2pPr marL="742950" indent="-285750">
              <a:defRPr sz="2000" b="1">
                <a:solidFill>
                  <a:srgbClr val="FFFFCC"/>
                </a:solidFill>
                <a:latin typeface="Times New Roman" pitchFamily="18" charset="0"/>
              </a:defRPr>
            </a:lvl2pPr>
            <a:lvl3pPr marL="1143000" indent="-228600">
              <a:defRPr sz="2000" b="1">
                <a:solidFill>
                  <a:srgbClr val="FFFFCC"/>
                </a:solidFill>
                <a:latin typeface="Times New Roman" pitchFamily="18" charset="0"/>
              </a:defRPr>
            </a:lvl3pPr>
            <a:lvl4pPr marL="1600200" indent="-228600">
              <a:defRPr sz="2000" b="1">
                <a:solidFill>
                  <a:srgbClr val="FFFFCC"/>
                </a:solidFill>
                <a:latin typeface="Times New Roman" pitchFamily="18" charset="0"/>
              </a:defRPr>
            </a:lvl4pPr>
            <a:lvl5pPr marL="2057400" indent="-228600">
              <a:defRPr sz="2000" b="1">
                <a:solidFill>
                  <a:srgbClr val="FFFFCC"/>
                </a:solidFill>
                <a:latin typeface="Times New Roman" pitchFamily="18" charset="0"/>
              </a:defRPr>
            </a:lvl5pPr>
            <a:lvl6pPr marL="2514600" indent="-228600" eaLnBrk="0" fontAlgn="base" hangingPunct="0">
              <a:spcBef>
                <a:spcPct val="0"/>
              </a:spcBef>
              <a:spcAft>
                <a:spcPct val="0"/>
              </a:spcAft>
              <a:defRPr sz="2000" b="1">
                <a:solidFill>
                  <a:srgbClr val="FFFFCC"/>
                </a:solidFill>
                <a:latin typeface="Times New Roman" pitchFamily="18" charset="0"/>
              </a:defRPr>
            </a:lvl6pPr>
            <a:lvl7pPr marL="2971800" indent="-228600" eaLnBrk="0" fontAlgn="base" hangingPunct="0">
              <a:spcBef>
                <a:spcPct val="0"/>
              </a:spcBef>
              <a:spcAft>
                <a:spcPct val="0"/>
              </a:spcAft>
              <a:defRPr sz="2000" b="1">
                <a:solidFill>
                  <a:srgbClr val="FFFFCC"/>
                </a:solidFill>
                <a:latin typeface="Times New Roman" pitchFamily="18" charset="0"/>
              </a:defRPr>
            </a:lvl7pPr>
            <a:lvl8pPr marL="3429000" indent="-228600" eaLnBrk="0" fontAlgn="base" hangingPunct="0">
              <a:spcBef>
                <a:spcPct val="0"/>
              </a:spcBef>
              <a:spcAft>
                <a:spcPct val="0"/>
              </a:spcAft>
              <a:defRPr sz="2000" b="1">
                <a:solidFill>
                  <a:srgbClr val="FFFFCC"/>
                </a:solidFill>
                <a:latin typeface="Times New Roman" pitchFamily="18" charset="0"/>
              </a:defRPr>
            </a:lvl8pPr>
            <a:lvl9pPr marL="3886200" indent="-228600" eaLnBrk="0" fontAlgn="base" hangingPunct="0">
              <a:spcBef>
                <a:spcPct val="0"/>
              </a:spcBef>
              <a:spcAft>
                <a:spcPct val="0"/>
              </a:spcAft>
              <a:defRPr sz="2000" b="1">
                <a:solidFill>
                  <a:srgbClr val="FFFFCC"/>
                </a:solidFill>
                <a:latin typeface="Times New Roman" pitchFamily="18" charset="0"/>
              </a:defRPr>
            </a:lvl9pPr>
          </a:lstStyle>
          <a:p>
            <a:fld id="{938A1269-E138-42E2-BA63-54E10BC692E9}" type="slidenum">
              <a:rPr lang="en-US" sz="1200" b="0" smtClean="0">
                <a:solidFill>
                  <a:schemeClr val="tx1"/>
                </a:solidFill>
              </a:rPr>
              <a:pPr/>
              <a:t>46</a:t>
            </a:fld>
            <a:endParaRPr lang="en-US" sz="1200" b="0">
              <a:solidFill>
                <a:schemeClr val="tx1"/>
              </a:solidFill>
            </a:endParaRPr>
          </a:p>
        </p:txBody>
      </p:sp>
      <p:sp>
        <p:nvSpPr>
          <p:cNvPr id="61443" name="Rectangle 2"/>
          <p:cNvSpPr>
            <a:spLocks noGrp="1" noRot="1" noChangeAspect="1" noChangeArrowheads="1" noTextEdit="1"/>
          </p:cNvSpPr>
          <p:nvPr>
            <p:ph type="sldImg"/>
          </p:nvPr>
        </p:nvSpPr>
        <p:spPr>
          <a:xfrm>
            <a:off x="1143000" y="687388"/>
            <a:ext cx="4570413" cy="3427412"/>
          </a:xfrm>
          <a:ln w="12700" cap="flat"/>
        </p:spPr>
      </p:sp>
      <p:sp>
        <p:nvSpPr>
          <p:cNvPr id="61444" name="Rectangle 3"/>
          <p:cNvSpPr>
            <a:spLocks noGrp="1" noChangeArrowheads="1"/>
          </p:cNvSpPr>
          <p:nvPr>
            <p:ph type="body" idx="1"/>
          </p:nvPr>
        </p:nvSpPr>
        <p:spPr>
          <a:xfrm>
            <a:off x="914401" y="4343401"/>
            <a:ext cx="5027613" cy="4114800"/>
          </a:xfrm>
          <a:noFill/>
        </p:spPr>
        <p:txBody>
          <a:bodyPr lIns="92075" tIns="46038" rIns="92075" bIns="46038"/>
          <a:lstStyle/>
          <a:p>
            <a:pPr eaLnBrk="1" hangingPunct="1"/>
            <a:endParaRPr lang="hu-H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a:t>Mintacím szerkesztése</a:t>
            </a:r>
          </a:p>
        </p:txBody>
      </p:sp>
      <p:sp>
        <p:nvSpPr>
          <p:cNvPr id="3" name="Alcím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a:t>Alcím mintájának szerkesztése</a:t>
            </a:r>
          </a:p>
        </p:txBody>
      </p:sp>
      <p:sp>
        <p:nvSpPr>
          <p:cNvPr id="4" name="Dátum helye 3"/>
          <p:cNvSpPr>
            <a:spLocks noGrp="1"/>
          </p:cNvSpPr>
          <p:nvPr>
            <p:ph type="dt" sz="half" idx="10"/>
          </p:nvPr>
        </p:nvSpPr>
        <p:spPr/>
        <p:txBody>
          <a:bodyPr/>
          <a:lstStyle/>
          <a:p>
            <a:fld id="{9826B1A2-E2ED-4BD5-8CB5-62DD50D54532}"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a:t>
            </a:fld>
            <a:endParaRPr lang="hu-HU"/>
          </a:p>
        </p:txBody>
      </p:sp>
    </p:spTree>
    <p:extLst>
      <p:ext uri="{BB962C8B-B14F-4D97-AF65-F5344CB8AC3E}">
        <p14:creationId xmlns:p14="http://schemas.microsoft.com/office/powerpoint/2010/main" val="3416331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Függőleges szöveg helye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p>
            <a:fld id="{58A3A245-41C7-427E-BBD3-67D76EDA3F32}" type="datetime1">
              <a:rPr lang="hu-HU" smtClean="0"/>
              <a:t>2020. 03. 03.</a:t>
            </a:fld>
            <a:endParaRPr lang="hu-HU"/>
          </a:p>
        </p:txBody>
      </p:sp>
      <p:sp>
        <p:nvSpPr>
          <p:cNvPr id="5" name="Élőláb helye 4"/>
          <p:cNvSpPr>
            <a:spLocks noGrp="1"/>
          </p:cNvSpPr>
          <p:nvPr>
            <p:ph type="ftr" sz="quarter" idx="11"/>
          </p:nvPr>
        </p:nvSpPr>
        <p:spPr/>
        <p:txBody>
          <a:bodyPr/>
          <a:lstStyle/>
          <a:p>
            <a:r>
              <a:rPr lang="hu-HU"/>
              <a:t>© SZERZŐ NEVE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a:t>
            </a:fld>
            <a:endParaRPr lang="hu-HU"/>
          </a:p>
        </p:txBody>
      </p:sp>
    </p:spTree>
    <p:extLst>
      <p:ext uri="{BB962C8B-B14F-4D97-AF65-F5344CB8AC3E}">
        <p14:creationId xmlns:p14="http://schemas.microsoft.com/office/powerpoint/2010/main" val="237093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a:t>Mintacím szerkesztése</a:t>
            </a:r>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p>
            <a:fld id="{1FC4C540-90CE-46E1-9DBE-E649F66B7D1B}" type="datetime1">
              <a:rPr lang="hu-HU" smtClean="0"/>
              <a:t>2020. 03. 03.</a:t>
            </a:fld>
            <a:endParaRPr lang="hu-HU"/>
          </a:p>
        </p:txBody>
      </p:sp>
      <p:sp>
        <p:nvSpPr>
          <p:cNvPr id="5" name="Élőláb helye 4"/>
          <p:cNvSpPr>
            <a:spLocks noGrp="1"/>
          </p:cNvSpPr>
          <p:nvPr>
            <p:ph type="ftr" sz="quarter" idx="11"/>
          </p:nvPr>
        </p:nvSpPr>
        <p:spPr/>
        <p:txBody>
          <a:bodyPr/>
          <a:lstStyle/>
          <a:p>
            <a:r>
              <a:rPr lang="hu-HU"/>
              <a:t>© SZERZŐ NEVE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a:t>
            </a:fld>
            <a:endParaRPr lang="hu-HU"/>
          </a:p>
        </p:txBody>
      </p:sp>
    </p:spTree>
    <p:extLst>
      <p:ext uri="{BB962C8B-B14F-4D97-AF65-F5344CB8AC3E}">
        <p14:creationId xmlns:p14="http://schemas.microsoft.com/office/powerpoint/2010/main" val="25063850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Cím és táblázat">
    <p:spTree>
      <p:nvGrpSpPr>
        <p:cNvPr id="1" name=""/>
        <p:cNvGrpSpPr/>
        <p:nvPr/>
      </p:nvGrpSpPr>
      <p:grpSpPr>
        <a:xfrm>
          <a:off x="0" y="0"/>
          <a:ext cx="0" cy="0"/>
          <a:chOff x="0" y="0"/>
          <a:chExt cx="0" cy="0"/>
        </a:xfrm>
      </p:grpSpPr>
      <p:sp>
        <p:nvSpPr>
          <p:cNvPr id="2" name="Cím 1"/>
          <p:cNvSpPr>
            <a:spLocks noGrp="1"/>
          </p:cNvSpPr>
          <p:nvPr>
            <p:ph type="title"/>
          </p:nvPr>
        </p:nvSpPr>
        <p:spPr>
          <a:xfrm>
            <a:off x="685800" y="304800"/>
            <a:ext cx="7772400" cy="1143000"/>
          </a:xfrm>
        </p:spPr>
        <p:txBody>
          <a:bodyPr/>
          <a:lstStyle/>
          <a:p>
            <a:r>
              <a:rPr lang="hu-HU"/>
              <a:t>Mintacím szerkesztése</a:t>
            </a:r>
          </a:p>
        </p:txBody>
      </p:sp>
      <p:sp>
        <p:nvSpPr>
          <p:cNvPr id="3" name="Táblázat helye 2"/>
          <p:cNvSpPr>
            <a:spLocks noGrp="1"/>
          </p:cNvSpPr>
          <p:nvPr>
            <p:ph type="tbl" idx="1"/>
          </p:nvPr>
        </p:nvSpPr>
        <p:spPr>
          <a:xfrm>
            <a:off x="685800" y="2133600"/>
            <a:ext cx="7772400" cy="4114800"/>
          </a:xfrm>
        </p:spPr>
        <p:txBody>
          <a:bodyPr/>
          <a:lstStyle/>
          <a:p>
            <a:pPr lvl="0"/>
            <a:endParaRPr lang="hu-HU" noProof="0"/>
          </a:p>
        </p:txBody>
      </p:sp>
      <p:sp>
        <p:nvSpPr>
          <p:cNvPr id="4" name="Rectangle 13"/>
          <p:cNvSpPr>
            <a:spLocks noGrp="1" noChangeArrowheads="1"/>
          </p:cNvSpPr>
          <p:nvPr>
            <p:ph type="dt" sz="half" idx="10"/>
          </p:nvPr>
        </p:nvSpPr>
        <p:spPr/>
        <p:txBody>
          <a:bodyPr/>
          <a:lstStyle>
            <a:lvl1pPr>
              <a:defRPr/>
            </a:lvl1pPr>
          </a:lstStyle>
          <a:p>
            <a:pPr>
              <a:defRPr/>
            </a:pPr>
            <a:r>
              <a:rPr lang="hu-HU"/>
              <a:t> </a:t>
            </a:r>
            <a:endParaRPr lang="en-US"/>
          </a:p>
        </p:txBody>
      </p:sp>
      <p:sp>
        <p:nvSpPr>
          <p:cNvPr id="5" name="Rectangle 14"/>
          <p:cNvSpPr>
            <a:spLocks noGrp="1" noChangeArrowheads="1"/>
          </p:cNvSpPr>
          <p:nvPr>
            <p:ph type="ftr" sz="quarter" idx="11"/>
          </p:nvPr>
        </p:nvSpPr>
        <p:spPr/>
        <p:txBody>
          <a:bodyPr/>
          <a:lstStyle>
            <a:lvl1pPr>
              <a:defRPr/>
            </a:lvl1pPr>
          </a:lstStyle>
          <a:p>
            <a:pPr>
              <a:defRPr/>
            </a:pPr>
            <a:endParaRPr lang="en-US"/>
          </a:p>
        </p:txBody>
      </p:sp>
      <p:sp>
        <p:nvSpPr>
          <p:cNvPr id="6" name="Rectangle 15"/>
          <p:cNvSpPr>
            <a:spLocks noGrp="1" noChangeArrowheads="1"/>
          </p:cNvSpPr>
          <p:nvPr>
            <p:ph type="sldNum" sz="quarter" idx="12"/>
          </p:nvPr>
        </p:nvSpPr>
        <p:spPr/>
        <p:txBody>
          <a:bodyPr/>
          <a:lstStyle>
            <a:lvl1pPr>
              <a:defRPr/>
            </a:lvl1pPr>
          </a:lstStyle>
          <a:p>
            <a:pPr>
              <a:defRPr/>
            </a:pPr>
            <a:fld id="{1C7A51EA-6262-423F-8D79-4CB69F13FC90}" type="slidenum">
              <a:rPr lang="en-US"/>
              <a:pPr>
                <a:defRPr/>
              </a:pPr>
              <a:t>‹#›</a:t>
            </a:fld>
            <a:endParaRPr lang="en-US"/>
          </a:p>
        </p:txBody>
      </p:sp>
    </p:spTree>
    <p:extLst>
      <p:ext uri="{BB962C8B-B14F-4D97-AF65-F5344CB8AC3E}">
        <p14:creationId xmlns:p14="http://schemas.microsoft.com/office/powerpoint/2010/main" val="1768896414"/>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itle and Text">
    <p:spTree>
      <p:nvGrpSpPr>
        <p:cNvPr id="1" name=""/>
        <p:cNvGrpSpPr/>
        <p:nvPr/>
      </p:nvGrpSpPr>
      <p:grpSpPr>
        <a:xfrm>
          <a:off x="0" y="0"/>
          <a:ext cx="0" cy="0"/>
          <a:chOff x="0" y="0"/>
          <a:chExt cx="0" cy="0"/>
        </a:xfrm>
      </p:grpSpPr>
      <p:sp>
        <p:nvSpPr>
          <p:cNvPr id="15" name="Title 14"/>
          <p:cNvSpPr>
            <a:spLocks noGrp="1"/>
          </p:cNvSpPr>
          <p:nvPr>
            <p:ph type="title"/>
          </p:nvPr>
        </p:nvSpPr>
        <p:spPr bwMode="gray">
          <a:xfrm>
            <a:off x="179512" y="116632"/>
            <a:ext cx="8713787" cy="576262"/>
          </a:xfrm>
        </p:spPr>
        <p:txBody>
          <a:bodyPr/>
          <a:lstStyle>
            <a:lvl1pPr>
              <a:defRPr sz="2400"/>
            </a:lvl1pPr>
          </a:lstStyle>
          <a:p>
            <a:pPr lvl="0"/>
            <a:r>
              <a:rPr lang="hu-HU" noProof="0"/>
              <a:t>Click to edit Master title style</a:t>
            </a:r>
          </a:p>
        </p:txBody>
      </p:sp>
      <p:sp>
        <p:nvSpPr>
          <p:cNvPr id="6" name="Text Placeholder 5"/>
          <p:cNvSpPr>
            <a:spLocks noGrp="1"/>
          </p:cNvSpPr>
          <p:nvPr>
            <p:ph type="body" sz="quarter" idx="10"/>
          </p:nvPr>
        </p:nvSpPr>
        <p:spPr bwMode="gray"/>
        <p:txBody>
          <a:bodyPr/>
          <a:lstStyle>
            <a:lvl1pPr>
              <a:defRPr sz="1800"/>
            </a:lvl1pPr>
            <a:lvl2pPr>
              <a:defRPr sz="1800"/>
            </a:lvl2pPr>
            <a:lvl3pPr>
              <a:defRPr sz="1800"/>
            </a:lvl3pPr>
            <a:lvl4pPr>
              <a:defRPr sz="1800"/>
            </a:lvl4pPr>
            <a:lvl5pPr>
              <a:defRPr sz="1800"/>
            </a:lvl5pPr>
          </a:lstStyle>
          <a:p>
            <a:pPr lvl="0"/>
            <a:r>
              <a:rPr lang="hu-HU" noProof="0"/>
              <a:t>Click to edit Master text styles</a:t>
            </a:r>
          </a:p>
          <a:p>
            <a:pPr lvl="1"/>
            <a:r>
              <a:rPr lang="hu-HU" noProof="0"/>
              <a:t>Second level</a:t>
            </a:r>
          </a:p>
          <a:p>
            <a:pPr lvl="2"/>
            <a:r>
              <a:rPr lang="hu-HU" noProof="0"/>
              <a:t>Third level</a:t>
            </a:r>
          </a:p>
          <a:p>
            <a:pPr lvl="3"/>
            <a:r>
              <a:rPr lang="hu-HU" noProof="0"/>
              <a:t>Fourth level</a:t>
            </a:r>
          </a:p>
          <a:p>
            <a:pPr lvl="4"/>
            <a:r>
              <a:rPr lang="hu-HU" noProof="0"/>
              <a:t>Fifth level</a:t>
            </a:r>
          </a:p>
        </p:txBody>
      </p:sp>
      <p:sp>
        <p:nvSpPr>
          <p:cNvPr id="4" name="Line 2"/>
          <p:cNvSpPr>
            <a:spLocks noChangeShapeType="1"/>
          </p:cNvSpPr>
          <p:nvPr/>
        </p:nvSpPr>
        <p:spPr bwMode="auto">
          <a:xfrm>
            <a:off x="0" y="1143000"/>
            <a:ext cx="9144000" cy="0"/>
          </a:xfrm>
          <a:prstGeom prst="line">
            <a:avLst/>
          </a:prstGeom>
          <a:noFill/>
          <a:ln w="12700">
            <a:solidFill>
              <a:srgbClr val="003300"/>
            </a:solidFill>
            <a:round/>
            <a:headEnd/>
            <a:tailEnd/>
          </a:ln>
        </p:spPr>
        <p:txBody>
          <a:bodyPr/>
          <a:lstStyle/>
          <a:p>
            <a:endParaRPr lang="hu-HU"/>
          </a:p>
        </p:txBody>
      </p:sp>
    </p:spTree>
    <p:extLst>
      <p:ext uri="{BB962C8B-B14F-4D97-AF65-F5344CB8AC3E}">
        <p14:creationId xmlns:p14="http://schemas.microsoft.com/office/powerpoint/2010/main" val="1043032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idx="1"/>
          </p:nvPr>
        </p:nvSpPr>
        <p:spPr/>
        <p:txBody>
          <a:body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a:t>
            </a:fld>
            <a:endParaRPr lang="hu-HU"/>
          </a:p>
        </p:txBody>
      </p:sp>
    </p:spTree>
    <p:extLst>
      <p:ext uri="{BB962C8B-B14F-4D97-AF65-F5344CB8AC3E}">
        <p14:creationId xmlns:p14="http://schemas.microsoft.com/office/powerpoint/2010/main" val="1198107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a:t>Mintacím szerkesztése</a:t>
            </a:r>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átum helye 3"/>
          <p:cNvSpPr>
            <a:spLocks noGrp="1"/>
          </p:cNvSpPr>
          <p:nvPr>
            <p:ph type="dt" sz="half" idx="10"/>
          </p:nvPr>
        </p:nvSpPr>
        <p:spPr/>
        <p:txBody>
          <a:bodyPr/>
          <a:lstStyle/>
          <a:p>
            <a:fld id="{E9E90BA4-D042-4699-AD0B-D24053BC6FBD}"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a:t>
            </a:fld>
            <a:endParaRPr lang="hu-HU"/>
          </a:p>
        </p:txBody>
      </p:sp>
    </p:spTree>
    <p:extLst>
      <p:ext uri="{BB962C8B-B14F-4D97-AF65-F5344CB8AC3E}">
        <p14:creationId xmlns:p14="http://schemas.microsoft.com/office/powerpoint/2010/main" val="563558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p:cNvSpPr>
            <a:spLocks noGrp="1"/>
          </p:cNvSpPr>
          <p:nvPr>
            <p:ph type="dt" sz="half" idx="10"/>
          </p:nvPr>
        </p:nvSpPr>
        <p:spPr/>
        <p:txBody>
          <a:bodyPr/>
          <a:lstStyle/>
          <a:p>
            <a:fld id="{412EA308-DDFB-4720-AF9E-4FC0E04C558A}" type="datetime1">
              <a:rPr lang="hu-HU" smtClean="0"/>
              <a:t>2020. 03. 03.</a:t>
            </a:fld>
            <a:endParaRPr lang="hu-HU"/>
          </a:p>
        </p:txBody>
      </p:sp>
      <p:sp>
        <p:nvSpPr>
          <p:cNvPr id="6" name="Élőláb helye 5"/>
          <p:cNvSpPr>
            <a:spLocks noGrp="1"/>
          </p:cNvSpPr>
          <p:nvPr>
            <p:ph type="ftr" sz="quarter" idx="11"/>
          </p:nvPr>
        </p:nvSpPr>
        <p:spPr/>
        <p:txBody>
          <a:bodyPr/>
          <a:lstStyle/>
          <a:p>
            <a:r>
              <a:rPr lang="hu-HU" dirty="0"/>
              <a:t>© DR. FEHÉR JÁNOS ©Károli Gáspár Református Egyetem</a:t>
            </a:r>
          </a:p>
        </p:txBody>
      </p:sp>
      <p:sp>
        <p:nvSpPr>
          <p:cNvPr id="7" name="Dia számának helye 6"/>
          <p:cNvSpPr>
            <a:spLocks noGrp="1"/>
          </p:cNvSpPr>
          <p:nvPr>
            <p:ph type="sldNum" sz="quarter" idx="12"/>
          </p:nvPr>
        </p:nvSpPr>
        <p:spPr/>
        <p:txBody>
          <a:bodyPr/>
          <a:lstStyle/>
          <a:p>
            <a:fld id="{CA999B70-2F11-42C9-8373-3944EEBAF1A8}" type="slidenum">
              <a:rPr lang="hu-HU" smtClean="0"/>
              <a:t>‹#›</a:t>
            </a:fld>
            <a:endParaRPr lang="hu-HU"/>
          </a:p>
        </p:txBody>
      </p:sp>
    </p:spTree>
    <p:extLst>
      <p:ext uri="{BB962C8B-B14F-4D97-AF65-F5344CB8AC3E}">
        <p14:creationId xmlns:p14="http://schemas.microsoft.com/office/powerpoint/2010/main" val="843297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a:t>Mintacím szerkesztése</a:t>
            </a:r>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p:cNvSpPr>
            <a:spLocks noGrp="1"/>
          </p:cNvSpPr>
          <p:nvPr>
            <p:ph type="dt" sz="half" idx="10"/>
          </p:nvPr>
        </p:nvSpPr>
        <p:spPr/>
        <p:txBody>
          <a:bodyPr/>
          <a:lstStyle/>
          <a:p>
            <a:fld id="{4CB68629-A00C-4ECA-BF77-BCED53BCCE02}" type="datetime1">
              <a:rPr lang="hu-HU" smtClean="0"/>
              <a:t>2020. 03. 03.</a:t>
            </a:fld>
            <a:endParaRPr lang="hu-HU"/>
          </a:p>
        </p:txBody>
      </p:sp>
      <p:sp>
        <p:nvSpPr>
          <p:cNvPr id="8" name="Élőláb helye 7"/>
          <p:cNvSpPr>
            <a:spLocks noGrp="1"/>
          </p:cNvSpPr>
          <p:nvPr>
            <p:ph type="ftr" sz="quarter" idx="11"/>
          </p:nvPr>
        </p:nvSpPr>
        <p:spPr/>
        <p:txBody>
          <a:bodyPr/>
          <a:lstStyle/>
          <a:p>
            <a:r>
              <a:rPr lang="hu-HU" dirty="0"/>
              <a:t>© DR. FEHÉR JÁNOS ©Károli Gáspár Református Egyetem</a:t>
            </a:r>
          </a:p>
        </p:txBody>
      </p:sp>
      <p:sp>
        <p:nvSpPr>
          <p:cNvPr id="9" name="Dia számának helye 8"/>
          <p:cNvSpPr>
            <a:spLocks noGrp="1"/>
          </p:cNvSpPr>
          <p:nvPr>
            <p:ph type="sldNum" sz="quarter" idx="12"/>
          </p:nvPr>
        </p:nvSpPr>
        <p:spPr/>
        <p:txBody>
          <a:bodyPr/>
          <a:lstStyle/>
          <a:p>
            <a:fld id="{CA999B70-2F11-42C9-8373-3944EEBAF1A8}" type="slidenum">
              <a:rPr lang="hu-HU" smtClean="0"/>
              <a:t>‹#›</a:t>
            </a:fld>
            <a:endParaRPr lang="hu-HU"/>
          </a:p>
        </p:txBody>
      </p:sp>
    </p:spTree>
    <p:extLst>
      <p:ext uri="{BB962C8B-B14F-4D97-AF65-F5344CB8AC3E}">
        <p14:creationId xmlns:p14="http://schemas.microsoft.com/office/powerpoint/2010/main" val="410861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Dátum helye 2"/>
          <p:cNvSpPr>
            <a:spLocks noGrp="1"/>
          </p:cNvSpPr>
          <p:nvPr>
            <p:ph type="dt" sz="half" idx="10"/>
          </p:nvPr>
        </p:nvSpPr>
        <p:spPr/>
        <p:txBody>
          <a:bodyPr/>
          <a:lstStyle/>
          <a:p>
            <a:fld id="{AD78E40D-827F-41AE-9910-0462BFBBBB8E}" type="datetime1">
              <a:rPr lang="hu-HU" smtClean="0"/>
              <a:t>2020. 03. 03.</a:t>
            </a:fld>
            <a:endParaRPr lang="hu-HU"/>
          </a:p>
        </p:txBody>
      </p:sp>
      <p:sp>
        <p:nvSpPr>
          <p:cNvPr id="4" name="Élőláb helye 3"/>
          <p:cNvSpPr>
            <a:spLocks noGrp="1"/>
          </p:cNvSpPr>
          <p:nvPr>
            <p:ph type="ftr" sz="quarter" idx="11"/>
          </p:nvPr>
        </p:nvSpPr>
        <p:spPr/>
        <p:txBody>
          <a:bodyPr/>
          <a:lstStyle/>
          <a:p>
            <a:r>
              <a:rPr lang="hu-HU" dirty="0"/>
              <a:t>© DR. FEHÉR JÁNOS ©Károli Gáspár Református Egyetem</a:t>
            </a:r>
          </a:p>
        </p:txBody>
      </p:sp>
      <p:sp>
        <p:nvSpPr>
          <p:cNvPr id="5" name="Dia számának helye 4"/>
          <p:cNvSpPr>
            <a:spLocks noGrp="1"/>
          </p:cNvSpPr>
          <p:nvPr>
            <p:ph type="sldNum" sz="quarter" idx="12"/>
          </p:nvPr>
        </p:nvSpPr>
        <p:spPr/>
        <p:txBody>
          <a:bodyPr/>
          <a:lstStyle/>
          <a:p>
            <a:fld id="{CA999B70-2F11-42C9-8373-3944EEBAF1A8}" type="slidenum">
              <a:rPr lang="hu-HU" smtClean="0"/>
              <a:t>‹#›</a:t>
            </a:fld>
            <a:endParaRPr lang="hu-HU"/>
          </a:p>
        </p:txBody>
      </p:sp>
    </p:spTree>
    <p:extLst>
      <p:ext uri="{BB962C8B-B14F-4D97-AF65-F5344CB8AC3E}">
        <p14:creationId xmlns:p14="http://schemas.microsoft.com/office/powerpoint/2010/main" val="3536400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5438273B-40F4-46F1-96A9-0A4538A2B818}" type="datetime1">
              <a:rPr lang="hu-HU" smtClean="0"/>
              <a:t>2020. 03. 03.</a:t>
            </a:fld>
            <a:endParaRPr lang="hu-HU"/>
          </a:p>
        </p:txBody>
      </p:sp>
      <p:sp>
        <p:nvSpPr>
          <p:cNvPr id="3" name="Élőláb helye 2"/>
          <p:cNvSpPr>
            <a:spLocks noGrp="1"/>
          </p:cNvSpPr>
          <p:nvPr>
            <p:ph type="ftr" sz="quarter" idx="11"/>
          </p:nvPr>
        </p:nvSpPr>
        <p:spPr/>
        <p:txBody>
          <a:bodyPr/>
          <a:lstStyle/>
          <a:p>
            <a:r>
              <a:rPr lang="hu-HU" dirty="0"/>
              <a:t>© DR. FEHÉR JÁNOS ©Károli Gáspár Református Egyetem</a:t>
            </a:r>
          </a:p>
        </p:txBody>
      </p:sp>
      <p:sp>
        <p:nvSpPr>
          <p:cNvPr id="4" name="Dia számának helye 3"/>
          <p:cNvSpPr>
            <a:spLocks noGrp="1"/>
          </p:cNvSpPr>
          <p:nvPr>
            <p:ph type="sldNum" sz="quarter" idx="12"/>
          </p:nvPr>
        </p:nvSpPr>
        <p:spPr/>
        <p:txBody>
          <a:bodyPr/>
          <a:lstStyle/>
          <a:p>
            <a:fld id="{CA999B70-2F11-42C9-8373-3944EEBAF1A8}" type="slidenum">
              <a:rPr lang="hu-HU" smtClean="0"/>
              <a:t>‹#›</a:t>
            </a:fld>
            <a:endParaRPr lang="hu-HU"/>
          </a:p>
        </p:txBody>
      </p:sp>
    </p:spTree>
    <p:extLst>
      <p:ext uri="{BB962C8B-B14F-4D97-AF65-F5344CB8AC3E}">
        <p14:creationId xmlns:p14="http://schemas.microsoft.com/office/powerpoint/2010/main" val="215720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a:t>Mintacím szerkesztése</a:t>
            </a:r>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5" name="Dátum helye 4"/>
          <p:cNvSpPr>
            <a:spLocks noGrp="1"/>
          </p:cNvSpPr>
          <p:nvPr>
            <p:ph type="dt" sz="half" idx="10"/>
          </p:nvPr>
        </p:nvSpPr>
        <p:spPr/>
        <p:txBody>
          <a:bodyPr/>
          <a:lstStyle/>
          <a:p>
            <a:fld id="{BAC257D9-1D32-4E73-9C5B-F469F43B5EB4}" type="datetime1">
              <a:rPr lang="hu-HU" smtClean="0"/>
              <a:t>2020. 03. 03.</a:t>
            </a:fld>
            <a:endParaRPr lang="hu-HU"/>
          </a:p>
        </p:txBody>
      </p:sp>
      <p:sp>
        <p:nvSpPr>
          <p:cNvPr id="6" name="Élőláb helye 5"/>
          <p:cNvSpPr>
            <a:spLocks noGrp="1"/>
          </p:cNvSpPr>
          <p:nvPr>
            <p:ph type="ftr" sz="quarter" idx="11"/>
          </p:nvPr>
        </p:nvSpPr>
        <p:spPr/>
        <p:txBody>
          <a:bodyPr/>
          <a:lstStyle/>
          <a:p>
            <a:r>
              <a:rPr lang="hu-HU"/>
              <a:t>© SZERZŐ NEVE ©Károli Gáspár Református Egyetem</a:t>
            </a:r>
          </a:p>
        </p:txBody>
      </p:sp>
      <p:sp>
        <p:nvSpPr>
          <p:cNvPr id="7" name="Dia számának helye 6"/>
          <p:cNvSpPr>
            <a:spLocks noGrp="1"/>
          </p:cNvSpPr>
          <p:nvPr>
            <p:ph type="sldNum" sz="quarter" idx="12"/>
          </p:nvPr>
        </p:nvSpPr>
        <p:spPr/>
        <p:txBody>
          <a:bodyPr/>
          <a:lstStyle/>
          <a:p>
            <a:fld id="{CA999B70-2F11-42C9-8373-3944EEBAF1A8}" type="slidenum">
              <a:rPr lang="hu-HU" smtClean="0"/>
              <a:t>‹#›</a:t>
            </a:fld>
            <a:endParaRPr lang="hu-HU"/>
          </a:p>
        </p:txBody>
      </p:sp>
    </p:spTree>
    <p:extLst>
      <p:ext uri="{BB962C8B-B14F-4D97-AF65-F5344CB8AC3E}">
        <p14:creationId xmlns:p14="http://schemas.microsoft.com/office/powerpoint/2010/main" val="2822206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a:t>Mintacím szerkesztése</a:t>
            </a:r>
          </a:p>
        </p:txBody>
      </p:sp>
      <p:sp>
        <p:nvSpPr>
          <p:cNvPr id="3" name="Kép hely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5" name="Dátum helye 4"/>
          <p:cNvSpPr>
            <a:spLocks noGrp="1"/>
          </p:cNvSpPr>
          <p:nvPr>
            <p:ph type="dt" sz="half" idx="10"/>
          </p:nvPr>
        </p:nvSpPr>
        <p:spPr/>
        <p:txBody>
          <a:bodyPr/>
          <a:lstStyle/>
          <a:p>
            <a:fld id="{10925CB3-475D-43B1-8B4E-BD3F655920F4}" type="datetime1">
              <a:rPr lang="hu-HU" smtClean="0"/>
              <a:t>2020. 03. 03.</a:t>
            </a:fld>
            <a:endParaRPr lang="hu-HU"/>
          </a:p>
        </p:txBody>
      </p:sp>
      <p:sp>
        <p:nvSpPr>
          <p:cNvPr id="6" name="Élőláb helye 5"/>
          <p:cNvSpPr>
            <a:spLocks noGrp="1"/>
          </p:cNvSpPr>
          <p:nvPr>
            <p:ph type="ftr" sz="quarter" idx="11"/>
          </p:nvPr>
        </p:nvSpPr>
        <p:spPr/>
        <p:txBody>
          <a:bodyPr/>
          <a:lstStyle/>
          <a:p>
            <a:r>
              <a:rPr lang="hu-HU" dirty="0"/>
              <a:t>© DR. FEHÉR JÁNOS ©Károli Gáspár Református Egyetem</a:t>
            </a:r>
          </a:p>
        </p:txBody>
      </p:sp>
      <p:sp>
        <p:nvSpPr>
          <p:cNvPr id="7" name="Dia számának helye 6"/>
          <p:cNvSpPr>
            <a:spLocks noGrp="1"/>
          </p:cNvSpPr>
          <p:nvPr>
            <p:ph type="sldNum" sz="quarter" idx="12"/>
          </p:nvPr>
        </p:nvSpPr>
        <p:spPr/>
        <p:txBody>
          <a:bodyPr/>
          <a:lstStyle/>
          <a:p>
            <a:fld id="{CA999B70-2F11-42C9-8373-3944EEBAF1A8}" type="slidenum">
              <a:rPr lang="hu-HU" smtClean="0"/>
              <a:t>‹#›</a:t>
            </a:fld>
            <a:endParaRPr lang="hu-HU"/>
          </a:p>
        </p:txBody>
      </p:sp>
    </p:spTree>
    <p:extLst>
      <p:ext uri="{BB962C8B-B14F-4D97-AF65-F5344CB8AC3E}">
        <p14:creationId xmlns:p14="http://schemas.microsoft.com/office/powerpoint/2010/main" val="996703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u-HU"/>
              <a:t>Mintacím szerkesztése</a:t>
            </a:r>
          </a:p>
        </p:txBody>
      </p:sp>
      <p:sp>
        <p:nvSpPr>
          <p:cNvPr id="3" name="Szöveg hely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554FAC-0D1E-45B0-AC25-492CCD5CEC4A}" type="datetime1">
              <a:rPr lang="hu-HU" smtClean="0"/>
              <a:t>2020. 03. 03.</a:t>
            </a:fld>
            <a:endParaRPr lang="hu-HU"/>
          </a:p>
        </p:txBody>
      </p:sp>
      <p:sp>
        <p:nvSpPr>
          <p:cNvPr id="5" name="Élőláb hely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hu-HU" dirty="0"/>
              <a:t>© DR. FEHÉR JÁNOS ©Károli Gáspár Református Egyetem</a:t>
            </a:r>
          </a:p>
        </p:txBody>
      </p:sp>
      <p:sp>
        <p:nvSpPr>
          <p:cNvPr id="6" name="Dia számának hely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999B70-2F11-42C9-8373-3944EEBAF1A8}" type="slidenum">
              <a:rPr lang="hu-HU" smtClean="0"/>
              <a:t>‹#›</a:t>
            </a:fld>
            <a:endParaRPr lang="hu-HU"/>
          </a:p>
        </p:txBody>
      </p:sp>
    </p:spTree>
    <p:extLst>
      <p:ext uri="{BB962C8B-B14F-4D97-AF65-F5344CB8AC3E}">
        <p14:creationId xmlns:p14="http://schemas.microsoft.com/office/powerpoint/2010/main" val="454629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normAutofit/>
          </a:bodyPr>
          <a:lstStyle/>
          <a:p>
            <a:r>
              <a:rPr lang="hu-HU" dirty="0">
                <a:latin typeface="Helvetica" panose="020B0604020202020204" pitchFamily="34" charset="0"/>
                <a:cs typeface="Helvetica" panose="020B0604020202020204" pitchFamily="34" charset="0"/>
              </a:rPr>
              <a:t>Személyes vezetés</a:t>
            </a:r>
          </a:p>
        </p:txBody>
      </p:sp>
      <p:sp>
        <p:nvSpPr>
          <p:cNvPr id="3" name="Alcím 2"/>
          <p:cNvSpPr>
            <a:spLocks noGrp="1"/>
          </p:cNvSpPr>
          <p:nvPr>
            <p:ph type="subTitle" idx="1"/>
          </p:nvPr>
        </p:nvSpPr>
        <p:spPr>
          <a:xfrm>
            <a:off x="1331640" y="3356992"/>
            <a:ext cx="6502005" cy="1224136"/>
          </a:xfrm>
        </p:spPr>
        <p:txBody>
          <a:bodyPr>
            <a:normAutofit fontScale="85000" lnSpcReduction="20000"/>
          </a:bodyPr>
          <a:lstStyle/>
          <a:p>
            <a:r>
              <a:rPr lang="hu-HU" sz="3400" dirty="0">
                <a:solidFill>
                  <a:schemeClr val="tx1"/>
                </a:solidFill>
                <a:latin typeface="Helvetica" panose="020B0604020202020204" pitchFamily="34" charset="0"/>
                <a:cs typeface="Helvetica" panose="020B0604020202020204" pitchFamily="34" charset="0"/>
              </a:rPr>
              <a:t>Dr. Fehér János</a:t>
            </a:r>
          </a:p>
          <a:p>
            <a:r>
              <a:rPr lang="hu-HU" sz="2000" dirty="0">
                <a:solidFill>
                  <a:schemeClr val="tx1"/>
                </a:solidFill>
                <a:latin typeface="Helvetica" panose="020B0604020202020204" pitchFamily="34" charset="0"/>
                <a:cs typeface="Helvetica" panose="020B0604020202020204" pitchFamily="34" charset="0"/>
              </a:rPr>
              <a:t>egyetemi docens, Károli Gáspár Református Egyetem</a:t>
            </a:r>
          </a:p>
          <a:p>
            <a:r>
              <a:rPr lang="hu-HU" sz="2000" dirty="0">
                <a:solidFill>
                  <a:schemeClr val="tx1"/>
                </a:solidFill>
                <a:latin typeface="Helvetica" panose="020B0604020202020204" pitchFamily="34" charset="0"/>
                <a:cs typeface="Helvetica" panose="020B0604020202020204" pitchFamily="34" charset="0"/>
              </a:rPr>
              <a:t>egyetemi magántanár</a:t>
            </a:r>
          </a:p>
          <a:p>
            <a:r>
              <a:rPr lang="hu-HU" sz="2000" dirty="0">
                <a:solidFill>
                  <a:schemeClr val="tx1"/>
                </a:solidFill>
                <a:latin typeface="Helvetica" panose="020B0604020202020204" pitchFamily="34" charset="0"/>
                <a:cs typeface="Helvetica" panose="020B0604020202020204" pitchFamily="34" charset="0"/>
              </a:rPr>
              <a:t>Budapest, 2020.</a:t>
            </a:r>
          </a:p>
          <a:p>
            <a:endParaRPr lang="hu-HU" sz="2000" dirty="0">
              <a:solidFill>
                <a:schemeClr val="tx1"/>
              </a:solidFill>
              <a:latin typeface="Helvetica" panose="020B0604020202020204" pitchFamily="34" charset="0"/>
              <a:cs typeface="Helvetica" panose="020B0604020202020204" pitchFamily="34" charset="0"/>
            </a:endParaRPr>
          </a:p>
          <a:p>
            <a:endParaRPr lang="hu-HU" sz="2000" dirty="0">
              <a:solidFill>
                <a:schemeClr val="tx1"/>
              </a:solidFill>
              <a:latin typeface="Helvetica" panose="020B0604020202020204" pitchFamily="34" charset="0"/>
              <a:cs typeface="Helvetica" panose="020B0604020202020204" pitchFamily="34" charset="0"/>
            </a:endParaRPr>
          </a:p>
        </p:txBody>
      </p:sp>
      <p:sp>
        <p:nvSpPr>
          <p:cNvPr id="4" name="Dátum helye 3"/>
          <p:cNvSpPr>
            <a:spLocks noGrp="1"/>
          </p:cNvSpPr>
          <p:nvPr>
            <p:ph type="dt" sz="half" idx="10"/>
          </p:nvPr>
        </p:nvSpPr>
        <p:spPr/>
        <p:txBody>
          <a:bodyPr/>
          <a:lstStyle/>
          <a:p>
            <a:fld id="{FA94774A-4DB6-44E3-BD94-4ABFD12439F6}" type="datetime1">
              <a:rPr lang="hu-HU" smtClean="0"/>
              <a:t>2020. 03. 03.</a:t>
            </a:fld>
            <a:endParaRPr lang="hu-HU" dirty="0"/>
          </a:p>
        </p:txBody>
      </p:sp>
      <p:sp>
        <p:nvSpPr>
          <p:cNvPr id="9" name="Élőláb helye 8"/>
          <p:cNvSpPr>
            <a:spLocks noGrp="1"/>
          </p:cNvSpPr>
          <p:nvPr>
            <p:ph type="ftr" sz="quarter" idx="11"/>
          </p:nvPr>
        </p:nvSpPr>
        <p:spPr>
          <a:xfrm>
            <a:off x="3105944" y="6123446"/>
            <a:ext cx="3599656" cy="713457"/>
          </a:xfrm>
        </p:spPr>
        <p:txBody>
          <a:bodyPr/>
          <a:lstStyle/>
          <a:p>
            <a:r>
              <a:rPr lang="hu-HU" dirty="0"/>
              <a:t>© DR: FEHÉR JÁNOS ©Károli Gáspár Református Egyetem</a:t>
            </a:r>
          </a:p>
        </p:txBody>
      </p:sp>
      <p:sp>
        <p:nvSpPr>
          <p:cNvPr id="10" name="Dia számának helye 9"/>
          <p:cNvSpPr>
            <a:spLocks noGrp="1"/>
          </p:cNvSpPr>
          <p:nvPr>
            <p:ph type="sldNum" sz="quarter" idx="12"/>
          </p:nvPr>
        </p:nvSpPr>
        <p:spPr>
          <a:xfrm>
            <a:off x="6705600" y="6297611"/>
            <a:ext cx="2133600" cy="365125"/>
          </a:xfrm>
        </p:spPr>
        <p:txBody>
          <a:bodyPr/>
          <a:lstStyle/>
          <a:p>
            <a:fld id="{CA999B70-2F11-42C9-8373-3944EEBAF1A8}" type="slidenum">
              <a:rPr lang="hu-HU" smtClean="0"/>
              <a:t>1</a:t>
            </a:fld>
            <a:endParaRPr lang="hu-HU" dirty="0"/>
          </a:p>
        </p:txBody>
      </p:sp>
      <p:sp>
        <p:nvSpPr>
          <p:cNvPr id="11" name="Alcím 2"/>
          <p:cNvSpPr txBox="1">
            <a:spLocks/>
          </p:cNvSpPr>
          <p:nvPr/>
        </p:nvSpPr>
        <p:spPr>
          <a:xfrm>
            <a:off x="1382362" y="4581128"/>
            <a:ext cx="6502005" cy="1656184"/>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hu-HU" dirty="0">
              <a:solidFill>
                <a:schemeClr val="tx1"/>
              </a:solidFill>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090673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124744"/>
            <a:ext cx="8219256" cy="792088"/>
          </a:xfrm>
        </p:spPr>
        <p:txBody>
          <a:bodyPr>
            <a:normAutofit/>
          </a:bodyPr>
          <a:lstStyle/>
          <a:p>
            <a:r>
              <a:rPr lang="hu-HU" dirty="0"/>
              <a:t>A menedzsment fogalma</a:t>
            </a:r>
          </a:p>
        </p:txBody>
      </p:sp>
      <p:sp>
        <p:nvSpPr>
          <p:cNvPr id="3" name="Tartalom helye 2"/>
          <p:cNvSpPr>
            <a:spLocks noGrp="1"/>
          </p:cNvSpPr>
          <p:nvPr>
            <p:ph idx="1"/>
          </p:nvPr>
        </p:nvSpPr>
        <p:spPr>
          <a:xfrm>
            <a:off x="457200" y="2132856"/>
            <a:ext cx="8219256" cy="4021907"/>
          </a:xfrm>
        </p:spPr>
        <p:txBody>
          <a:bodyPr>
            <a:normAutofit/>
          </a:bodyPr>
          <a:lstStyle/>
          <a:p>
            <a:pPr marL="0" indent="0">
              <a:buNone/>
            </a:pPr>
            <a:r>
              <a:rPr lang="hu-HU" dirty="0"/>
              <a:t>A menedzsment az erőforrásokkal való hatékony és eredményes gazdálkodást jelenti.</a:t>
            </a:r>
          </a:p>
          <a:p>
            <a:pPr marL="0" indent="0">
              <a:buNone/>
            </a:pPr>
            <a:r>
              <a:rPr lang="hu-HU" dirty="0"/>
              <a:t>Hatékonyság: az erőforrások ésszerű felhasználása.</a:t>
            </a:r>
          </a:p>
          <a:p>
            <a:pPr marL="0" indent="0">
              <a:buNone/>
            </a:pPr>
            <a:r>
              <a:rPr lang="hu-HU" dirty="0"/>
              <a:t>Eredményesség: a kitűzött célok elérése. </a:t>
            </a:r>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10</a:t>
            </a:fld>
            <a:endParaRPr lang="hu-HU"/>
          </a:p>
        </p:txBody>
      </p:sp>
    </p:spTree>
    <p:extLst>
      <p:ext uri="{BB962C8B-B14F-4D97-AF65-F5344CB8AC3E}">
        <p14:creationId xmlns:p14="http://schemas.microsoft.com/office/powerpoint/2010/main" val="1718811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2"/>
          <p:cNvSpPr>
            <a:spLocks noGrp="1" noChangeArrowheads="1"/>
          </p:cNvSpPr>
          <p:nvPr>
            <p:ph type="title"/>
          </p:nvPr>
        </p:nvSpPr>
        <p:spPr>
          <a:xfrm>
            <a:off x="685800" y="1052736"/>
            <a:ext cx="8001000" cy="1143000"/>
          </a:xfrm>
        </p:spPr>
        <p:txBody>
          <a:bodyPr>
            <a:normAutofit/>
          </a:bodyPr>
          <a:lstStyle/>
          <a:p>
            <a:r>
              <a:rPr lang="hu-HU" dirty="0"/>
              <a:t>M</a:t>
            </a:r>
            <a:r>
              <a:rPr lang="hu-HU" b="0" dirty="0"/>
              <a:t>enedzsment funkciók</a:t>
            </a:r>
          </a:p>
        </p:txBody>
      </p:sp>
      <p:sp>
        <p:nvSpPr>
          <p:cNvPr id="74757" name="Rectangle 3"/>
          <p:cNvSpPr>
            <a:spLocks noGrp="1" noChangeArrowheads="1"/>
          </p:cNvSpPr>
          <p:nvPr>
            <p:ph type="body" idx="1"/>
          </p:nvPr>
        </p:nvSpPr>
        <p:spPr>
          <a:xfrm>
            <a:off x="152400" y="2195736"/>
            <a:ext cx="8915400" cy="4419600"/>
          </a:xfrm>
        </p:spPr>
        <p:txBody>
          <a:bodyPr>
            <a:normAutofit fontScale="92500" lnSpcReduction="10000"/>
          </a:bodyPr>
          <a:lstStyle/>
          <a:p>
            <a:pPr>
              <a:lnSpc>
                <a:spcPct val="90000"/>
              </a:lnSpc>
            </a:pPr>
            <a:r>
              <a:rPr lang="hu-HU" sz="2800" dirty="0"/>
              <a:t>Tervezés és döntéshozatal</a:t>
            </a:r>
          </a:p>
          <a:p>
            <a:pPr marL="400050" lvl="1" indent="0">
              <a:lnSpc>
                <a:spcPct val="80000"/>
              </a:lnSpc>
              <a:buNone/>
            </a:pPr>
            <a:r>
              <a:rPr lang="hu-HU" sz="2000" dirty="0"/>
              <a:t>A szervezeti célok és legjobb elérésük meghatározása. A célkitűzés, tervezés lényege: iránymutatás, bizonytalanság csökkentés (pl. erőforrás tervezés, ütemezés). A </a:t>
            </a:r>
            <a:r>
              <a:rPr lang="hu-HU" sz="2000" i="1" dirty="0"/>
              <a:t>fölérendelt</a:t>
            </a:r>
            <a:r>
              <a:rPr lang="hu-HU" sz="2000" dirty="0"/>
              <a:t> cél („valami többet létrehozni”, „valami fontos ügyben munkálkodni”), a világos irány és útiterv segítségével már a tervezés fázisában, illetve a tervezés révén megalapozható-biztosítható az ösztönző hatás.</a:t>
            </a:r>
          </a:p>
          <a:p>
            <a:pPr>
              <a:lnSpc>
                <a:spcPct val="90000"/>
              </a:lnSpc>
            </a:pPr>
            <a:r>
              <a:rPr lang="hu-HU" sz="2800" dirty="0"/>
              <a:t>Szervezés</a:t>
            </a:r>
          </a:p>
          <a:p>
            <a:pPr marL="400050" lvl="1" indent="0">
              <a:lnSpc>
                <a:spcPct val="80000"/>
              </a:lnSpc>
              <a:buNone/>
            </a:pPr>
            <a:r>
              <a:rPr lang="hu-HU" sz="2000" dirty="0"/>
              <a:t>A tevékenységek és források csoportosítása a célok megvalósítása érdekében: munkakörök; szervezeti egységek, felépítés, folyamatok; részrendszerek, pl. döntési-utasítási, információs rendszer kialakítása.</a:t>
            </a:r>
          </a:p>
          <a:p>
            <a:pPr lvl="1">
              <a:lnSpc>
                <a:spcPct val="0"/>
              </a:lnSpc>
              <a:buFontTx/>
              <a:buNone/>
            </a:pPr>
            <a:endParaRPr lang="hu-HU" sz="2400" dirty="0"/>
          </a:p>
          <a:p>
            <a:pPr>
              <a:lnSpc>
                <a:spcPct val="90000"/>
              </a:lnSpc>
            </a:pPr>
            <a:r>
              <a:rPr lang="hu-HU" sz="2800" dirty="0"/>
              <a:t>Közvetlen irányítás</a:t>
            </a:r>
          </a:p>
          <a:p>
            <a:pPr marL="400050" lvl="1" indent="0">
              <a:lnSpc>
                <a:spcPct val="80000"/>
              </a:lnSpc>
              <a:buNone/>
            </a:pPr>
            <a:r>
              <a:rPr lang="hu-HU" sz="2000" dirty="0"/>
              <a:t>Az alkalmazottak mozgósítása a célmegvalósítás irányában: személyes vezetői befolyásolás a megvalósítás előmozdítására, ezzel összefüggésben kommunikáció, motiválás, csoport-, konfliktus-, változáskezelés </a:t>
            </a:r>
          </a:p>
          <a:p>
            <a:pPr lvl="1">
              <a:lnSpc>
                <a:spcPct val="0"/>
              </a:lnSpc>
              <a:buFontTx/>
              <a:buNone/>
            </a:pPr>
            <a:endParaRPr lang="hu-HU" sz="2000" i="1" dirty="0"/>
          </a:p>
          <a:p>
            <a:pPr>
              <a:lnSpc>
                <a:spcPct val="70000"/>
              </a:lnSpc>
            </a:pPr>
            <a:r>
              <a:rPr lang="hu-HU" sz="2800" dirty="0"/>
              <a:t>Ellenőrzés</a:t>
            </a:r>
          </a:p>
          <a:p>
            <a:pPr marL="400050" lvl="1" indent="0">
              <a:lnSpc>
                <a:spcPct val="70000"/>
              </a:lnSpc>
              <a:buNone/>
            </a:pPr>
            <a:r>
              <a:rPr lang="hu-HU" sz="2000" dirty="0"/>
              <a:t>A tevékenységek megfigyelése, pontosítása a kitűzött célok elérése érdekében</a:t>
            </a:r>
            <a:endParaRPr lang="hu-HU" sz="1600" i="1" dirty="0"/>
          </a:p>
        </p:txBody>
      </p:sp>
    </p:spTree>
    <p:extLst>
      <p:ext uri="{BB962C8B-B14F-4D97-AF65-F5344CB8AC3E}">
        <p14:creationId xmlns:p14="http://schemas.microsoft.com/office/powerpoint/2010/main" val="1618013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520" y="1124744"/>
            <a:ext cx="8640960" cy="936104"/>
          </a:xfrm>
        </p:spPr>
        <p:txBody>
          <a:bodyPr>
            <a:normAutofit fontScale="90000"/>
          </a:bodyPr>
          <a:lstStyle/>
          <a:p>
            <a:r>
              <a:rPr lang="hu-HU" dirty="0"/>
              <a:t>Személyes vezetés (</a:t>
            </a:r>
            <a:r>
              <a:rPr lang="hu-HU" dirty="0" err="1"/>
              <a:t>leadership</a:t>
            </a:r>
            <a:r>
              <a:rPr lang="hu-HU" dirty="0"/>
              <a:t>) </a:t>
            </a:r>
            <a:br>
              <a:rPr lang="hu-HU" dirty="0"/>
            </a:br>
            <a:r>
              <a:rPr lang="hu-HU" dirty="0"/>
              <a:t>és menedzsment viszonylata</a:t>
            </a:r>
          </a:p>
        </p:txBody>
      </p:sp>
      <p:sp>
        <p:nvSpPr>
          <p:cNvPr id="3" name="Tartalom helye 2"/>
          <p:cNvSpPr>
            <a:spLocks noGrp="1"/>
          </p:cNvSpPr>
          <p:nvPr>
            <p:ph idx="1"/>
          </p:nvPr>
        </p:nvSpPr>
        <p:spPr>
          <a:xfrm>
            <a:off x="457200" y="2431429"/>
            <a:ext cx="8147248" cy="4021907"/>
          </a:xfrm>
        </p:spPr>
        <p:txBody>
          <a:bodyPr>
            <a:normAutofit lnSpcReduction="10000"/>
          </a:bodyPr>
          <a:lstStyle/>
          <a:p>
            <a:pPr marL="0" indent="0" algn="ctr">
              <a:buNone/>
            </a:pPr>
            <a:endParaRPr lang="hu-HU" dirty="0"/>
          </a:p>
          <a:p>
            <a:pPr marL="0" indent="0" algn="ctr">
              <a:buNone/>
            </a:pPr>
            <a:r>
              <a:rPr lang="hu-HU" dirty="0"/>
              <a:t>A személyes vezetés és a menedzsment felfogható ugyanazon jelenség, az átfogóan értelmezett vezetés két nézőpontjaként.</a:t>
            </a:r>
          </a:p>
          <a:p>
            <a:pPr marL="0" indent="0" algn="ctr">
              <a:buNone/>
            </a:pPr>
            <a:endParaRPr lang="hu-HU" sz="600" dirty="0"/>
          </a:p>
          <a:p>
            <a:pPr marL="0" indent="0" algn="ctr">
              <a:buNone/>
            </a:pPr>
            <a:endParaRPr lang="hu-HU" sz="600" dirty="0"/>
          </a:p>
          <a:p>
            <a:pPr marL="0" indent="0" algn="ctr">
              <a:buNone/>
            </a:pPr>
            <a:endParaRPr lang="hu-HU" sz="600" dirty="0"/>
          </a:p>
          <a:p>
            <a:pPr marL="0" indent="0" algn="ctr">
              <a:buNone/>
            </a:pPr>
            <a:r>
              <a:rPr lang="hu-HU" dirty="0"/>
              <a:t>A szerzők véleménye megoszlik abban a tekintetben, hogy inkább a két fogalom hasonlóságát vagy különbségeit hangsúlyozzuk. </a:t>
            </a:r>
          </a:p>
          <a:p>
            <a:pPr marL="0" indent="0">
              <a:buNone/>
            </a:pPr>
            <a:endParaRPr lang="hu-HU" dirty="0"/>
          </a:p>
          <a:p>
            <a:pPr marL="0" indent="0">
              <a:buNone/>
            </a:pPr>
            <a:endParaRPr lang="hu-HU" dirty="0"/>
          </a:p>
          <a:p>
            <a:pPr marL="0" indent="0">
              <a:buNone/>
            </a:pPr>
            <a:endParaRPr lang="hu-HU" dirty="0"/>
          </a:p>
          <a:p>
            <a:pPr marL="0" indent="0">
              <a:buNone/>
            </a:pPr>
            <a:endParaRPr lang="hu-HU" dirty="0"/>
          </a:p>
          <a:p>
            <a:pPr marL="0" indent="0">
              <a:buNone/>
            </a:pPr>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12</a:t>
            </a:fld>
            <a:endParaRPr lang="hu-HU"/>
          </a:p>
        </p:txBody>
      </p:sp>
    </p:spTree>
    <p:extLst>
      <p:ext uri="{BB962C8B-B14F-4D97-AF65-F5344CB8AC3E}">
        <p14:creationId xmlns:p14="http://schemas.microsoft.com/office/powerpoint/2010/main" val="4180885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79389" y="1124744"/>
            <a:ext cx="8713091" cy="1008112"/>
          </a:xfrm>
        </p:spPr>
        <p:txBody>
          <a:bodyPr>
            <a:noAutofit/>
          </a:bodyPr>
          <a:lstStyle/>
          <a:p>
            <a:pPr>
              <a:defRPr/>
            </a:pPr>
            <a:r>
              <a:rPr lang="hu-HU" sz="3200" dirty="0"/>
              <a:t>Példa a menedzsment átfogó, mélyebb értelmezésére a vezetéstudomány klasszikusától</a:t>
            </a:r>
          </a:p>
        </p:txBody>
      </p:sp>
      <p:sp>
        <p:nvSpPr>
          <p:cNvPr id="3" name="Text Placeholder 2"/>
          <p:cNvSpPr>
            <a:spLocks noGrp="1"/>
          </p:cNvSpPr>
          <p:nvPr>
            <p:ph type="body" sz="quarter" idx="10"/>
          </p:nvPr>
        </p:nvSpPr>
        <p:spPr>
          <a:xfrm>
            <a:off x="4067944" y="2420888"/>
            <a:ext cx="4618856" cy="4032448"/>
          </a:xfrm>
          <a:solidFill>
            <a:schemeClr val="bg1">
              <a:lumMod val="85000"/>
            </a:schemeClr>
          </a:solidFill>
          <a:ln>
            <a:noFill/>
          </a:ln>
        </p:spPr>
        <p:txBody>
          <a:bodyPr>
            <a:normAutofit/>
          </a:bodyPr>
          <a:lstStyle/>
          <a:p>
            <a:pPr marL="92075" indent="19050" algn="ctr">
              <a:buFont typeface="Arial" charset="0"/>
              <a:buNone/>
              <a:defRPr/>
            </a:pPr>
            <a:br>
              <a:rPr lang="hu-HU" sz="2000" i="1" dirty="0"/>
            </a:br>
            <a:r>
              <a:rPr lang="hu-HU" sz="2000" i="1" dirty="0"/>
              <a:t>„Mivel a menedzsment tevékenysége a munka köteléke által, egy közös cél érdekében összetartott emberi közösségre irányul, folyamatosan az emberi természettel, és – ahogy azt a gyakorlati tapasztalatokból tudjuk – a jóval és a gonosszal foglalkozik…”</a:t>
            </a:r>
          </a:p>
          <a:p>
            <a:pPr marL="92075" indent="19050" algn="ctr">
              <a:buFont typeface="Arial" charset="0"/>
              <a:buNone/>
              <a:defRPr/>
            </a:pPr>
            <a:endParaRPr lang="hu-HU" sz="2000" i="1" dirty="0"/>
          </a:p>
          <a:p>
            <a:pPr marL="92075" indent="19050" algn="r">
              <a:buFont typeface="Arial" charset="0"/>
              <a:buNone/>
              <a:defRPr/>
            </a:pPr>
            <a:r>
              <a:rPr lang="hu-HU" sz="1600" i="1" dirty="0"/>
              <a:t>(</a:t>
            </a:r>
            <a:r>
              <a:rPr lang="hu-HU" sz="1600" i="1" dirty="0" err="1"/>
              <a:t>Drucker</a:t>
            </a:r>
            <a:r>
              <a:rPr lang="hu-HU" sz="1600" i="1" dirty="0"/>
              <a:t>, </a:t>
            </a:r>
            <a:r>
              <a:rPr lang="hu-HU" sz="1600" i="1" dirty="0" err="1"/>
              <a:t>in</a:t>
            </a:r>
            <a:r>
              <a:rPr lang="hu-HU" sz="1600" i="1" dirty="0"/>
              <a:t>: </a:t>
            </a:r>
            <a:r>
              <a:rPr lang="hu-HU" sz="1600" i="1" dirty="0" err="1"/>
              <a:t>Tomka</a:t>
            </a:r>
            <a:r>
              <a:rPr lang="hu-HU" sz="1600" i="1" dirty="0"/>
              <a:t> J. Személyes vezetés, 2019.)</a:t>
            </a:r>
          </a:p>
        </p:txBody>
      </p:sp>
      <p:pic>
        <p:nvPicPr>
          <p:cNvPr id="21508" name="Picture 2" descr="http://i2.listal.com/image/1229209/600full-peter-f.-drucker.jpg"/>
          <p:cNvPicPr>
            <a:picLocks noChangeAspect="1" noChangeArrowheads="1"/>
          </p:cNvPicPr>
          <p:nvPr/>
        </p:nvPicPr>
        <p:blipFill>
          <a:blip r:embed="rId3" cstate="print"/>
          <a:srcRect/>
          <a:stretch>
            <a:fillRect/>
          </a:stretch>
        </p:blipFill>
        <p:spPr bwMode="auto">
          <a:xfrm>
            <a:off x="755650" y="2660873"/>
            <a:ext cx="2676525" cy="3000375"/>
          </a:xfrm>
          <a:prstGeom prst="rect">
            <a:avLst/>
          </a:prstGeom>
          <a:noFill/>
          <a:ln w="9525">
            <a:noFill/>
            <a:miter lim="800000"/>
            <a:headEnd/>
            <a:tailEnd/>
          </a:ln>
        </p:spPr>
      </p:pic>
      <p:sp>
        <p:nvSpPr>
          <p:cNvPr id="5" name="Text Placeholder 2"/>
          <p:cNvSpPr txBox="1">
            <a:spLocks/>
          </p:cNvSpPr>
          <p:nvPr/>
        </p:nvSpPr>
        <p:spPr bwMode="gray">
          <a:xfrm>
            <a:off x="900113" y="5829448"/>
            <a:ext cx="2376487" cy="623888"/>
          </a:xfrm>
          <a:prstGeom prst="rect">
            <a:avLst/>
          </a:prstGeom>
        </p:spPr>
        <p:txBody>
          <a:bodyPr lIns="0" tIns="0" rIns="0" bIns="0">
            <a:normAutofit fontScale="92500" lnSpcReduction="10000"/>
          </a:bodyPr>
          <a:lstStyle/>
          <a:p>
            <a:pPr marL="342900" indent="-342900" algn="ctr" eaLnBrk="0" hangingPunct="0">
              <a:spcBef>
                <a:spcPts val="1200"/>
              </a:spcBef>
              <a:buFont typeface="Arial" charset="0"/>
              <a:buNone/>
              <a:defRPr/>
            </a:pPr>
            <a:r>
              <a:rPr lang="hu-HU" b="1" dirty="0">
                <a:latin typeface="Arial"/>
                <a:cs typeface="Arial" pitchFamily="34" charset="0"/>
              </a:rPr>
              <a:t> Peter F. </a:t>
            </a:r>
            <a:r>
              <a:rPr lang="hu-HU" b="1" dirty="0" err="1">
                <a:latin typeface="Arial"/>
                <a:cs typeface="Arial" pitchFamily="34" charset="0"/>
              </a:rPr>
              <a:t>Drucker</a:t>
            </a:r>
            <a:endParaRPr lang="hu-HU" b="1" dirty="0">
              <a:latin typeface="Arial"/>
              <a:cs typeface="Arial" pitchFamily="34" charset="0"/>
            </a:endParaRPr>
          </a:p>
          <a:p>
            <a:pPr marL="342900" indent="-342900" algn="ctr" eaLnBrk="0" hangingPunct="0">
              <a:spcBef>
                <a:spcPts val="1200"/>
              </a:spcBef>
              <a:buFont typeface="Arial" charset="0"/>
              <a:buNone/>
              <a:defRPr/>
            </a:pPr>
            <a:r>
              <a:rPr lang="hu-HU" b="1" dirty="0">
                <a:latin typeface="Arial"/>
                <a:cs typeface="Arial" pitchFamily="34" charset="0"/>
              </a:rPr>
              <a:t>(1909-2005)</a:t>
            </a:r>
          </a:p>
        </p:txBody>
      </p:sp>
      <p:sp>
        <p:nvSpPr>
          <p:cNvPr id="6" name="Slide Number Placeholder 5"/>
          <p:cNvSpPr txBox="1">
            <a:spLocks/>
          </p:cNvSpPr>
          <p:nvPr/>
        </p:nvSpPr>
        <p:spPr>
          <a:xfrm>
            <a:off x="6553200" y="6376988"/>
            <a:ext cx="2133600" cy="365125"/>
          </a:xfrm>
          <a:prstGeom prst="rect">
            <a:avLst/>
          </a:prstGeom>
        </p:spPr>
        <p:txBody>
          <a:bodyPr/>
          <a:lstStyle/>
          <a:p>
            <a:pPr algn="r">
              <a:defRPr/>
            </a:pPr>
            <a:fld id="{73FF8F29-43CC-4B16-967D-0FBBB05550B2}" type="slidenum">
              <a:rPr lang="en-US" sz="1100">
                <a:solidFill>
                  <a:schemeClr val="bg1">
                    <a:lumMod val="50000"/>
                  </a:schemeClr>
                </a:solidFill>
              </a:rPr>
              <a:pPr algn="r">
                <a:defRPr/>
              </a:pPr>
              <a:t>13</a:t>
            </a:fld>
            <a:endParaRPr lang="en-US" sz="1100" dirty="0">
              <a:solidFill>
                <a:schemeClr val="bg1">
                  <a:lumMod val="50000"/>
                </a:schemeClr>
              </a:solidFill>
            </a:endParaRPr>
          </a:p>
        </p:txBody>
      </p:sp>
    </p:spTree>
    <p:extLst>
      <p:ext uri="{BB962C8B-B14F-4D97-AF65-F5344CB8AC3E}">
        <p14:creationId xmlns:p14="http://schemas.microsoft.com/office/powerpoint/2010/main" val="3876961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520" y="980728"/>
            <a:ext cx="8640960" cy="1522709"/>
          </a:xfrm>
        </p:spPr>
        <p:txBody>
          <a:bodyPr>
            <a:noAutofit/>
          </a:bodyPr>
          <a:lstStyle/>
          <a:p>
            <a:r>
              <a:rPr lang="hu-HU" sz="3600" dirty="0"/>
              <a:t>Személyes vezetés (</a:t>
            </a:r>
            <a:r>
              <a:rPr lang="hu-HU" sz="3600" dirty="0" err="1"/>
              <a:t>leadership</a:t>
            </a:r>
            <a:r>
              <a:rPr lang="hu-HU" sz="3600" dirty="0"/>
              <a:t>) </a:t>
            </a:r>
            <a:br>
              <a:rPr lang="hu-HU" sz="3600" dirty="0"/>
            </a:br>
            <a:r>
              <a:rPr lang="hu-HU" sz="3600" dirty="0"/>
              <a:t>és menedzsment megkülönböztetése</a:t>
            </a:r>
            <a:br>
              <a:rPr lang="hu-HU" sz="3600" dirty="0"/>
            </a:br>
            <a:r>
              <a:rPr lang="hu-HU" sz="2400" dirty="0"/>
              <a:t>(</a:t>
            </a:r>
            <a:r>
              <a:rPr lang="hu-HU" sz="2400" dirty="0" err="1"/>
              <a:t>Kotter</a:t>
            </a:r>
            <a:r>
              <a:rPr lang="hu-HU" sz="2400" dirty="0"/>
              <a:t>, Bennis, </a:t>
            </a:r>
            <a:r>
              <a:rPr lang="hu-HU" sz="2400" dirty="0" err="1"/>
              <a:t>Humphrey</a:t>
            </a:r>
            <a:r>
              <a:rPr lang="hu-HU" sz="2400" dirty="0"/>
              <a:t> és mások alapján) </a:t>
            </a:r>
            <a:endParaRPr lang="hu-HU" sz="3600" dirty="0"/>
          </a:p>
        </p:txBody>
      </p:sp>
      <p:sp>
        <p:nvSpPr>
          <p:cNvPr id="3" name="Tartalom helye 2"/>
          <p:cNvSpPr>
            <a:spLocks noGrp="1"/>
          </p:cNvSpPr>
          <p:nvPr>
            <p:ph idx="1"/>
          </p:nvPr>
        </p:nvSpPr>
        <p:spPr>
          <a:xfrm>
            <a:off x="457200" y="2575445"/>
            <a:ext cx="8147248" cy="4021907"/>
          </a:xfrm>
        </p:spPr>
        <p:txBody>
          <a:bodyPr>
            <a:normAutofit fontScale="92500" lnSpcReduction="20000"/>
          </a:bodyPr>
          <a:lstStyle/>
          <a:p>
            <a:r>
              <a:rPr lang="hu-HU" dirty="0"/>
              <a:t>A menedzsment nézőpontjából a tervezés és működtetés szervezet-igazgatási, gazdálkodási eszközrendszerét vizsgáljuk (menedzselni = „igazgatni”, „intézni”, „ügymenetet irányítani”, „kézben tartani”, „kezelni”, „bánni”).</a:t>
            </a:r>
          </a:p>
          <a:p>
            <a:r>
              <a:rPr lang="hu-HU" dirty="0"/>
              <a:t>A személyes vezetési megközelítésből a működtetés értelmét, horizontjait, az irányok helyességét, a változások szükségességét, valamint a vezetettekre gyakorolt hatás, a velük való együttműködés jellegét vizsgáljuk. </a:t>
            </a:r>
          </a:p>
          <a:p>
            <a:pPr marL="0" indent="0">
              <a:buNone/>
            </a:pPr>
            <a:endParaRPr lang="hu-HU" dirty="0"/>
          </a:p>
          <a:p>
            <a:pPr marL="0" indent="0">
              <a:buNone/>
            </a:pPr>
            <a:endParaRPr lang="hu-HU" dirty="0"/>
          </a:p>
          <a:p>
            <a:pPr marL="0" indent="0">
              <a:buNone/>
            </a:pPr>
            <a:endParaRPr lang="hu-HU" dirty="0"/>
          </a:p>
          <a:p>
            <a:pPr marL="0" indent="0">
              <a:buNone/>
            </a:pPr>
            <a:endParaRPr lang="hu-HU" dirty="0"/>
          </a:p>
          <a:p>
            <a:pPr marL="0" indent="0">
              <a:buNone/>
            </a:pPr>
            <a:endParaRPr lang="hu-HU" dirty="0"/>
          </a:p>
          <a:p>
            <a:pPr marL="0" indent="0">
              <a:buNone/>
            </a:pPr>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14</a:t>
            </a:fld>
            <a:endParaRPr lang="hu-HU"/>
          </a:p>
        </p:txBody>
      </p:sp>
    </p:spTree>
    <p:extLst>
      <p:ext uri="{BB962C8B-B14F-4D97-AF65-F5344CB8AC3E}">
        <p14:creationId xmlns:p14="http://schemas.microsoft.com/office/powerpoint/2010/main" val="21497578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5438273B-40F4-46F1-96A9-0A4538A2B818}" type="datetime1">
              <a:rPr lang="hu-HU" smtClean="0"/>
              <a:t>2020. 03. 03.</a:t>
            </a:fld>
            <a:endParaRPr lang="hu-HU"/>
          </a:p>
        </p:txBody>
      </p:sp>
      <p:sp>
        <p:nvSpPr>
          <p:cNvPr id="3" name="Élőláb helye 2"/>
          <p:cNvSpPr>
            <a:spLocks noGrp="1"/>
          </p:cNvSpPr>
          <p:nvPr>
            <p:ph type="ftr" sz="quarter" idx="11"/>
          </p:nvPr>
        </p:nvSpPr>
        <p:spPr/>
        <p:txBody>
          <a:bodyPr/>
          <a:lstStyle/>
          <a:p>
            <a:r>
              <a:rPr lang="hu-HU"/>
              <a:t>© DR. FEHÉR JÁNOS ©Károli Gáspár Református Egyetem</a:t>
            </a:r>
            <a:endParaRPr lang="hu-HU" dirty="0"/>
          </a:p>
        </p:txBody>
      </p:sp>
      <p:sp>
        <p:nvSpPr>
          <p:cNvPr id="4" name="Dia számának helye 3"/>
          <p:cNvSpPr>
            <a:spLocks noGrp="1"/>
          </p:cNvSpPr>
          <p:nvPr>
            <p:ph type="sldNum" sz="quarter" idx="12"/>
          </p:nvPr>
        </p:nvSpPr>
        <p:spPr/>
        <p:txBody>
          <a:bodyPr/>
          <a:lstStyle/>
          <a:p>
            <a:fld id="{CA999B70-2F11-42C9-8373-3944EEBAF1A8}" type="slidenum">
              <a:rPr lang="hu-HU" smtClean="0"/>
              <a:t>15</a:t>
            </a:fld>
            <a:endParaRPr lang="hu-HU"/>
          </a:p>
        </p:txBody>
      </p:sp>
      <p:sp>
        <p:nvSpPr>
          <p:cNvPr id="5" name="Ellipszis 4"/>
          <p:cNvSpPr/>
          <p:nvPr/>
        </p:nvSpPr>
        <p:spPr>
          <a:xfrm>
            <a:off x="1187624" y="2852936"/>
            <a:ext cx="3600400" cy="3600400"/>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6" name="Ellipszis 5"/>
          <p:cNvSpPr/>
          <p:nvPr/>
        </p:nvSpPr>
        <p:spPr>
          <a:xfrm>
            <a:off x="4211960" y="2708920"/>
            <a:ext cx="3600400" cy="3672408"/>
          </a:xfrm>
          <a:prstGeom prst="ellipse">
            <a:avLst/>
          </a:prstGeom>
          <a:solidFill>
            <a:srgbClr val="FF79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7" name="Ellipszis 6"/>
          <p:cNvSpPr/>
          <p:nvPr/>
        </p:nvSpPr>
        <p:spPr>
          <a:xfrm>
            <a:off x="2699792" y="980728"/>
            <a:ext cx="3456384" cy="3672408"/>
          </a:xfrm>
          <a:prstGeom prst="ellipse">
            <a:avLst/>
          </a:prstGeom>
          <a:solidFill>
            <a:srgbClr val="FF79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0" name="Szövegdoboz 9"/>
          <p:cNvSpPr txBox="1"/>
          <p:nvPr/>
        </p:nvSpPr>
        <p:spPr>
          <a:xfrm>
            <a:off x="2583823" y="1484784"/>
            <a:ext cx="3860385" cy="1785104"/>
          </a:xfrm>
          <a:prstGeom prst="rect">
            <a:avLst/>
          </a:prstGeom>
          <a:noFill/>
        </p:spPr>
        <p:txBody>
          <a:bodyPr wrap="square" rtlCol="0">
            <a:spAutoFit/>
          </a:bodyPr>
          <a:lstStyle/>
          <a:p>
            <a:pPr algn="ctr"/>
            <a:r>
              <a:rPr lang="hu-HU" sz="2200" dirty="0"/>
              <a:t>A működés értéktartalma,</a:t>
            </a:r>
          </a:p>
          <a:p>
            <a:pPr algn="ctr"/>
            <a:r>
              <a:rPr lang="hu-HU" sz="2200" dirty="0"/>
              <a:t>társadalmi-emberi funkciója, </a:t>
            </a:r>
          </a:p>
          <a:p>
            <a:pPr algn="ctr"/>
            <a:r>
              <a:rPr lang="hu-HU" sz="2200" dirty="0"/>
              <a:t>etikai vonatkozásai:</a:t>
            </a:r>
          </a:p>
          <a:p>
            <a:pPr algn="ctr"/>
            <a:r>
              <a:rPr lang="hu-HU" sz="2200" b="1" i="1" dirty="0"/>
              <a:t>SZEMÉLYES VEZETÉSI</a:t>
            </a:r>
          </a:p>
          <a:p>
            <a:pPr algn="ctr"/>
            <a:r>
              <a:rPr lang="hu-HU" sz="2200" b="1" i="1" dirty="0"/>
              <a:t>ÉRTÉKMUNKA</a:t>
            </a:r>
          </a:p>
        </p:txBody>
      </p:sp>
      <p:sp>
        <p:nvSpPr>
          <p:cNvPr id="11" name="Szövegdoboz 10"/>
          <p:cNvSpPr txBox="1"/>
          <p:nvPr/>
        </p:nvSpPr>
        <p:spPr>
          <a:xfrm>
            <a:off x="1331640" y="3284985"/>
            <a:ext cx="3312368" cy="2800767"/>
          </a:xfrm>
          <a:prstGeom prst="rect">
            <a:avLst/>
          </a:prstGeom>
          <a:noFill/>
        </p:spPr>
        <p:txBody>
          <a:bodyPr wrap="square" rtlCol="0">
            <a:spAutoFit/>
          </a:bodyPr>
          <a:lstStyle/>
          <a:p>
            <a:pPr algn="ctr"/>
            <a:r>
              <a:rPr lang="hu-HU" sz="2200" dirty="0"/>
              <a:t>Működtetés -</a:t>
            </a:r>
          </a:p>
          <a:p>
            <a:pPr algn="ctr"/>
            <a:r>
              <a:rPr lang="hu-HU" sz="2200" b="1" i="1" dirty="0"/>
              <a:t>A MENEDZSMENT  </a:t>
            </a:r>
          </a:p>
          <a:p>
            <a:pPr algn="ctr"/>
            <a:r>
              <a:rPr lang="hu-HU" sz="2200" b="1" i="1" dirty="0"/>
              <a:t>TERVEZÉSI, SZERVEZÉSI,</a:t>
            </a:r>
          </a:p>
          <a:p>
            <a:pPr algn="ctr"/>
            <a:r>
              <a:rPr lang="hu-HU" sz="2200" b="1" i="1" dirty="0"/>
              <a:t>KÖZVETLEN IRÁNYÍTÁSI, ELLENŐRZÉSI ELVEI, ESZKÖZTÁRA</a:t>
            </a:r>
            <a:r>
              <a:rPr lang="hu-HU" sz="2200" dirty="0"/>
              <a:t>: hatékony, eredményes erő-forrásgazdálkodás</a:t>
            </a:r>
          </a:p>
        </p:txBody>
      </p:sp>
      <p:sp>
        <p:nvSpPr>
          <p:cNvPr id="12" name="Szövegdoboz 11"/>
          <p:cNvSpPr txBox="1"/>
          <p:nvPr/>
        </p:nvSpPr>
        <p:spPr>
          <a:xfrm>
            <a:off x="4355976" y="3231554"/>
            <a:ext cx="3384376" cy="3077766"/>
          </a:xfrm>
          <a:prstGeom prst="rect">
            <a:avLst/>
          </a:prstGeom>
          <a:noFill/>
        </p:spPr>
        <p:txBody>
          <a:bodyPr wrap="square" rtlCol="0">
            <a:spAutoFit/>
          </a:bodyPr>
          <a:lstStyle/>
          <a:p>
            <a:pPr algn="ctr"/>
            <a:r>
              <a:rPr lang="hu-HU" sz="2200" b="1" i="1" dirty="0"/>
              <a:t>A SZEMÉLYES VEZETÉSI</a:t>
            </a:r>
          </a:p>
          <a:p>
            <a:pPr algn="ctr"/>
            <a:r>
              <a:rPr lang="hu-HU" sz="2200" b="1" i="1" dirty="0"/>
              <a:t>HATÁS ESZKÖZTÁRA</a:t>
            </a:r>
            <a:r>
              <a:rPr lang="hu-HU" sz="2200" dirty="0"/>
              <a:t>: </a:t>
            </a:r>
          </a:p>
          <a:p>
            <a:pPr algn="ctr"/>
            <a:r>
              <a:rPr lang="hu-HU" sz="2200" dirty="0"/>
              <a:t>iránymutatás az alapvető célok, elvi dilemmák, </a:t>
            </a:r>
            <a:r>
              <a:rPr lang="hu-HU" sz="2200" dirty="0" err="1"/>
              <a:t>vál-tozások</a:t>
            </a:r>
            <a:r>
              <a:rPr lang="hu-HU" sz="2200" dirty="0"/>
              <a:t>, fontos  problémák tekintetében; a </a:t>
            </a:r>
            <a:r>
              <a:rPr lang="hu-HU" sz="2200" dirty="0" err="1"/>
              <a:t>működés-ben</a:t>
            </a:r>
            <a:r>
              <a:rPr lang="hu-HU" sz="2200" dirty="0"/>
              <a:t> résztvevők </a:t>
            </a:r>
            <a:r>
              <a:rPr lang="hu-HU" sz="2200" dirty="0" err="1"/>
              <a:t>befolyásolá-sa</a:t>
            </a:r>
            <a:r>
              <a:rPr lang="hu-HU" sz="2200" dirty="0"/>
              <a:t> a célmegvalósításra</a:t>
            </a:r>
          </a:p>
          <a:p>
            <a:pPr algn="ctr"/>
            <a:endParaRPr lang="hu-HU" dirty="0"/>
          </a:p>
        </p:txBody>
      </p:sp>
    </p:spTree>
    <p:extLst>
      <p:ext uri="{BB962C8B-B14F-4D97-AF65-F5344CB8AC3E}">
        <p14:creationId xmlns:p14="http://schemas.microsoft.com/office/powerpoint/2010/main" val="2529957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0" grpId="0"/>
      <p:bldP spid="11" grpId="0"/>
      <p:bldP spid="1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pPr algn="ctr"/>
            <a:r>
              <a:rPr lang="hu-HU" b="0" cap="none" dirty="0"/>
              <a:t>II. A vezetés alapjai</a:t>
            </a:r>
          </a:p>
        </p:txBody>
      </p:sp>
      <p:sp>
        <p:nvSpPr>
          <p:cNvPr id="3" name="Szöveg helye 2"/>
          <p:cNvSpPr>
            <a:spLocks noGrp="1"/>
          </p:cNvSpPr>
          <p:nvPr>
            <p:ph type="body" idx="1"/>
          </p:nvPr>
        </p:nvSpPr>
        <p:spPr/>
        <p:txBody>
          <a:bodyPr/>
          <a:lstStyle/>
          <a:p>
            <a:endParaRPr lang="hu-HU" dirty="0"/>
          </a:p>
        </p:txBody>
      </p:sp>
      <p:sp>
        <p:nvSpPr>
          <p:cNvPr id="4" name="Dátum helye 3"/>
          <p:cNvSpPr>
            <a:spLocks noGrp="1"/>
          </p:cNvSpPr>
          <p:nvPr>
            <p:ph type="dt" sz="half" idx="10"/>
          </p:nvPr>
        </p:nvSpPr>
        <p:spPr/>
        <p:txBody>
          <a:bodyPr/>
          <a:lstStyle/>
          <a:p>
            <a:fld id="{E9E90BA4-D042-4699-AD0B-D24053BC6FBD}" type="datetime1">
              <a:rPr lang="hu-HU" smtClean="0"/>
              <a:t>2020. 03. 03.</a:t>
            </a:fld>
            <a:endParaRPr lang="hu-HU"/>
          </a:p>
        </p:txBody>
      </p:sp>
      <p:sp>
        <p:nvSpPr>
          <p:cNvPr id="5" name="Élőláb helye 4"/>
          <p:cNvSpPr>
            <a:spLocks noGrp="1"/>
          </p:cNvSpPr>
          <p:nvPr>
            <p:ph type="ftr" sz="quarter" idx="11"/>
          </p:nvPr>
        </p:nvSpPr>
        <p:spPr/>
        <p:txBody>
          <a:bodyPr/>
          <a:lstStyle/>
          <a:p>
            <a:r>
              <a:rPr lang="hu-HU"/>
              <a:t>© DR. FEHÉR JÁNOS ©Károli Gáspár Református Egyetem</a:t>
            </a:r>
            <a:endParaRPr lang="hu-HU" dirty="0"/>
          </a:p>
        </p:txBody>
      </p:sp>
      <p:sp>
        <p:nvSpPr>
          <p:cNvPr id="6" name="Dia számának helye 5"/>
          <p:cNvSpPr>
            <a:spLocks noGrp="1"/>
          </p:cNvSpPr>
          <p:nvPr>
            <p:ph type="sldNum" sz="quarter" idx="12"/>
          </p:nvPr>
        </p:nvSpPr>
        <p:spPr/>
        <p:txBody>
          <a:bodyPr/>
          <a:lstStyle/>
          <a:p>
            <a:fld id="{CA999B70-2F11-42C9-8373-3944EEBAF1A8}" type="slidenum">
              <a:rPr lang="hu-HU" smtClean="0"/>
              <a:t>16</a:t>
            </a:fld>
            <a:endParaRPr lang="hu-HU"/>
          </a:p>
        </p:txBody>
      </p:sp>
    </p:spTree>
    <p:extLst>
      <p:ext uri="{BB962C8B-B14F-4D97-AF65-F5344CB8AC3E}">
        <p14:creationId xmlns:p14="http://schemas.microsoft.com/office/powerpoint/2010/main" val="3513114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124744"/>
            <a:ext cx="8219256" cy="792088"/>
          </a:xfrm>
        </p:spPr>
        <p:txBody>
          <a:bodyPr>
            <a:normAutofit/>
          </a:bodyPr>
          <a:lstStyle/>
          <a:p>
            <a:endParaRPr lang="hu-HU" dirty="0"/>
          </a:p>
        </p:txBody>
      </p:sp>
      <p:sp>
        <p:nvSpPr>
          <p:cNvPr id="3" name="Tartalom helye 2"/>
          <p:cNvSpPr>
            <a:spLocks noGrp="1"/>
          </p:cNvSpPr>
          <p:nvPr>
            <p:ph idx="1"/>
          </p:nvPr>
        </p:nvSpPr>
        <p:spPr>
          <a:xfrm>
            <a:off x="457200" y="2132856"/>
            <a:ext cx="8219256" cy="4021907"/>
          </a:xfrm>
        </p:spPr>
        <p:txBody>
          <a:bodyPr>
            <a:normAutofit lnSpcReduction="10000"/>
          </a:bodyPr>
          <a:lstStyle/>
          <a:p>
            <a:pPr marL="0" indent="0">
              <a:buNone/>
            </a:pPr>
            <a:r>
              <a:rPr lang="hu-HU" sz="3600" dirty="0"/>
              <a:t>II. A vezetés alapjai</a:t>
            </a:r>
          </a:p>
          <a:p>
            <a:pPr marL="0" indent="0">
              <a:buNone/>
            </a:pPr>
            <a:endParaRPr lang="hu-HU" sz="2400" dirty="0"/>
          </a:p>
          <a:p>
            <a:pPr marL="0" indent="0">
              <a:buNone/>
            </a:pPr>
            <a:r>
              <a:rPr lang="hu-HU" sz="3600" dirty="0"/>
              <a:t>II. 1. Vezetési, szervezési alapelvek – </a:t>
            </a:r>
            <a:r>
              <a:rPr lang="hu-HU" sz="3600" dirty="0" err="1"/>
              <a:t>Fayol</a:t>
            </a:r>
            <a:endParaRPr lang="hu-HU" sz="3600" dirty="0"/>
          </a:p>
          <a:p>
            <a:pPr marL="0" indent="0">
              <a:buNone/>
            </a:pPr>
            <a:r>
              <a:rPr lang="hu-HU" sz="3600" dirty="0"/>
              <a:t>II. 2. A vezetés egyes általános jellemzői. Vezetői készségek</a:t>
            </a:r>
          </a:p>
          <a:p>
            <a:pPr marL="0" indent="0">
              <a:buNone/>
            </a:pPr>
            <a:r>
              <a:rPr lang="hu-HU" sz="3600" dirty="0"/>
              <a:t>II. 3. A vezetői motiválás megközelítései. </a:t>
            </a:r>
            <a:br>
              <a:rPr lang="hu-HU" sz="3600" dirty="0"/>
            </a:br>
            <a:r>
              <a:rPr lang="hu-HU" sz="3600" dirty="0"/>
              <a:t>A vezetői motiválás </a:t>
            </a:r>
            <a:r>
              <a:rPr lang="hu-HU" sz="3600" dirty="0" err="1"/>
              <a:t>korlátai</a:t>
            </a:r>
            <a:endParaRPr lang="hu-HU" sz="3600" dirty="0"/>
          </a:p>
          <a:p>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17</a:t>
            </a:fld>
            <a:endParaRPr lang="hu-HU"/>
          </a:p>
        </p:txBody>
      </p:sp>
    </p:spTree>
    <p:extLst>
      <p:ext uri="{BB962C8B-B14F-4D97-AF65-F5344CB8AC3E}">
        <p14:creationId xmlns:p14="http://schemas.microsoft.com/office/powerpoint/2010/main" val="364925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124744"/>
            <a:ext cx="8219256" cy="792088"/>
          </a:xfrm>
        </p:spPr>
        <p:txBody>
          <a:bodyPr>
            <a:normAutofit/>
          </a:bodyPr>
          <a:lstStyle/>
          <a:p>
            <a:endParaRPr lang="hu-HU" dirty="0"/>
          </a:p>
        </p:txBody>
      </p:sp>
      <p:sp>
        <p:nvSpPr>
          <p:cNvPr id="3" name="Tartalom helye 2"/>
          <p:cNvSpPr>
            <a:spLocks noGrp="1"/>
          </p:cNvSpPr>
          <p:nvPr>
            <p:ph idx="1"/>
          </p:nvPr>
        </p:nvSpPr>
        <p:spPr>
          <a:xfrm>
            <a:off x="457200" y="2132856"/>
            <a:ext cx="8219256" cy="4021907"/>
          </a:xfrm>
        </p:spPr>
        <p:txBody>
          <a:bodyPr>
            <a:normAutofit/>
          </a:bodyPr>
          <a:lstStyle/>
          <a:p>
            <a:pPr marL="0" indent="0">
              <a:buNone/>
            </a:pPr>
            <a:r>
              <a:rPr lang="hu-HU" sz="3600" dirty="0"/>
              <a:t>II. A vezetés alapjai</a:t>
            </a:r>
          </a:p>
          <a:p>
            <a:pPr marL="0" indent="0">
              <a:buNone/>
            </a:pPr>
            <a:endParaRPr lang="hu-HU" sz="2400" dirty="0"/>
          </a:p>
          <a:p>
            <a:pPr marL="0" indent="0">
              <a:buNone/>
            </a:pPr>
            <a:r>
              <a:rPr lang="hu-HU" sz="3600" dirty="0"/>
              <a:t>II. 1. Vezetési, szervezési alapelvek – </a:t>
            </a:r>
            <a:r>
              <a:rPr lang="hu-HU" sz="3600" dirty="0" err="1"/>
              <a:t>Fayol</a:t>
            </a:r>
            <a:endParaRPr lang="hu-HU" sz="3600" dirty="0"/>
          </a:p>
          <a:p>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18</a:t>
            </a:fld>
            <a:endParaRPr lang="hu-HU"/>
          </a:p>
        </p:txBody>
      </p:sp>
    </p:spTree>
    <p:extLst>
      <p:ext uri="{BB962C8B-B14F-4D97-AF65-F5344CB8AC3E}">
        <p14:creationId xmlns:p14="http://schemas.microsoft.com/office/powerpoint/2010/main" val="3811942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Dátum helye 3"/>
          <p:cNvSpPr>
            <a:spLocks noGrp="1"/>
          </p:cNvSpPr>
          <p:nvPr>
            <p:ph type="dt" sz="quarter" idx="10"/>
          </p:nvPr>
        </p:nvSpPr>
        <p:spPr>
          <a:noFill/>
        </p:spPr>
        <p:txBody>
          <a:bodyPr/>
          <a:lstStyle>
            <a:lvl1pPr>
              <a:defRPr sz="6600" b="1">
                <a:solidFill>
                  <a:srgbClr val="FFFFCC"/>
                </a:solidFill>
                <a:latin typeface="Times New Roman" pitchFamily="18" charset="0"/>
              </a:defRPr>
            </a:lvl1pPr>
            <a:lvl2pPr marL="742950" indent="-285750">
              <a:defRPr sz="6600" b="1">
                <a:solidFill>
                  <a:srgbClr val="FFFFCC"/>
                </a:solidFill>
                <a:latin typeface="Times New Roman" pitchFamily="18" charset="0"/>
              </a:defRPr>
            </a:lvl2pPr>
            <a:lvl3pPr marL="1143000" indent="-228600">
              <a:defRPr sz="6600" b="1">
                <a:solidFill>
                  <a:srgbClr val="FFFFCC"/>
                </a:solidFill>
                <a:latin typeface="Times New Roman" pitchFamily="18" charset="0"/>
              </a:defRPr>
            </a:lvl3pPr>
            <a:lvl4pPr marL="1600200" indent="-228600">
              <a:defRPr sz="6600" b="1">
                <a:solidFill>
                  <a:srgbClr val="FFFFCC"/>
                </a:solidFill>
                <a:latin typeface="Times New Roman" pitchFamily="18" charset="0"/>
              </a:defRPr>
            </a:lvl4pPr>
            <a:lvl5pPr marL="2057400" indent="-228600">
              <a:defRPr sz="6600" b="1">
                <a:solidFill>
                  <a:srgbClr val="FFFFCC"/>
                </a:solidFill>
                <a:latin typeface="Times New Roman" pitchFamily="18" charset="0"/>
              </a:defRPr>
            </a:lvl5pPr>
            <a:lvl6pPr marL="2514600" indent="-228600" eaLnBrk="0" fontAlgn="base" hangingPunct="0">
              <a:spcBef>
                <a:spcPct val="0"/>
              </a:spcBef>
              <a:spcAft>
                <a:spcPct val="0"/>
              </a:spcAft>
              <a:defRPr sz="6600" b="1">
                <a:solidFill>
                  <a:srgbClr val="FFFFCC"/>
                </a:solidFill>
                <a:latin typeface="Times New Roman" pitchFamily="18" charset="0"/>
              </a:defRPr>
            </a:lvl6pPr>
            <a:lvl7pPr marL="2971800" indent="-228600" eaLnBrk="0" fontAlgn="base" hangingPunct="0">
              <a:spcBef>
                <a:spcPct val="0"/>
              </a:spcBef>
              <a:spcAft>
                <a:spcPct val="0"/>
              </a:spcAft>
              <a:defRPr sz="6600" b="1">
                <a:solidFill>
                  <a:srgbClr val="FFFFCC"/>
                </a:solidFill>
                <a:latin typeface="Times New Roman" pitchFamily="18" charset="0"/>
              </a:defRPr>
            </a:lvl7pPr>
            <a:lvl8pPr marL="3429000" indent="-228600" eaLnBrk="0" fontAlgn="base" hangingPunct="0">
              <a:spcBef>
                <a:spcPct val="0"/>
              </a:spcBef>
              <a:spcAft>
                <a:spcPct val="0"/>
              </a:spcAft>
              <a:defRPr sz="6600" b="1">
                <a:solidFill>
                  <a:srgbClr val="FFFFCC"/>
                </a:solidFill>
                <a:latin typeface="Times New Roman" pitchFamily="18" charset="0"/>
              </a:defRPr>
            </a:lvl8pPr>
            <a:lvl9pPr marL="3886200" indent="-228600" eaLnBrk="0" fontAlgn="base" hangingPunct="0">
              <a:spcBef>
                <a:spcPct val="0"/>
              </a:spcBef>
              <a:spcAft>
                <a:spcPct val="0"/>
              </a:spcAft>
              <a:defRPr sz="6600" b="1">
                <a:solidFill>
                  <a:srgbClr val="FFFFCC"/>
                </a:solidFill>
                <a:latin typeface="Times New Roman" pitchFamily="18" charset="0"/>
              </a:defRPr>
            </a:lvl9pPr>
          </a:lstStyle>
          <a:p>
            <a:endParaRPr lang="hu-HU" sz="1400" b="0" dirty="0">
              <a:solidFill>
                <a:schemeClr val="tx2"/>
              </a:solidFill>
            </a:endParaRPr>
          </a:p>
        </p:txBody>
      </p:sp>
      <p:sp>
        <p:nvSpPr>
          <p:cNvPr id="119811" name="Dia számának helye 5"/>
          <p:cNvSpPr>
            <a:spLocks noGrp="1"/>
          </p:cNvSpPr>
          <p:nvPr>
            <p:ph type="sldNum" sz="quarter" idx="12"/>
          </p:nvPr>
        </p:nvSpPr>
        <p:spPr>
          <a:noFill/>
        </p:spPr>
        <p:txBody>
          <a:bodyPr/>
          <a:lstStyle>
            <a:lvl1pPr>
              <a:defRPr sz="6600" b="1">
                <a:solidFill>
                  <a:srgbClr val="FFFFCC"/>
                </a:solidFill>
                <a:latin typeface="Times New Roman" pitchFamily="18" charset="0"/>
              </a:defRPr>
            </a:lvl1pPr>
            <a:lvl2pPr marL="742950" indent="-285750">
              <a:defRPr sz="6600" b="1">
                <a:solidFill>
                  <a:srgbClr val="FFFFCC"/>
                </a:solidFill>
                <a:latin typeface="Times New Roman" pitchFamily="18" charset="0"/>
              </a:defRPr>
            </a:lvl2pPr>
            <a:lvl3pPr marL="1143000" indent="-228600">
              <a:defRPr sz="6600" b="1">
                <a:solidFill>
                  <a:srgbClr val="FFFFCC"/>
                </a:solidFill>
                <a:latin typeface="Times New Roman" pitchFamily="18" charset="0"/>
              </a:defRPr>
            </a:lvl3pPr>
            <a:lvl4pPr marL="1600200" indent="-228600">
              <a:defRPr sz="6600" b="1">
                <a:solidFill>
                  <a:srgbClr val="FFFFCC"/>
                </a:solidFill>
                <a:latin typeface="Times New Roman" pitchFamily="18" charset="0"/>
              </a:defRPr>
            </a:lvl4pPr>
            <a:lvl5pPr marL="2057400" indent="-228600">
              <a:defRPr sz="6600" b="1">
                <a:solidFill>
                  <a:srgbClr val="FFFFCC"/>
                </a:solidFill>
                <a:latin typeface="Times New Roman" pitchFamily="18" charset="0"/>
              </a:defRPr>
            </a:lvl5pPr>
            <a:lvl6pPr marL="2514600" indent="-228600" eaLnBrk="0" fontAlgn="base" hangingPunct="0">
              <a:spcBef>
                <a:spcPct val="0"/>
              </a:spcBef>
              <a:spcAft>
                <a:spcPct val="0"/>
              </a:spcAft>
              <a:defRPr sz="6600" b="1">
                <a:solidFill>
                  <a:srgbClr val="FFFFCC"/>
                </a:solidFill>
                <a:latin typeface="Times New Roman" pitchFamily="18" charset="0"/>
              </a:defRPr>
            </a:lvl6pPr>
            <a:lvl7pPr marL="2971800" indent="-228600" eaLnBrk="0" fontAlgn="base" hangingPunct="0">
              <a:spcBef>
                <a:spcPct val="0"/>
              </a:spcBef>
              <a:spcAft>
                <a:spcPct val="0"/>
              </a:spcAft>
              <a:defRPr sz="6600" b="1">
                <a:solidFill>
                  <a:srgbClr val="FFFFCC"/>
                </a:solidFill>
                <a:latin typeface="Times New Roman" pitchFamily="18" charset="0"/>
              </a:defRPr>
            </a:lvl7pPr>
            <a:lvl8pPr marL="3429000" indent="-228600" eaLnBrk="0" fontAlgn="base" hangingPunct="0">
              <a:spcBef>
                <a:spcPct val="0"/>
              </a:spcBef>
              <a:spcAft>
                <a:spcPct val="0"/>
              </a:spcAft>
              <a:defRPr sz="6600" b="1">
                <a:solidFill>
                  <a:srgbClr val="FFFFCC"/>
                </a:solidFill>
                <a:latin typeface="Times New Roman" pitchFamily="18" charset="0"/>
              </a:defRPr>
            </a:lvl8pPr>
            <a:lvl9pPr marL="3886200" indent="-228600" eaLnBrk="0" fontAlgn="base" hangingPunct="0">
              <a:spcBef>
                <a:spcPct val="0"/>
              </a:spcBef>
              <a:spcAft>
                <a:spcPct val="0"/>
              </a:spcAft>
              <a:defRPr sz="6600" b="1">
                <a:solidFill>
                  <a:srgbClr val="FFFFCC"/>
                </a:solidFill>
                <a:latin typeface="Times New Roman" pitchFamily="18" charset="0"/>
              </a:defRPr>
            </a:lvl9pPr>
          </a:lstStyle>
          <a:p>
            <a:fld id="{9B8BCF56-3FCD-475C-904E-D9F18F4D2BA6}" type="slidenum">
              <a:rPr lang="en-US" sz="1400" b="0" smtClean="0">
                <a:solidFill>
                  <a:schemeClr val="tx2"/>
                </a:solidFill>
              </a:rPr>
              <a:pPr/>
              <a:t>19</a:t>
            </a:fld>
            <a:endParaRPr lang="en-US" sz="1400" b="0" dirty="0">
              <a:solidFill>
                <a:schemeClr val="tx2"/>
              </a:solidFill>
            </a:endParaRPr>
          </a:p>
        </p:txBody>
      </p:sp>
      <p:sp>
        <p:nvSpPr>
          <p:cNvPr id="119812" name="Rectangle 2"/>
          <p:cNvSpPr>
            <a:spLocks noGrp="1" noChangeArrowheads="1"/>
          </p:cNvSpPr>
          <p:nvPr>
            <p:ph type="title"/>
          </p:nvPr>
        </p:nvSpPr>
        <p:spPr>
          <a:xfrm>
            <a:off x="457200" y="980728"/>
            <a:ext cx="8229600" cy="1143000"/>
          </a:xfrm>
        </p:spPr>
        <p:txBody>
          <a:bodyPr>
            <a:normAutofit fontScale="90000"/>
          </a:bodyPr>
          <a:lstStyle/>
          <a:p>
            <a:r>
              <a:rPr lang="hu-HU" b="0" dirty="0" err="1"/>
              <a:t>Fayol</a:t>
            </a:r>
            <a:r>
              <a:rPr lang="hu-HU" b="0" dirty="0"/>
              <a:t> 14 klasszikus vezetési alapelve </a:t>
            </a:r>
            <a:r>
              <a:rPr lang="hu-HU" sz="3200" b="0" dirty="0"/>
              <a:t>- meghatározott témák szerinti csoportosításban</a:t>
            </a:r>
          </a:p>
        </p:txBody>
      </p:sp>
      <p:sp>
        <p:nvSpPr>
          <p:cNvPr id="119813" name="Rectangle 3"/>
          <p:cNvSpPr>
            <a:spLocks noGrp="1" noChangeArrowheads="1"/>
          </p:cNvSpPr>
          <p:nvPr>
            <p:ph type="body" idx="1"/>
          </p:nvPr>
        </p:nvSpPr>
        <p:spPr>
          <a:xfrm>
            <a:off x="685800" y="2165176"/>
            <a:ext cx="7772400" cy="4648200"/>
          </a:xfrm>
        </p:spPr>
        <p:txBody>
          <a:bodyPr/>
          <a:lstStyle/>
          <a:p>
            <a:pPr marL="609600" indent="-609600">
              <a:lnSpc>
                <a:spcPct val="80000"/>
              </a:lnSpc>
              <a:buFont typeface="Monotype Sorts" pitchFamily="2" charset="2"/>
              <a:buNone/>
            </a:pPr>
            <a:r>
              <a:rPr lang="hu-HU" sz="2800" dirty="0"/>
              <a:t>A. Szervezeti struktúra</a:t>
            </a:r>
          </a:p>
          <a:p>
            <a:pPr marL="609600" indent="-609600">
              <a:lnSpc>
                <a:spcPct val="80000"/>
              </a:lnSpc>
              <a:buFont typeface="Monotype Sorts" pitchFamily="2" charset="2"/>
              <a:buNone/>
            </a:pPr>
            <a:r>
              <a:rPr lang="hu-HU" sz="1000" dirty="0"/>
              <a:t> </a:t>
            </a:r>
          </a:p>
          <a:p>
            <a:pPr marL="609600" indent="-609600">
              <a:lnSpc>
                <a:spcPct val="80000"/>
              </a:lnSpc>
              <a:buFont typeface="Monotype Sorts" pitchFamily="2" charset="2"/>
              <a:buNone/>
            </a:pPr>
            <a:r>
              <a:rPr lang="hu-HU" sz="1800" dirty="0"/>
              <a:t>1. Munkamegosztás </a:t>
            </a:r>
          </a:p>
          <a:p>
            <a:pPr marL="990600" lvl="1" indent="-533400">
              <a:lnSpc>
                <a:spcPct val="80000"/>
              </a:lnSpc>
              <a:buFont typeface="Monotype Sorts" pitchFamily="2" charset="2"/>
              <a:buChar char="l"/>
            </a:pPr>
            <a:r>
              <a:rPr lang="hu-HU" sz="1600" dirty="0"/>
              <a:t>Azonos erőfeszítéssel több, illetve színvonalasabb teljesítés</a:t>
            </a:r>
          </a:p>
          <a:p>
            <a:pPr marL="990600" lvl="1" indent="-533400">
              <a:lnSpc>
                <a:spcPct val="80000"/>
              </a:lnSpc>
              <a:buFont typeface="Monotype Sorts" pitchFamily="2" charset="2"/>
              <a:buChar char="l"/>
            </a:pPr>
            <a:r>
              <a:rPr lang="hu-HU" sz="1600" dirty="0"/>
              <a:t>A munkamegosztás korlátai</a:t>
            </a:r>
          </a:p>
          <a:p>
            <a:pPr marL="609600" indent="-609600">
              <a:lnSpc>
                <a:spcPct val="80000"/>
              </a:lnSpc>
              <a:buFont typeface="Monotype Sorts" pitchFamily="2" charset="2"/>
              <a:buNone/>
            </a:pPr>
            <a:r>
              <a:rPr lang="hu-HU" sz="1800" dirty="0"/>
              <a:t>2. Fölérendeltség és felelősség </a:t>
            </a:r>
          </a:p>
          <a:p>
            <a:pPr marL="990600" lvl="1" indent="-533400">
              <a:lnSpc>
                <a:spcPct val="80000"/>
              </a:lnSpc>
              <a:buFont typeface="Monotype Sorts" pitchFamily="2" charset="2"/>
              <a:buChar char="l"/>
            </a:pPr>
            <a:r>
              <a:rPr lang="hu-HU" sz="1600" dirty="0"/>
              <a:t>A fölérendeltség felelősséggel jár</a:t>
            </a:r>
          </a:p>
          <a:p>
            <a:pPr marL="609600" indent="-609600">
              <a:lnSpc>
                <a:spcPct val="80000"/>
              </a:lnSpc>
              <a:buFont typeface="Monotype Sorts" pitchFamily="2" charset="2"/>
              <a:buNone/>
            </a:pPr>
            <a:r>
              <a:rPr lang="hu-HU" sz="1800" dirty="0"/>
              <a:t>3. Utasítási láncolat</a:t>
            </a:r>
          </a:p>
          <a:p>
            <a:pPr marL="990600" lvl="1" indent="-533400">
              <a:lnSpc>
                <a:spcPct val="80000"/>
              </a:lnSpc>
              <a:buFont typeface="Monotype Sorts" pitchFamily="2" charset="2"/>
              <a:buChar char="l"/>
            </a:pPr>
            <a:r>
              <a:rPr lang="hu-HU" sz="1600" dirty="0"/>
              <a:t>Utasítás a fölérendelt személytől érkezik</a:t>
            </a:r>
          </a:p>
          <a:p>
            <a:pPr marL="609600" indent="-609600">
              <a:lnSpc>
                <a:spcPct val="80000"/>
              </a:lnSpc>
              <a:buFont typeface="Monotype Sorts" pitchFamily="2" charset="2"/>
              <a:buNone/>
            </a:pPr>
            <a:r>
              <a:rPr lang="hu-HU" sz="1800" dirty="0"/>
              <a:t>4. Egységes irányítás</a:t>
            </a:r>
          </a:p>
          <a:p>
            <a:pPr marL="990600" lvl="1" indent="-533400">
              <a:lnSpc>
                <a:spcPct val="80000"/>
              </a:lnSpc>
              <a:buFont typeface="Monotype Sorts" pitchFamily="2" charset="2"/>
              <a:buChar char="l"/>
            </a:pPr>
            <a:r>
              <a:rPr lang="hu-HU" sz="1600" dirty="0"/>
              <a:t>Minden tevékenységcsoportot egy vezető és egy terv irányít</a:t>
            </a:r>
          </a:p>
          <a:p>
            <a:pPr marL="609600" indent="-609600">
              <a:lnSpc>
                <a:spcPct val="80000"/>
              </a:lnSpc>
              <a:buFont typeface="Monotype Sorts" pitchFamily="2" charset="2"/>
              <a:buNone/>
            </a:pPr>
            <a:r>
              <a:rPr lang="hu-HU" sz="1800" dirty="0"/>
              <a:t>5. Centralizáció</a:t>
            </a:r>
          </a:p>
          <a:p>
            <a:pPr marL="990600" lvl="1" indent="-533400">
              <a:lnSpc>
                <a:spcPct val="80000"/>
              </a:lnSpc>
              <a:buFont typeface="Monotype Sorts" pitchFamily="2" charset="2"/>
              <a:buChar char="l"/>
            </a:pPr>
            <a:r>
              <a:rPr lang="hu-HU" sz="1600" dirty="0"/>
              <a:t>A centralizáció kívánatos mértéke több tényezőtől függ</a:t>
            </a:r>
          </a:p>
          <a:p>
            <a:pPr marL="609600" indent="-609600">
              <a:lnSpc>
                <a:spcPct val="80000"/>
              </a:lnSpc>
              <a:buFont typeface="Monotype Sorts" pitchFamily="2" charset="2"/>
              <a:buNone/>
            </a:pPr>
            <a:r>
              <a:rPr lang="hu-HU" sz="1800" dirty="0"/>
              <a:t>6. Lépcsőzetes hierarchia</a:t>
            </a:r>
          </a:p>
          <a:p>
            <a:pPr marL="990600" lvl="1" indent="-533400">
              <a:lnSpc>
                <a:spcPct val="80000"/>
              </a:lnSpc>
              <a:buFont typeface="Monotype Sorts" pitchFamily="2" charset="2"/>
              <a:buChar char="l"/>
            </a:pPr>
            <a:r>
              <a:rPr lang="hu-HU" sz="1600" dirty="0"/>
              <a:t>A vonalbeli fölérendeltség elvét korlátozhatják: </a:t>
            </a:r>
          </a:p>
          <a:p>
            <a:pPr marL="1371600" lvl="2" indent="-457200">
              <a:lnSpc>
                <a:spcPct val="80000"/>
              </a:lnSpc>
              <a:buFont typeface="Monotype Sorts" pitchFamily="2" charset="2"/>
              <a:buNone/>
            </a:pPr>
            <a:r>
              <a:rPr lang="hu-HU" sz="1400" dirty="0"/>
              <a:t>- rendkívüli esetek (sürgősség, stb.)</a:t>
            </a:r>
          </a:p>
          <a:p>
            <a:pPr marL="1371600" lvl="2" indent="-457200">
              <a:lnSpc>
                <a:spcPct val="80000"/>
              </a:lnSpc>
              <a:buFont typeface="Monotype Sorts" pitchFamily="2" charset="2"/>
              <a:buNone/>
            </a:pPr>
            <a:r>
              <a:rPr lang="hu-HU" sz="1400" dirty="0"/>
              <a:t>- az alulról jövő kezdeményezések kibontakoztatási igényei</a:t>
            </a:r>
          </a:p>
        </p:txBody>
      </p:sp>
      <p:sp>
        <p:nvSpPr>
          <p:cNvPr id="119814" name="Élőláb helye 1"/>
          <p:cNvSpPr>
            <a:spLocks noGrp="1"/>
          </p:cNvSpPr>
          <p:nvPr>
            <p:ph type="ftr" sz="quarter" idx="11"/>
          </p:nvPr>
        </p:nvSpPr>
        <p:spPr>
          <a:noFill/>
        </p:spPr>
        <p:txBody>
          <a:bodyPr/>
          <a:lstStyle>
            <a:lvl1pPr>
              <a:defRPr sz="6600" b="1">
                <a:solidFill>
                  <a:srgbClr val="FFFFCC"/>
                </a:solidFill>
                <a:latin typeface="Times New Roman" pitchFamily="18" charset="0"/>
              </a:defRPr>
            </a:lvl1pPr>
            <a:lvl2pPr marL="742950" indent="-285750">
              <a:defRPr sz="6600" b="1">
                <a:solidFill>
                  <a:srgbClr val="FFFFCC"/>
                </a:solidFill>
                <a:latin typeface="Times New Roman" pitchFamily="18" charset="0"/>
              </a:defRPr>
            </a:lvl2pPr>
            <a:lvl3pPr marL="1143000" indent="-228600">
              <a:defRPr sz="6600" b="1">
                <a:solidFill>
                  <a:srgbClr val="FFFFCC"/>
                </a:solidFill>
                <a:latin typeface="Times New Roman" pitchFamily="18" charset="0"/>
              </a:defRPr>
            </a:lvl3pPr>
            <a:lvl4pPr marL="1600200" indent="-228600">
              <a:defRPr sz="6600" b="1">
                <a:solidFill>
                  <a:srgbClr val="FFFFCC"/>
                </a:solidFill>
                <a:latin typeface="Times New Roman" pitchFamily="18" charset="0"/>
              </a:defRPr>
            </a:lvl4pPr>
            <a:lvl5pPr marL="2057400" indent="-228600">
              <a:defRPr sz="6600" b="1">
                <a:solidFill>
                  <a:srgbClr val="FFFFCC"/>
                </a:solidFill>
                <a:latin typeface="Times New Roman" pitchFamily="18" charset="0"/>
              </a:defRPr>
            </a:lvl5pPr>
            <a:lvl6pPr marL="2514600" indent="-228600" eaLnBrk="0" fontAlgn="base" hangingPunct="0">
              <a:spcBef>
                <a:spcPct val="0"/>
              </a:spcBef>
              <a:spcAft>
                <a:spcPct val="0"/>
              </a:spcAft>
              <a:defRPr sz="6600" b="1">
                <a:solidFill>
                  <a:srgbClr val="FFFFCC"/>
                </a:solidFill>
                <a:latin typeface="Times New Roman" pitchFamily="18" charset="0"/>
              </a:defRPr>
            </a:lvl6pPr>
            <a:lvl7pPr marL="2971800" indent="-228600" eaLnBrk="0" fontAlgn="base" hangingPunct="0">
              <a:spcBef>
                <a:spcPct val="0"/>
              </a:spcBef>
              <a:spcAft>
                <a:spcPct val="0"/>
              </a:spcAft>
              <a:defRPr sz="6600" b="1">
                <a:solidFill>
                  <a:srgbClr val="FFFFCC"/>
                </a:solidFill>
                <a:latin typeface="Times New Roman" pitchFamily="18" charset="0"/>
              </a:defRPr>
            </a:lvl7pPr>
            <a:lvl8pPr marL="3429000" indent="-228600" eaLnBrk="0" fontAlgn="base" hangingPunct="0">
              <a:spcBef>
                <a:spcPct val="0"/>
              </a:spcBef>
              <a:spcAft>
                <a:spcPct val="0"/>
              </a:spcAft>
              <a:defRPr sz="6600" b="1">
                <a:solidFill>
                  <a:srgbClr val="FFFFCC"/>
                </a:solidFill>
                <a:latin typeface="Times New Roman" pitchFamily="18" charset="0"/>
              </a:defRPr>
            </a:lvl8pPr>
            <a:lvl9pPr marL="3886200" indent="-228600" eaLnBrk="0" fontAlgn="base" hangingPunct="0">
              <a:spcBef>
                <a:spcPct val="0"/>
              </a:spcBef>
              <a:spcAft>
                <a:spcPct val="0"/>
              </a:spcAft>
              <a:defRPr sz="6600" b="1">
                <a:solidFill>
                  <a:srgbClr val="FFFFCC"/>
                </a:solidFill>
                <a:latin typeface="Times New Roman" pitchFamily="18" charset="0"/>
              </a:defRPr>
            </a:lvl9pPr>
          </a:lstStyle>
          <a:p>
            <a:endParaRPr lang="en-US" sz="1200" b="0" dirty="0">
              <a:solidFill>
                <a:schemeClr val="tx2"/>
              </a:solidFill>
            </a:endParaRPr>
          </a:p>
        </p:txBody>
      </p:sp>
    </p:spTree>
    <p:extLst>
      <p:ext uri="{BB962C8B-B14F-4D97-AF65-F5344CB8AC3E}">
        <p14:creationId xmlns:p14="http://schemas.microsoft.com/office/powerpoint/2010/main" val="2632262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5496" y="980728"/>
            <a:ext cx="9108504" cy="5877272"/>
          </a:xfrm>
        </p:spPr>
        <p:txBody>
          <a:bodyPr>
            <a:noAutofit/>
          </a:bodyPr>
          <a:lstStyle/>
          <a:p>
            <a:pPr marL="0" indent="0" algn="just">
              <a:buNone/>
            </a:pPr>
            <a:r>
              <a:rPr lang="hu-HU" sz="1700" b="1" dirty="0"/>
              <a:t>Bemutatkozás</a:t>
            </a:r>
          </a:p>
          <a:p>
            <a:pPr marL="0" indent="0" algn="just">
              <a:buNone/>
            </a:pPr>
            <a:r>
              <a:rPr lang="hu-HU" sz="1600" dirty="0"/>
              <a:t>Dr. Fehér János végzettsége közgazdász, szociológiából egyetemi doktori, gazdálkodás- és szervezéstudományból PhD fokozattal és habilitációval rendelkezik. Tanulmányait továbbképzés révén elsősorban lélektani irányban (csoportdinamika, csoport és identitás, vezetői önismeret) egészítette ki. Szakterülete a vezetés, tanított több külföldi (USA) és magyar (BCE, SZIE és más) egyetemen, illetve programon. Az „emberi erőforrás menedzsment” tantárgy első hazai egyetemi oktatója (1990-). 2009-2015-ig tanszékvezetői funkciót lát el. Önálló tréningeket, továbbképzéseket 1987-től tart. Menedzserképzést és tanácsadást főleg vezető cégek (mint MOL, Rába, K&amp;H, Vegyépszer és mások) számára végzett, de a közszférában is előadott. 99 tudományos mű, ezen belül 46 tudományos közlemény szerzője. 2015-től a Károli Gáspár Református Egyetem szakfelelős oktatója, 2016-tól a Szent István Egyetem egyetemi magántanára. </a:t>
            </a:r>
          </a:p>
          <a:p>
            <a:pPr marL="0" indent="0" algn="just">
              <a:buNone/>
            </a:pPr>
            <a:r>
              <a:rPr lang="hu-HU" sz="1400" dirty="0"/>
              <a:t>Az előadó jelen tárgykörhöz kapcsolódó publikációiból:  </a:t>
            </a:r>
          </a:p>
          <a:p>
            <a:pPr marL="0" indent="0" algn="just">
              <a:buNone/>
            </a:pPr>
            <a:r>
              <a:rPr lang="en-US" sz="1400" dirty="0"/>
              <a:t>Fehér János: </a:t>
            </a:r>
            <a:r>
              <a:rPr lang="en-US" sz="1400" dirty="0" err="1"/>
              <a:t>Kortárs</a:t>
            </a:r>
            <a:r>
              <a:rPr lang="en-US" sz="1400" dirty="0"/>
              <a:t> </a:t>
            </a:r>
            <a:r>
              <a:rPr lang="en-US" sz="1400" dirty="0" err="1"/>
              <a:t>személyes</a:t>
            </a:r>
            <a:r>
              <a:rPr lang="en-US" sz="1400" dirty="0"/>
              <a:t> </a:t>
            </a:r>
            <a:r>
              <a:rPr lang="en-US" sz="1400" dirty="0" err="1"/>
              <a:t>vezetési</a:t>
            </a:r>
            <a:r>
              <a:rPr lang="en-US" sz="1400" dirty="0"/>
              <a:t> </a:t>
            </a:r>
            <a:r>
              <a:rPr lang="en-US" sz="1400" dirty="0" err="1"/>
              <a:t>elméletek</a:t>
            </a:r>
            <a:r>
              <a:rPr lang="en-US" sz="1400" dirty="0"/>
              <a:t> – a </a:t>
            </a:r>
            <a:r>
              <a:rPr lang="en-US" sz="1400" dirty="0" err="1"/>
              <a:t>transzformatív</a:t>
            </a:r>
            <a:r>
              <a:rPr lang="en-US" sz="1400" dirty="0"/>
              <a:t> </a:t>
            </a:r>
            <a:r>
              <a:rPr lang="en-US" sz="1400" dirty="0" err="1"/>
              <a:t>felfogás</a:t>
            </a:r>
            <a:r>
              <a:rPr lang="en-US" sz="1400" dirty="0"/>
              <a:t> </a:t>
            </a:r>
            <a:r>
              <a:rPr lang="en-US" sz="1400" dirty="0" err="1"/>
              <a:t>szerepe</a:t>
            </a:r>
            <a:r>
              <a:rPr lang="en-US" sz="1400" dirty="0"/>
              <a:t> </a:t>
            </a:r>
            <a:r>
              <a:rPr lang="en-US" sz="1400" dirty="0" err="1"/>
              <a:t>és</a:t>
            </a:r>
            <a:r>
              <a:rPr lang="en-US" sz="1400" dirty="0"/>
              <a:t> </a:t>
            </a:r>
            <a:r>
              <a:rPr lang="en-US" sz="1400" dirty="0" err="1"/>
              <a:t>jellemzői</a:t>
            </a:r>
            <a:r>
              <a:rPr lang="en-US" sz="1400" dirty="0"/>
              <a:t>. I</a:t>
            </a:r>
            <a:r>
              <a:rPr lang="hu-HU" sz="1400" dirty="0"/>
              <a:t>-II. </a:t>
            </a:r>
            <a:r>
              <a:rPr lang="en-US" sz="1400" dirty="0" err="1"/>
              <a:t>rész</a:t>
            </a:r>
            <a:r>
              <a:rPr lang="en-US" sz="1400" dirty="0"/>
              <a:t>. </a:t>
            </a:r>
            <a:r>
              <a:rPr lang="en-US" sz="1400" i="1" dirty="0" err="1"/>
              <a:t>Vezetéstudomány</a:t>
            </a:r>
            <a:r>
              <a:rPr lang="en-US" sz="1400" dirty="0"/>
              <a:t>, Budapest, 2010. </a:t>
            </a:r>
            <a:r>
              <a:rPr lang="en-US" sz="1400" dirty="0" err="1"/>
              <a:t>március</a:t>
            </a:r>
            <a:r>
              <a:rPr lang="hu-HU" sz="1400" dirty="0"/>
              <a:t> és</a:t>
            </a:r>
            <a:r>
              <a:rPr lang="en-US" sz="1400" dirty="0"/>
              <a:t> </a:t>
            </a:r>
            <a:r>
              <a:rPr lang="hu-HU" sz="1400" dirty="0"/>
              <a:t>április</a:t>
            </a:r>
          </a:p>
          <a:p>
            <a:pPr marL="0" lvl="0" indent="0" algn="just">
              <a:buNone/>
            </a:pPr>
            <a:r>
              <a:rPr lang="en-US" sz="1400" dirty="0" err="1"/>
              <a:t>Fehér</a:t>
            </a:r>
            <a:r>
              <a:rPr lang="hu-HU" sz="1400" dirty="0"/>
              <a:t>, János</a:t>
            </a:r>
            <a:r>
              <a:rPr lang="en-US" sz="1400" dirty="0"/>
              <a:t>: </a:t>
            </a:r>
            <a:r>
              <a:rPr lang="hu-HU" sz="1400" dirty="0"/>
              <a:t>A vezetés és munkatársfejlesztés egyes aspektusai a munkaszervezetekben/</a:t>
            </a:r>
            <a:r>
              <a:rPr lang="en-US" sz="1400" dirty="0"/>
              <a:t>Certain Aspects of Leadership and Employee Development in Work Organizations. </a:t>
            </a:r>
            <a:r>
              <a:rPr lang="en-US" sz="1400" i="1" dirty="0" err="1"/>
              <a:t>Dynamische</a:t>
            </a:r>
            <a:r>
              <a:rPr lang="en-US" sz="1400" i="1" dirty="0"/>
              <a:t> </a:t>
            </a:r>
            <a:r>
              <a:rPr lang="en-US" sz="1400" i="1" dirty="0" err="1"/>
              <a:t>Psychiatrie</a:t>
            </a:r>
            <a:r>
              <a:rPr lang="en-US" sz="1400" dirty="0"/>
              <a:t>, 47. </a:t>
            </a:r>
            <a:r>
              <a:rPr lang="en-US" sz="1400" dirty="0" err="1"/>
              <a:t>Jahrgang</a:t>
            </a:r>
            <a:r>
              <a:rPr lang="en-US" sz="1400" dirty="0"/>
              <a:t>, Nr. 264-265,</a:t>
            </a:r>
            <a:r>
              <a:rPr lang="hu-HU" sz="1400" dirty="0"/>
              <a:t> </a:t>
            </a:r>
            <a:r>
              <a:rPr lang="en-US" sz="1400" dirty="0"/>
              <a:t>2014. 4-5. pp. 290-308.</a:t>
            </a:r>
            <a:r>
              <a:rPr lang="hu-HU" sz="1400" dirty="0"/>
              <a:t> (a Dinamikus Pszichiátriai Világszövetség (WADP) 2014. évi, XVII. Világkongresszusán tudományos határterületi témakörben, hasonló címmel tartott előadás alapján)  </a:t>
            </a:r>
          </a:p>
          <a:p>
            <a:pPr marL="0" indent="0" algn="just">
              <a:buNone/>
            </a:pPr>
            <a:r>
              <a:rPr lang="en-GB" sz="1400" dirty="0" err="1"/>
              <a:t>Fehér</a:t>
            </a:r>
            <a:r>
              <a:rPr lang="en-GB" sz="1400" dirty="0"/>
              <a:t> </a:t>
            </a:r>
            <a:r>
              <a:rPr lang="en-GB" sz="1400" dirty="0" err="1"/>
              <a:t>János</a:t>
            </a:r>
            <a:r>
              <a:rPr lang="en-GB" sz="1400" dirty="0"/>
              <a:t>: A </a:t>
            </a:r>
            <a:r>
              <a:rPr lang="en-GB" sz="1400" dirty="0" err="1"/>
              <a:t>vezető</a:t>
            </a:r>
            <a:r>
              <a:rPr lang="en-GB" sz="1400" dirty="0"/>
              <a:t> </a:t>
            </a:r>
            <a:r>
              <a:rPr lang="en-GB" sz="1400" dirty="0" err="1"/>
              <a:t>személyfejlesztő</a:t>
            </a:r>
            <a:r>
              <a:rPr lang="en-GB" sz="1400" dirty="0"/>
              <a:t> </a:t>
            </a:r>
            <a:r>
              <a:rPr lang="en-GB" sz="1400" dirty="0" err="1"/>
              <a:t>tevékenységének</a:t>
            </a:r>
            <a:r>
              <a:rPr lang="en-GB" sz="1400" dirty="0"/>
              <a:t> </a:t>
            </a:r>
            <a:r>
              <a:rPr lang="en-GB" sz="1400" dirty="0" err="1"/>
              <a:t>helye</a:t>
            </a:r>
            <a:r>
              <a:rPr lang="en-GB" sz="1400" dirty="0"/>
              <a:t> </a:t>
            </a:r>
            <a:r>
              <a:rPr lang="en-GB" sz="1400" dirty="0" err="1"/>
              <a:t>és</a:t>
            </a:r>
            <a:r>
              <a:rPr lang="en-GB" sz="1400" dirty="0"/>
              <a:t> </a:t>
            </a:r>
            <a:r>
              <a:rPr lang="en-GB" sz="1400" dirty="0" err="1"/>
              <a:t>szerepe</a:t>
            </a:r>
            <a:r>
              <a:rPr lang="en-GB" sz="1400" dirty="0"/>
              <a:t> </a:t>
            </a:r>
            <a:r>
              <a:rPr lang="en-GB" sz="1400" dirty="0" err="1"/>
              <a:t>különböző</a:t>
            </a:r>
            <a:r>
              <a:rPr lang="en-GB" sz="1400" dirty="0"/>
              <a:t> </a:t>
            </a:r>
            <a:r>
              <a:rPr lang="en-GB" sz="1400" dirty="0" err="1"/>
              <a:t>vezetési</a:t>
            </a:r>
            <a:r>
              <a:rPr lang="en-GB" sz="1400" dirty="0"/>
              <a:t> </a:t>
            </a:r>
            <a:r>
              <a:rPr lang="en-GB" sz="1400" dirty="0" err="1"/>
              <a:t>koncepciókban</a:t>
            </a:r>
            <a:r>
              <a:rPr lang="en-GB" sz="1400" dirty="0"/>
              <a:t>, in: </a:t>
            </a:r>
            <a:r>
              <a:rPr lang="en-GB" sz="1400" dirty="0" err="1"/>
              <a:t>Fehér</a:t>
            </a:r>
            <a:r>
              <a:rPr lang="en-GB" sz="1400" dirty="0"/>
              <a:t> </a:t>
            </a:r>
            <a:r>
              <a:rPr lang="en-GB" sz="1400" dirty="0" err="1"/>
              <a:t>János</a:t>
            </a:r>
            <a:r>
              <a:rPr lang="en-GB" sz="1400" dirty="0"/>
              <a:t> (</a:t>
            </a:r>
            <a:r>
              <a:rPr lang="en-GB" sz="1400" dirty="0" err="1"/>
              <a:t>szerk</a:t>
            </a:r>
            <a:r>
              <a:rPr lang="en-GB" sz="1400" dirty="0"/>
              <a:t>.), </a:t>
            </a:r>
            <a:r>
              <a:rPr lang="en-GB" sz="1400" dirty="0" err="1"/>
              <a:t>Kollár</a:t>
            </a:r>
            <a:r>
              <a:rPr lang="en-GB" sz="1400" dirty="0"/>
              <a:t> </a:t>
            </a:r>
            <a:r>
              <a:rPr lang="en-GB" sz="1400" dirty="0" err="1"/>
              <a:t>Péter</a:t>
            </a:r>
            <a:r>
              <a:rPr lang="en-GB" sz="1400" dirty="0"/>
              <a:t> (</a:t>
            </a:r>
            <a:r>
              <a:rPr lang="en-GB" sz="1400" dirty="0" err="1"/>
              <a:t>szerk</a:t>
            </a:r>
            <a:r>
              <a:rPr lang="en-GB" sz="1400" dirty="0"/>
              <a:t>.) (2013.): </a:t>
            </a:r>
            <a:r>
              <a:rPr lang="en-GB" sz="1400" dirty="0" err="1"/>
              <a:t>Talentum</a:t>
            </a:r>
            <a:r>
              <a:rPr lang="en-GB" sz="1400" dirty="0"/>
              <a:t> </a:t>
            </a:r>
            <a:r>
              <a:rPr lang="en-GB" sz="1400" dirty="0" err="1"/>
              <a:t>és</a:t>
            </a:r>
            <a:r>
              <a:rPr lang="en-GB" sz="1400" dirty="0"/>
              <a:t> </a:t>
            </a:r>
            <a:r>
              <a:rPr lang="en-GB" sz="1400" dirty="0" err="1"/>
              <a:t>értékteremtés</a:t>
            </a:r>
            <a:r>
              <a:rPr lang="en-GB" sz="1400" dirty="0"/>
              <a:t>. </a:t>
            </a:r>
            <a:r>
              <a:rPr lang="en-GB" sz="1400" dirty="0" err="1"/>
              <a:t>Tanulmányok</a:t>
            </a:r>
            <a:r>
              <a:rPr lang="en-GB" sz="1400" dirty="0"/>
              <a:t> a </a:t>
            </a:r>
            <a:r>
              <a:rPr lang="en-GB" sz="1400" dirty="0" err="1"/>
              <a:t>vezetés</a:t>
            </a:r>
            <a:r>
              <a:rPr lang="en-GB" sz="1400" dirty="0"/>
              <a:t> </a:t>
            </a:r>
            <a:r>
              <a:rPr lang="en-GB" sz="1400" dirty="0" err="1"/>
              <a:t>és</a:t>
            </a:r>
            <a:r>
              <a:rPr lang="en-GB" sz="1400" dirty="0"/>
              <a:t> </a:t>
            </a:r>
            <a:r>
              <a:rPr lang="en-GB" sz="1400" dirty="0" err="1"/>
              <a:t>humánmenedzsment</a:t>
            </a:r>
            <a:r>
              <a:rPr lang="en-GB" sz="1400" dirty="0"/>
              <a:t> </a:t>
            </a:r>
            <a:r>
              <a:rPr lang="en-GB" sz="1400" dirty="0" err="1"/>
              <a:t>témaköréből</a:t>
            </a:r>
            <a:r>
              <a:rPr lang="en-GB" sz="1400" dirty="0"/>
              <a:t> </a:t>
            </a:r>
            <a:r>
              <a:rPr lang="en-GB" sz="1400" dirty="0" err="1"/>
              <a:t>Nemes</a:t>
            </a:r>
            <a:r>
              <a:rPr lang="en-GB" sz="1400" dirty="0"/>
              <a:t> </a:t>
            </a:r>
            <a:r>
              <a:rPr lang="en-GB" sz="1400" dirty="0" err="1"/>
              <a:t>Ferenc</a:t>
            </a:r>
            <a:r>
              <a:rPr lang="en-GB" sz="1400" dirty="0"/>
              <a:t> 75. </a:t>
            </a:r>
            <a:r>
              <a:rPr lang="en-GB" sz="1400" dirty="0" err="1"/>
              <a:t>születésnapja</a:t>
            </a:r>
            <a:r>
              <a:rPr lang="en-GB" sz="1400" dirty="0"/>
              <a:t> </a:t>
            </a:r>
            <a:r>
              <a:rPr lang="en-GB" sz="1400" dirty="0" err="1"/>
              <a:t>tiszteletére</a:t>
            </a:r>
            <a:r>
              <a:rPr lang="en-GB" sz="1400" dirty="0"/>
              <a:t>. </a:t>
            </a:r>
            <a:r>
              <a:rPr lang="en-GB" sz="1400" dirty="0" err="1"/>
              <a:t>Szent</a:t>
            </a:r>
            <a:r>
              <a:rPr lang="en-GB" sz="1400" dirty="0"/>
              <a:t> </a:t>
            </a:r>
            <a:r>
              <a:rPr lang="en-GB" sz="1400" dirty="0" err="1"/>
              <a:t>István</a:t>
            </a:r>
            <a:r>
              <a:rPr lang="en-GB" sz="1400" dirty="0"/>
              <a:t> </a:t>
            </a:r>
            <a:r>
              <a:rPr lang="en-GB" sz="1400" dirty="0" err="1"/>
              <a:t>Egyetemi</a:t>
            </a:r>
            <a:r>
              <a:rPr lang="en-GB" sz="1400" dirty="0"/>
              <a:t> </a:t>
            </a:r>
            <a:r>
              <a:rPr lang="en-GB" sz="1400" dirty="0" err="1"/>
              <a:t>Kiadó</a:t>
            </a:r>
            <a:r>
              <a:rPr lang="en-GB" sz="1400" dirty="0"/>
              <a:t>, </a:t>
            </a:r>
            <a:r>
              <a:rPr lang="en-GB" sz="1400" dirty="0" err="1"/>
              <a:t>Gödöllő</a:t>
            </a:r>
            <a:r>
              <a:rPr lang="en-GB" sz="1400" dirty="0"/>
              <a:t>. ISBN 978-963-269-389-7, 169-188.</a:t>
            </a:r>
            <a:endParaRPr lang="hu-HU" sz="1400" dirty="0"/>
          </a:p>
          <a:p>
            <a:pPr marL="0" indent="0" algn="just">
              <a:buNone/>
            </a:pPr>
            <a:r>
              <a:rPr lang="en-GB" sz="1400" dirty="0" err="1"/>
              <a:t>Fehér</a:t>
            </a:r>
            <a:r>
              <a:rPr lang="en-GB" sz="1400" dirty="0"/>
              <a:t> </a:t>
            </a:r>
            <a:r>
              <a:rPr lang="en-GB" sz="1400" dirty="0" err="1"/>
              <a:t>János</a:t>
            </a:r>
            <a:r>
              <a:rPr lang="en-GB" sz="1400" dirty="0"/>
              <a:t>: </a:t>
            </a:r>
            <a:r>
              <a:rPr lang="hu-HU" sz="1400" dirty="0"/>
              <a:t>A vezetés ‚képviseleti’ nézőpontjának egyes kérdései/</a:t>
            </a:r>
            <a:r>
              <a:rPr lang="en-GB" sz="1400" dirty="0"/>
              <a:t>Certain aspects of the ’leaders as representatives’ leadership perspective.  </a:t>
            </a:r>
            <a:r>
              <a:rPr lang="en-GB" sz="1400" i="1" dirty="0" err="1"/>
              <a:t>Glossa</a:t>
            </a:r>
            <a:r>
              <a:rPr lang="en-GB" sz="1400" i="1" dirty="0"/>
              <a:t> </a:t>
            </a:r>
            <a:r>
              <a:rPr lang="en-GB" sz="1400" i="1" dirty="0" err="1"/>
              <a:t>Iuridica</a:t>
            </a:r>
            <a:r>
              <a:rPr lang="en-GB" sz="1400" dirty="0"/>
              <a:t>, 2018. V. </a:t>
            </a:r>
            <a:r>
              <a:rPr lang="en-GB" sz="1400" dirty="0" err="1"/>
              <a:t>évf</a:t>
            </a:r>
            <a:r>
              <a:rPr lang="en-GB" sz="1400" dirty="0"/>
              <a:t>. 3-4. 153-172.</a:t>
            </a:r>
            <a:endParaRPr lang="hu-HU" sz="1400"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Tree>
    <p:extLst>
      <p:ext uri="{BB962C8B-B14F-4D97-AF65-F5344CB8AC3E}">
        <p14:creationId xmlns:p14="http://schemas.microsoft.com/office/powerpoint/2010/main" val="8383826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Dátum helye 3"/>
          <p:cNvSpPr>
            <a:spLocks noGrp="1"/>
          </p:cNvSpPr>
          <p:nvPr>
            <p:ph type="dt" sz="quarter" idx="10"/>
          </p:nvPr>
        </p:nvSpPr>
        <p:spPr>
          <a:noFill/>
        </p:spPr>
        <p:txBody>
          <a:bodyPr/>
          <a:lstStyle>
            <a:lvl1pPr>
              <a:defRPr sz="6600" b="1">
                <a:solidFill>
                  <a:srgbClr val="FFFFCC"/>
                </a:solidFill>
                <a:latin typeface="Times New Roman" pitchFamily="18" charset="0"/>
              </a:defRPr>
            </a:lvl1pPr>
            <a:lvl2pPr marL="742950" indent="-285750">
              <a:defRPr sz="6600" b="1">
                <a:solidFill>
                  <a:srgbClr val="FFFFCC"/>
                </a:solidFill>
                <a:latin typeface="Times New Roman" pitchFamily="18" charset="0"/>
              </a:defRPr>
            </a:lvl2pPr>
            <a:lvl3pPr marL="1143000" indent="-228600">
              <a:defRPr sz="6600" b="1">
                <a:solidFill>
                  <a:srgbClr val="FFFFCC"/>
                </a:solidFill>
                <a:latin typeface="Times New Roman" pitchFamily="18" charset="0"/>
              </a:defRPr>
            </a:lvl3pPr>
            <a:lvl4pPr marL="1600200" indent="-228600">
              <a:defRPr sz="6600" b="1">
                <a:solidFill>
                  <a:srgbClr val="FFFFCC"/>
                </a:solidFill>
                <a:latin typeface="Times New Roman" pitchFamily="18" charset="0"/>
              </a:defRPr>
            </a:lvl4pPr>
            <a:lvl5pPr marL="2057400" indent="-228600">
              <a:defRPr sz="6600" b="1">
                <a:solidFill>
                  <a:srgbClr val="FFFFCC"/>
                </a:solidFill>
                <a:latin typeface="Times New Roman" pitchFamily="18" charset="0"/>
              </a:defRPr>
            </a:lvl5pPr>
            <a:lvl6pPr marL="2514600" indent="-228600" eaLnBrk="0" fontAlgn="base" hangingPunct="0">
              <a:spcBef>
                <a:spcPct val="0"/>
              </a:spcBef>
              <a:spcAft>
                <a:spcPct val="0"/>
              </a:spcAft>
              <a:defRPr sz="6600" b="1">
                <a:solidFill>
                  <a:srgbClr val="FFFFCC"/>
                </a:solidFill>
                <a:latin typeface="Times New Roman" pitchFamily="18" charset="0"/>
              </a:defRPr>
            </a:lvl6pPr>
            <a:lvl7pPr marL="2971800" indent="-228600" eaLnBrk="0" fontAlgn="base" hangingPunct="0">
              <a:spcBef>
                <a:spcPct val="0"/>
              </a:spcBef>
              <a:spcAft>
                <a:spcPct val="0"/>
              </a:spcAft>
              <a:defRPr sz="6600" b="1">
                <a:solidFill>
                  <a:srgbClr val="FFFFCC"/>
                </a:solidFill>
                <a:latin typeface="Times New Roman" pitchFamily="18" charset="0"/>
              </a:defRPr>
            </a:lvl7pPr>
            <a:lvl8pPr marL="3429000" indent="-228600" eaLnBrk="0" fontAlgn="base" hangingPunct="0">
              <a:spcBef>
                <a:spcPct val="0"/>
              </a:spcBef>
              <a:spcAft>
                <a:spcPct val="0"/>
              </a:spcAft>
              <a:defRPr sz="6600" b="1">
                <a:solidFill>
                  <a:srgbClr val="FFFFCC"/>
                </a:solidFill>
                <a:latin typeface="Times New Roman" pitchFamily="18" charset="0"/>
              </a:defRPr>
            </a:lvl8pPr>
            <a:lvl9pPr marL="3886200" indent="-228600" eaLnBrk="0" fontAlgn="base" hangingPunct="0">
              <a:spcBef>
                <a:spcPct val="0"/>
              </a:spcBef>
              <a:spcAft>
                <a:spcPct val="0"/>
              </a:spcAft>
              <a:defRPr sz="6600" b="1">
                <a:solidFill>
                  <a:srgbClr val="FFFFCC"/>
                </a:solidFill>
                <a:latin typeface="Times New Roman" pitchFamily="18" charset="0"/>
              </a:defRPr>
            </a:lvl9pPr>
          </a:lstStyle>
          <a:p>
            <a:endParaRPr lang="hu-HU" sz="1400" b="0" dirty="0">
              <a:solidFill>
                <a:schemeClr val="tx2"/>
              </a:solidFill>
            </a:endParaRPr>
          </a:p>
        </p:txBody>
      </p:sp>
      <p:sp>
        <p:nvSpPr>
          <p:cNvPr id="120835" name="Dia számának helye 5"/>
          <p:cNvSpPr>
            <a:spLocks noGrp="1"/>
          </p:cNvSpPr>
          <p:nvPr>
            <p:ph type="sldNum" sz="quarter" idx="12"/>
          </p:nvPr>
        </p:nvSpPr>
        <p:spPr>
          <a:noFill/>
        </p:spPr>
        <p:txBody>
          <a:bodyPr/>
          <a:lstStyle>
            <a:lvl1pPr>
              <a:defRPr sz="6600" b="1">
                <a:solidFill>
                  <a:srgbClr val="FFFFCC"/>
                </a:solidFill>
                <a:latin typeface="Times New Roman" pitchFamily="18" charset="0"/>
              </a:defRPr>
            </a:lvl1pPr>
            <a:lvl2pPr marL="742950" indent="-285750">
              <a:defRPr sz="6600" b="1">
                <a:solidFill>
                  <a:srgbClr val="FFFFCC"/>
                </a:solidFill>
                <a:latin typeface="Times New Roman" pitchFamily="18" charset="0"/>
              </a:defRPr>
            </a:lvl2pPr>
            <a:lvl3pPr marL="1143000" indent="-228600">
              <a:defRPr sz="6600" b="1">
                <a:solidFill>
                  <a:srgbClr val="FFFFCC"/>
                </a:solidFill>
                <a:latin typeface="Times New Roman" pitchFamily="18" charset="0"/>
              </a:defRPr>
            </a:lvl3pPr>
            <a:lvl4pPr marL="1600200" indent="-228600">
              <a:defRPr sz="6600" b="1">
                <a:solidFill>
                  <a:srgbClr val="FFFFCC"/>
                </a:solidFill>
                <a:latin typeface="Times New Roman" pitchFamily="18" charset="0"/>
              </a:defRPr>
            </a:lvl4pPr>
            <a:lvl5pPr marL="2057400" indent="-228600">
              <a:defRPr sz="6600" b="1">
                <a:solidFill>
                  <a:srgbClr val="FFFFCC"/>
                </a:solidFill>
                <a:latin typeface="Times New Roman" pitchFamily="18" charset="0"/>
              </a:defRPr>
            </a:lvl5pPr>
            <a:lvl6pPr marL="2514600" indent="-228600" eaLnBrk="0" fontAlgn="base" hangingPunct="0">
              <a:spcBef>
                <a:spcPct val="0"/>
              </a:spcBef>
              <a:spcAft>
                <a:spcPct val="0"/>
              </a:spcAft>
              <a:defRPr sz="6600" b="1">
                <a:solidFill>
                  <a:srgbClr val="FFFFCC"/>
                </a:solidFill>
                <a:latin typeface="Times New Roman" pitchFamily="18" charset="0"/>
              </a:defRPr>
            </a:lvl6pPr>
            <a:lvl7pPr marL="2971800" indent="-228600" eaLnBrk="0" fontAlgn="base" hangingPunct="0">
              <a:spcBef>
                <a:spcPct val="0"/>
              </a:spcBef>
              <a:spcAft>
                <a:spcPct val="0"/>
              </a:spcAft>
              <a:defRPr sz="6600" b="1">
                <a:solidFill>
                  <a:srgbClr val="FFFFCC"/>
                </a:solidFill>
                <a:latin typeface="Times New Roman" pitchFamily="18" charset="0"/>
              </a:defRPr>
            </a:lvl7pPr>
            <a:lvl8pPr marL="3429000" indent="-228600" eaLnBrk="0" fontAlgn="base" hangingPunct="0">
              <a:spcBef>
                <a:spcPct val="0"/>
              </a:spcBef>
              <a:spcAft>
                <a:spcPct val="0"/>
              </a:spcAft>
              <a:defRPr sz="6600" b="1">
                <a:solidFill>
                  <a:srgbClr val="FFFFCC"/>
                </a:solidFill>
                <a:latin typeface="Times New Roman" pitchFamily="18" charset="0"/>
              </a:defRPr>
            </a:lvl8pPr>
            <a:lvl9pPr marL="3886200" indent="-228600" eaLnBrk="0" fontAlgn="base" hangingPunct="0">
              <a:spcBef>
                <a:spcPct val="0"/>
              </a:spcBef>
              <a:spcAft>
                <a:spcPct val="0"/>
              </a:spcAft>
              <a:defRPr sz="6600" b="1">
                <a:solidFill>
                  <a:srgbClr val="FFFFCC"/>
                </a:solidFill>
                <a:latin typeface="Times New Roman" pitchFamily="18" charset="0"/>
              </a:defRPr>
            </a:lvl9pPr>
          </a:lstStyle>
          <a:p>
            <a:fld id="{D40D55C5-8C78-4E56-94C0-A8DD6924D18C}" type="slidenum">
              <a:rPr lang="en-US" sz="1400" b="0" smtClean="0">
                <a:solidFill>
                  <a:schemeClr val="tx2"/>
                </a:solidFill>
              </a:rPr>
              <a:pPr/>
              <a:t>20</a:t>
            </a:fld>
            <a:endParaRPr lang="en-US" sz="1400" b="0" dirty="0">
              <a:solidFill>
                <a:schemeClr val="tx2"/>
              </a:solidFill>
            </a:endParaRPr>
          </a:p>
        </p:txBody>
      </p:sp>
      <p:sp>
        <p:nvSpPr>
          <p:cNvPr id="120836" name="Rectangle 2"/>
          <p:cNvSpPr>
            <a:spLocks noGrp="1" noChangeArrowheads="1"/>
          </p:cNvSpPr>
          <p:nvPr>
            <p:ph type="title"/>
          </p:nvPr>
        </p:nvSpPr>
        <p:spPr>
          <a:xfrm>
            <a:off x="457200" y="304800"/>
            <a:ext cx="8229600" cy="838200"/>
          </a:xfrm>
        </p:spPr>
        <p:txBody>
          <a:bodyPr/>
          <a:lstStyle/>
          <a:p>
            <a:endParaRPr lang="hu-HU"/>
          </a:p>
        </p:txBody>
      </p:sp>
      <p:sp>
        <p:nvSpPr>
          <p:cNvPr id="120837" name="Rectangle 3"/>
          <p:cNvSpPr>
            <a:spLocks noGrp="1" noChangeArrowheads="1"/>
          </p:cNvSpPr>
          <p:nvPr>
            <p:ph type="body" idx="1"/>
          </p:nvPr>
        </p:nvSpPr>
        <p:spPr>
          <a:xfrm>
            <a:off x="685800" y="1447800"/>
            <a:ext cx="7772400" cy="4800600"/>
          </a:xfrm>
        </p:spPr>
        <p:txBody>
          <a:bodyPr/>
          <a:lstStyle/>
          <a:p>
            <a:pPr marL="609600" indent="-609600">
              <a:lnSpc>
                <a:spcPct val="90000"/>
              </a:lnSpc>
              <a:buFont typeface="Monotype Sorts" pitchFamily="2" charset="2"/>
              <a:buNone/>
            </a:pPr>
            <a:r>
              <a:rPr lang="hu-HU"/>
              <a:t>B. Fegyelem és rend</a:t>
            </a:r>
          </a:p>
          <a:p>
            <a:pPr marL="609600" indent="-609600">
              <a:lnSpc>
                <a:spcPct val="90000"/>
              </a:lnSpc>
              <a:buFont typeface="Monotype Sorts" pitchFamily="2" charset="2"/>
              <a:buNone/>
            </a:pPr>
            <a:r>
              <a:rPr lang="hu-HU" sz="2400"/>
              <a:t> </a:t>
            </a:r>
          </a:p>
          <a:p>
            <a:pPr marL="609600" indent="-609600">
              <a:lnSpc>
                <a:spcPct val="90000"/>
              </a:lnSpc>
              <a:buFont typeface="Monotype Sorts" pitchFamily="2" charset="2"/>
              <a:buNone/>
            </a:pPr>
            <a:r>
              <a:rPr lang="hu-HU" sz="2400"/>
              <a:t>1. Fegyelem </a:t>
            </a:r>
          </a:p>
          <a:p>
            <a:pPr marL="990600" lvl="1" indent="-533400">
              <a:lnSpc>
                <a:spcPct val="90000"/>
              </a:lnSpc>
              <a:buFont typeface="Monotype Sorts" pitchFamily="2" charset="2"/>
              <a:buChar char="l"/>
            </a:pPr>
            <a:r>
              <a:rPr lang="hu-HU" sz="2000"/>
              <a:t>A szervezet és tagjai közötti megállapodások kiemelt megbecsülésének elve</a:t>
            </a:r>
          </a:p>
          <a:p>
            <a:pPr marL="990600" lvl="1" indent="-533400">
              <a:lnSpc>
                <a:spcPct val="90000"/>
              </a:lnSpc>
              <a:buFont typeface="Monotype Sorts" pitchFamily="2" charset="2"/>
              <a:buChar char="l"/>
            </a:pPr>
            <a:r>
              <a:rPr lang="hu-HU" sz="2000"/>
              <a:t>Szankciók működtetése a fegyelem megsértése esetén</a:t>
            </a:r>
          </a:p>
          <a:p>
            <a:pPr marL="609600" indent="-609600">
              <a:lnSpc>
                <a:spcPct val="90000"/>
              </a:lnSpc>
              <a:buFont typeface="Monotype Sorts" pitchFamily="2" charset="2"/>
              <a:buNone/>
            </a:pPr>
            <a:r>
              <a:rPr lang="hu-HU" sz="2400"/>
              <a:t>2. Az egyéni érdek alárendelése a közös érdeknek </a:t>
            </a:r>
          </a:p>
          <a:p>
            <a:pPr marL="990600" lvl="1" indent="-533400">
              <a:lnSpc>
                <a:spcPct val="90000"/>
              </a:lnSpc>
              <a:buFont typeface="Monotype Sorts" pitchFamily="2" charset="2"/>
              <a:buChar char="l"/>
            </a:pPr>
            <a:r>
              <a:rPr lang="hu-HU" sz="2000"/>
              <a:t>A szervezeti érdeknek elsőbbséget kell biztosítani más érdekek felett</a:t>
            </a:r>
          </a:p>
          <a:p>
            <a:pPr marL="609600" indent="-609600">
              <a:lnSpc>
                <a:spcPct val="90000"/>
              </a:lnSpc>
              <a:buFont typeface="Monotype Sorts" pitchFamily="2" charset="2"/>
              <a:buNone/>
            </a:pPr>
            <a:r>
              <a:rPr lang="hu-HU" sz="2400"/>
              <a:t>3. Rend</a:t>
            </a:r>
          </a:p>
          <a:p>
            <a:pPr marL="990600" lvl="1" indent="-533400">
              <a:lnSpc>
                <a:spcPct val="90000"/>
              </a:lnSpc>
              <a:buFont typeface="Monotype Sorts" pitchFamily="2" charset="2"/>
              <a:buChar char="l"/>
            </a:pPr>
            <a:r>
              <a:rPr lang="hu-HU" sz="2000"/>
              <a:t>Materiális rend: veszteségek megakadályozása</a:t>
            </a:r>
          </a:p>
          <a:p>
            <a:pPr marL="990600" lvl="1" indent="-533400">
              <a:lnSpc>
                <a:spcPct val="90000"/>
              </a:lnSpc>
              <a:buFont typeface="Monotype Sorts" pitchFamily="2" charset="2"/>
              <a:buChar char="l"/>
            </a:pPr>
            <a:r>
              <a:rPr lang="hu-HU" sz="2000"/>
              <a:t>Társas rend: körülhatárolt munkatevékenység, jó szervezet, jó kiválasztás</a:t>
            </a:r>
          </a:p>
        </p:txBody>
      </p:sp>
      <p:sp>
        <p:nvSpPr>
          <p:cNvPr id="120838" name="Élőláb helye 1"/>
          <p:cNvSpPr>
            <a:spLocks noGrp="1"/>
          </p:cNvSpPr>
          <p:nvPr>
            <p:ph type="ftr" sz="quarter" idx="11"/>
          </p:nvPr>
        </p:nvSpPr>
        <p:spPr>
          <a:noFill/>
        </p:spPr>
        <p:txBody>
          <a:bodyPr/>
          <a:lstStyle>
            <a:lvl1pPr>
              <a:defRPr sz="6600" b="1">
                <a:solidFill>
                  <a:srgbClr val="FFFFCC"/>
                </a:solidFill>
                <a:latin typeface="Times New Roman" pitchFamily="18" charset="0"/>
              </a:defRPr>
            </a:lvl1pPr>
            <a:lvl2pPr marL="742950" indent="-285750">
              <a:defRPr sz="6600" b="1">
                <a:solidFill>
                  <a:srgbClr val="FFFFCC"/>
                </a:solidFill>
                <a:latin typeface="Times New Roman" pitchFamily="18" charset="0"/>
              </a:defRPr>
            </a:lvl2pPr>
            <a:lvl3pPr marL="1143000" indent="-228600">
              <a:defRPr sz="6600" b="1">
                <a:solidFill>
                  <a:srgbClr val="FFFFCC"/>
                </a:solidFill>
                <a:latin typeface="Times New Roman" pitchFamily="18" charset="0"/>
              </a:defRPr>
            </a:lvl3pPr>
            <a:lvl4pPr marL="1600200" indent="-228600">
              <a:defRPr sz="6600" b="1">
                <a:solidFill>
                  <a:srgbClr val="FFFFCC"/>
                </a:solidFill>
                <a:latin typeface="Times New Roman" pitchFamily="18" charset="0"/>
              </a:defRPr>
            </a:lvl4pPr>
            <a:lvl5pPr marL="2057400" indent="-228600">
              <a:defRPr sz="6600" b="1">
                <a:solidFill>
                  <a:srgbClr val="FFFFCC"/>
                </a:solidFill>
                <a:latin typeface="Times New Roman" pitchFamily="18" charset="0"/>
              </a:defRPr>
            </a:lvl5pPr>
            <a:lvl6pPr marL="2514600" indent="-228600" eaLnBrk="0" fontAlgn="base" hangingPunct="0">
              <a:spcBef>
                <a:spcPct val="0"/>
              </a:spcBef>
              <a:spcAft>
                <a:spcPct val="0"/>
              </a:spcAft>
              <a:defRPr sz="6600" b="1">
                <a:solidFill>
                  <a:srgbClr val="FFFFCC"/>
                </a:solidFill>
                <a:latin typeface="Times New Roman" pitchFamily="18" charset="0"/>
              </a:defRPr>
            </a:lvl6pPr>
            <a:lvl7pPr marL="2971800" indent="-228600" eaLnBrk="0" fontAlgn="base" hangingPunct="0">
              <a:spcBef>
                <a:spcPct val="0"/>
              </a:spcBef>
              <a:spcAft>
                <a:spcPct val="0"/>
              </a:spcAft>
              <a:defRPr sz="6600" b="1">
                <a:solidFill>
                  <a:srgbClr val="FFFFCC"/>
                </a:solidFill>
                <a:latin typeface="Times New Roman" pitchFamily="18" charset="0"/>
              </a:defRPr>
            </a:lvl7pPr>
            <a:lvl8pPr marL="3429000" indent="-228600" eaLnBrk="0" fontAlgn="base" hangingPunct="0">
              <a:spcBef>
                <a:spcPct val="0"/>
              </a:spcBef>
              <a:spcAft>
                <a:spcPct val="0"/>
              </a:spcAft>
              <a:defRPr sz="6600" b="1">
                <a:solidFill>
                  <a:srgbClr val="FFFFCC"/>
                </a:solidFill>
                <a:latin typeface="Times New Roman" pitchFamily="18" charset="0"/>
              </a:defRPr>
            </a:lvl8pPr>
            <a:lvl9pPr marL="3886200" indent="-228600" eaLnBrk="0" fontAlgn="base" hangingPunct="0">
              <a:spcBef>
                <a:spcPct val="0"/>
              </a:spcBef>
              <a:spcAft>
                <a:spcPct val="0"/>
              </a:spcAft>
              <a:defRPr sz="6600" b="1">
                <a:solidFill>
                  <a:srgbClr val="FFFFCC"/>
                </a:solidFill>
                <a:latin typeface="Times New Roman" pitchFamily="18" charset="0"/>
              </a:defRPr>
            </a:lvl9pPr>
          </a:lstStyle>
          <a:p>
            <a:endParaRPr lang="en-US" sz="1200" b="0" dirty="0">
              <a:solidFill>
                <a:schemeClr val="tx2"/>
              </a:solidFill>
            </a:endParaRPr>
          </a:p>
        </p:txBody>
      </p:sp>
    </p:spTree>
    <p:extLst>
      <p:ext uri="{BB962C8B-B14F-4D97-AF65-F5344CB8AC3E}">
        <p14:creationId xmlns:p14="http://schemas.microsoft.com/office/powerpoint/2010/main" val="12046531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Dátum helye 3"/>
          <p:cNvSpPr>
            <a:spLocks noGrp="1"/>
          </p:cNvSpPr>
          <p:nvPr>
            <p:ph type="dt" sz="quarter" idx="10"/>
          </p:nvPr>
        </p:nvSpPr>
        <p:spPr>
          <a:noFill/>
        </p:spPr>
        <p:txBody>
          <a:bodyPr/>
          <a:lstStyle>
            <a:lvl1pPr>
              <a:defRPr sz="6600" b="1">
                <a:solidFill>
                  <a:srgbClr val="FFFFCC"/>
                </a:solidFill>
                <a:latin typeface="Times New Roman" pitchFamily="18" charset="0"/>
              </a:defRPr>
            </a:lvl1pPr>
            <a:lvl2pPr marL="742950" indent="-285750">
              <a:defRPr sz="6600" b="1">
                <a:solidFill>
                  <a:srgbClr val="FFFFCC"/>
                </a:solidFill>
                <a:latin typeface="Times New Roman" pitchFamily="18" charset="0"/>
              </a:defRPr>
            </a:lvl2pPr>
            <a:lvl3pPr marL="1143000" indent="-228600">
              <a:defRPr sz="6600" b="1">
                <a:solidFill>
                  <a:srgbClr val="FFFFCC"/>
                </a:solidFill>
                <a:latin typeface="Times New Roman" pitchFamily="18" charset="0"/>
              </a:defRPr>
            </a:lvl3pPr>
            <a:lvl4pPr marL="1600200" indent="-228600">
              <a:defRPr sz="6600" b="1">
                <a:solidFill>
                  <a:srgbClr val="FFFFCC"/>
                </a:solidFill>
                <a:latin typeface="Times New Roman" pitchFamily="18" charset="0"/>
              </a:defRPr>
            </a:lvl4pPr>
            <a:lvl5pPr marL="2057400" indent="-228600">
              <a:defRPr sz="6600" b="1">
                <a:solidFill>
                  <a:srgbClr val="FFFFCC"/>
                </a:solidFill>
                <a:latin typeface="Times New Roman" pitchFamily="18" charset="0"/>
              </a:defRPr>
            </a:lvl5pPr>
            <a:lvl6pPr marL="2514600" indent="-228600" eaLnBrk="0" fontAlgn="base" hangingPunct="0">
              <a:spcBef>
                <a:spcPct val="0"/>
              </a:spcBef>
              <a:spcAft>
                <a:spcPct val="0"/>
              </a:spcAft>
              <a:defRPr sz="6600" b="1">
                <a:solidFill>
                  <a:srgbClr val="FFFFCC"/>
                </a:solidFill>
                <a:latin typeface="Times New Roman" pitchFamily="18" charset="0"/>
              </a:defRPr>
            </a:lvl6pPr>
            <a:lvl7pPr marL="2971800" indent="-228600" eaLnBrk="0" fontAlgn="base" hangingPunct="0">
              <a:spcBef>
                <a:spcPct val="0"/>
              </a:spcBef>
              <a:spcAft>
                <a:spcPct val="0"/>
              </a:spcAft>
              <a:defRPr sz="6600" b="1">
                <a:solidFill>
                  <a:srgbClr val="FFFFCC"/>
                </a:solidFill>
                <a:latin typeface="Times New Roman" pitchFamily="18" charset="0"/>
              </a:defRPr>
            </a:lvl7pPr>
            <a:lvl8pPr marL="3429000" indent="-228600" eaLnBrk="0" fontAlgn="base" hangingPunct="0">
              <a:spcBef>
                <a:spcPct val="0"/>
              </a:spcBef>
              <a:spcAft>
                <a:spcPct val="0"/>
              </a:spcAft>
              <a:defRPr sz="6600" b="1">
                <a:solidFill>
                  <a:srgbClr val="FFFFCC"/>
                </a:solidFill>
                <a:latin typeface="Times New Roman" pitchFamily="18" charset="0"/>
              </a:defRPr>
            </a:lvl8pPr>
            <a:lvl9pPr marL="3886200" indent="-228600" eaLnBrk="0" fontAlgn="base" hangingPunct="0">
              <a:spcBef>
                <a:spcPct val="0"/>
              </a:spcBef>
              <a:spcAft>
                <a:spcPct val="0"/>
              </a:spcAft>
              <a:defRPr sz="6600" b="1">
                <a:solidFill>
                  <a:srgbClr val="FFFFCC"/>
                </a:solidFill>
                <a:latin typeface="Times New Roman" pitchFamily="18" charset="0"/>
              </a:defRPr>
            </a:lvl9pPr>
          </a:lstStyle>
          <a:p>
            <a:endParaRPr lang="hu-HU" sz="1400" b="0" dirty="0">
              <a:solidFill>
                <a:schemeClr val="tx2"/>
              </a:solidFill>
            </a:endParaRPr>
          </a:p>
        </p:txBody>
      </p:sp>
      <p:sp>
        <p:nvSpPr>
          <p:cNvPr id="121859" name="Dia számának helye 5"/>
          <p:cNvSpPr>
            <a:spLocks noGrp="1"/>
          </p:cNvSpPr>
          <p:nvPr>
            <p:ph type="sldNum" sz="quarter" idx="12"/>
          </p:nvPr>
        </p:nvSpPr>
        <p:spPr>
          <a:noFill/>
        </p:spPr>
        <p:txBody>
          <a:bodyPr/>
          <a:lstStyle>
            <a:lvl1pPr>
              <a:defRPr sz="6600" b="1">
                <a:solidFill>
                  <a:srgbClr val="FFFFCC"/>
                </a:solidFill>
                <a:latin typeface="Times New Roman" pitchFamily="18" charset="0"/>
              </a:defRPr>
            </a:lvl1pPr>
            <a:lvl2pPr marL="742950" indent="-285750">
              <a:defRPr sz="6600" b="1">
                <a:solidFill>
                  <a:srgbClr val="FFFFCC"/>
                </a:solidFill>
                <a:latin typeface="Times New Roman" pitchFamily="18" charset="0"/>
              </a:defRPr>
            </a:lvl2pPr>
            <a:lvl3pPr marL="1143000" indent="-228600">
              <a:defRPr sz="6600" b="1">
                <a:solidFill>
                  <a:srgbClr val="FFFFCC"/>
                </a:solidFill>
                <a:latin typeface="Times New Roman" pitchFamily="18" charset="0"/>
              </a:defRPr>
            </a:lvl3pPr>
            <a:lvl4pPr marL="1600200" indent="-228600">
              <a:defRPr sz="6600" b="1">
                <a:solidFill>
                  <a:srgbClr val="FFFFCC"/>
                </a:solidFill>
                <a:latin typeface="Times New Roman" pitchFamily="18" charset="0"/>
              </a:defRPr>
            </a:lvl4pPr>
            <a:lvl5pPr marL="2057400" indent="-228600">
              <a:defRPr sz="6600" b="1">
                <a:solidFill>
                  <a:srgbClr val="FFFFCC"/>
                </a:solidFill>
                <a:latin typeface="Times New Roman" pitchFamily="18" charset="0"/>
              </a:defRPr>
            </a:lvl5pPr>
            <a:lvl6pPr marL="2514600" indent="-228600" eaLnBrk="0" fontAlgn="base" hangingPunct="0">
              <a:spcBef>
                <a:spcPct val="0"/>
              </a:spcBef>
              <a:spcAft>
                <a:spcPct val="0"/>
              </a:spcAft>
              <a:defRPr sz="6600" b="1">
                <a:solidFill>
                  <a:srgbClr val="FFFFCC"/>
                </a:solidFill>
                <a:latin typeface="Times New Roman" pitchFamily="18" charset="0"/>
              </a:defRPr>
            </a:lvl6pPr>
            <a:lvl7pPr marL="2971800" indent="-228600" eaLnBrk="0" fontAlgn="base" hangingPunct="0">
              <a:spcBef>
                <a:spcPct val="0"/>
              </a:spcBef>
              <a:spcAft>
                <a:spcPct val="0"/>
              </a:spcAft>
              <a:defRPr sz="6600" b="1">
                <a:solidFill>
                  <a:srgbClr val="FFFFCC"/>
                </a:solidFill>
                <a:latin typeface="Times New Roman" pitchFamily="18" charset="0"/>
              </a:defRPr>
            </a:lvl7pPr>
            <a:lvl8pPr marL="3429000" indent="-228600" eaLnBrk="0" fontAlgn="base" hangingPunct="0">
              <a:spcBef>
                <a:spcPct val="0"/>
              </a:spcBef>
              <a:spcAft>
                <a:spcPct val="0"/>
              </a:spcAft>
              <a:defRPr sz="6600" b="1">
                <a:solidFill>
                  <a:srgbClr val="FFFFCC"/>
                </a:solidFill>
                <a:latin typeface="Times New Roman" pitchFamily="18" charset="0"/>
              </a:defRPr>
            </a:lvl8pPr>
            <a:lvl9pPr marL="3886200" indent="-228600" eaLnBrk="0" fontAlgn="base" hangingPunct="0">
              <a:spcBef>
                <a:spcPct val="0"/>
              </a:spcBef>
              <a:spcAft>
                <a:spcPct val="0"/>
              </a:spcAft>
              <a:defRPr sz="6600" b="1">
                <a:solidFill>
                  <a:srgbClr val="FFFFCC"/>
                </a:solidFill>
                <a:latin typeface="Times New Roman" pitchFamily="18" charset="0"/>
              </a:defRPr>
            </a:lvl9pPr>
          </a:lstStyle>
          <a:p>
            <a:fld id="{F80925D3-ADDC-40C0-8C0C-BD99EC95AD97}" type="slidenum">
              <a:rPr lang="en-US" sz="1400" b="0" smtClean="0">
                <a:solidFill>
                  <a:schemeClr val="tx2"/>
                </a:solidFill>
              </a:rPr>
              <a:pPr/>
              <a:t>21</a:t>
            </a:fld>
            <a:endParaRPr lang="en-US" sz="1400" b="0" dirty="0">
              <a:solidFill>
                <a:schemeClr val="tx2"/>
              </a:solidFill>
            </a:endParaRPr>
          </a:p>
        </p:txBody>
      </p:sp>
      <p:sp>
        <p:nvSpPr>
          <p:cNvPr id="121860" name="Rectangle 2"/>
          <p:cNvSpPr>
            <a:spLocks noGrp="1" noChangeArrowheads="1"/>
          </p:cNvSpPr>
          <p:nvPr>
            <p:ph type="title"/>
          </p:nvPr>
        </p:nvSpPr>
        <p:spPr>
          <a:xfrm>
            <a:off x="457200" y="304800"/>
            <a:ext cx="8229600" cy="838200"/>
          </a:xfrm>
        </p:spPr>
        <p:txBody>
          <a:bodyPr/>
          <a:lstStyle/>
          <a:p>
            <a:endParaRPr lang="hu-HU"/>
          </a:p>
        </p:txBody>
      </p:sp>
      <p:sp>
        <p:nvSpPr>
          <p:cNvPr id="121861" name="Rectangle 3"/>
          <p:cNvSpPr>
            <a:spLocks noGrp="1" noChangeArrowheads="1"/>
          </p:cNvSpPr>
          <p:nvPr>
            <p:ph type="body" idx="1"/>
          </p:nvPr>
        </p:nvSpPr>
        <p:spPr>
          <a:xfrm>
            <a:off x="685800" y="1447800"/>
            <a:ext cx="7772400" cy="4800600"/>
          </a:xfrm>
        </p:spPr>
        <p:txBody>
          <a:bodyPr/>
          <a:lstStyle/>
          <a:p>
            <a:pPr marL="609600" indent="-609600">
              <a:lnSpc>
                <a:spcPct val="80000"/>
              </a:lnSpc>
              <a:buFont typeface="Monotype Sorts" pitchFamily="2" charset="2"/>
              <a:buNone/>
            </a:pPr>
            <a:r>
              <a:rPr lang="hu-HU"/>
              <a:t>C. Személyügyi irányítás</a:t>
            </a:r>
          </a:p>
          <a:p>
            <a:pPr marL="609600" indent="-609600">
              <a:lnSpc>
                <a:spcPct val="80000"/>
              </a:lnSpc>
              <a:buFont typeface="Monotype Sorts" pitchFamily="2" charset="2"/>
              <a:buNone/>
            </a:pPr>
            <a:r>
              <a:rPr lang="hu-HU" sz="2400"/>
              <a:t> </a:t>
            </a:r>
          </a:p>
          <a:p>
            <a:pPr marL="609600" indent="-609600">
              <a:lnSpc>
                <a:spcPct val="80000"/>
              </a:lnSpc>
              <a:buFont typeface="Monotype Sorts" pitchFamily="2" charset="2"/>
              <a:buNone/>
            </a:pPr>
            <a:r>
              <a:rPr lang="hu-HU" sz="2400"/>
              <a:t>1. A dolgozók díjazása</a:t>
            </a:r>
          </a:p>
          <a:p>
            <a:pPr marL="990600" lvl="1" indent="-533400">
              <a:lnSpc>
                <a:spcPct val="80000"/>
              </a:lnSpc>
              <a:buFont typeface="Monotype Sorts" pitchFamily="2" charset="2"/>
              <a:buChar char="l"/>
            </a:pPr>
            <a:r>
              <a:rPr lang="hu-HU" sz="2000"/>
              <a:t>A fizetségnek – amennyire csak lehetséges –, mindkét fél szükségleteit tükröznie kell</a:t>
            </a:r>
          </a:p>
          <a:p>
            <a:pPr marL="990600" lvl="1" indent="-533400">
              <a:lnSpc>
                <a:spcPct val="80000"/>
              </a:lnSpc>
              <a:buFont typeface="Monotype Sorts" pitchFamily="2" charset="2"/>
              <a:buChar char="l"/>
            </a:pPr>
            <a:r>
              <a:rPr lang="hu-HU" sz="2000"/>
              <a:t>Az eljárásoknak igazságosnak kell lenniük, és ösztönözniük kell az odaadó munkát</a:t>
            </a:r>
          </a:p>
          <a:p>
            <a:pPr marL="609600" indent="-609600">
              <a:lnSpc>
                <a:spcPct val="80000"/>
              </a:lnSpc>
              <a:buFont typeface="Monotype Sorts" pitchFamily="2" charset="2"/>
              <a:buNone/>
            </a:pPr>
            <a:r>
              <a:rPr lang="hu-HU" sz="2400"/>
              <a:t>2. Arányosság (igazságos mérce)</a:t>
            </a:r>
          </a:p>
          <a:p>
            <a:pPr marL="990600" lvl="1" indent="-533400">
              <a:lnSpc>
                <a:spcPct val="80000"/>
              </a:lnSpc>
              <a:buFont typeface="Monotype Sorts" pitchFamily="2" charset="2"/>
              <a:buChar char="l"/>
            </a:pPr>
            <a:r>
              <a:rPr lang="hu-HU" sz="2000"/>
              <a:t>Figyelembe kell venni az arányosságra és egyenlőségre vonatkozó elvárásokat</a:t>
            </a:r>
          </a:p>
          <a:p>
            <a:pPr marL="609600" indent="-609600">
              <a:lnSpc>
                <a:spcPct val="80000"/>
              </a:lnSpc>
              <a:buFont typeface="Monotype Sorts" pitchFamily="2" charset="2"/>
              <a:buNone/>
            </a:pPr>
            <a:r>
              <a:rPr lang="hu-HU" sz="2400"/>
              <a:t>3. A foglalkoztatás stabilitása</a:t>
            </a:r>
          </a:p>
          <a:p>
            <a:pPr marL="990600" lvl="1" indent="-533400">
              <a:lnSpc>
                <a:spcPct val="80000"/>
              </a:lnSpc>
              <a:buFont typeface="Monotype Sorts" pitchFamily="2" charset="2"/>
              <a:buChar char="l"/>
            </a:pPr>
            <a:r>
              <a:rPr lang="hu-HU" sz="2000"/>
              <a:t>Fontos a vezetői állomány stabilitása</a:t>
            </a:r>
          </a:p>
          <a:p>
            <a:pPr marL="990600" lvl="1" indent="-533400">
              <a:lnSpc>
                <a:spcPct val="80000"/>
              </a:lnSpc>
              <a:buFont typeface="Monotype Sorts" pitchFamily="2" charset="2"/>
              <a:buChar char="l"/>
            </a:pPr>
            <a:r>
              <a:rPr lang="hu-HU" sz="2000"/>
              <a:t>A változások elkerülhetetlenek</a:t>
            </a:r>
          </a:p>
          <a:p>
            <a:pPr marL="990600" lvl="1" indent="-533400">
              <a:lnSpc>
                <a:spcPct val="80000"/>
              </a:lnSpc>
              <a:buFont typeface="Monotype Sorts" pitchFamily="2" charset="2"/>
              <a:buChar char="l"/>
            </a:pPr>
            <a:r>
              <a:rPr lang="hu-HU" sz="2000"/>
              <a:t>Több tényezőtől függ, hogy mennyire kívánatos a foglalkoztatás tartóssága</a:t>
            </a:r>
          </a:p>
        </p:txBody>
      </p:sp>
      <p:sp>
        <p:nvSpPr>
          <p:cNvPr id="121862" name="Élőláb helye 1"/>
          <p:cNvSpPr>
            <a:spLocks noGrp="1"/>
          </p:cNvSpPr>
          <p:nvPr>
            <p:ph type="ftr" sz="quarter" idx="11"/>
          </p:nvPr>
        </p:nvSpPr>
        <p:spPr>
          <a:noFill/>
        </p:spPr>
        <p:txBody>
          <a:bodyPr/>
          <a:lstStyle>
            <a:lvl1pPr>
              <a:defRPr sz="6600" b="1">
                <a:solidFill>
                  <a:srgbClr val="FFFFCC"/>
                </a:solidFill>
                <a:latin typeface="Times New Roman" pitchFamily="18" charset="0"/>
              </a:defRPr>
            </a:lvl1pPr>
            <a:lvl2pPr marL="742950" indent="-285750">
              <a:defRPr sz="6600" b="1">
                <a:solidFill>
                  <a:srgbClr val="FFFFCC"/>
                </a:solidFill>
                <a:latin typeface="Times New Roman" pitchFamily="18" charset="0"/>
              </a:defRPr>
            </a:lvl2pPr>
            <a:lvl3pPr marL="1143000" indent="-228600">
              <a:defRPr sz="6600" b="1">
                <a:solidFill>
                  <a:srgbClr val="FFFFCC"/>
                </a:solidFill>
                <a:latin typeface="Times New Roman" pitchFamily="18" charset="0"/>
              </a:defRPr>
            </a:lvl3pPr>
            <a:lvl4pPr marL="1600200" indent="-228600">
              <a:defRPr sz="6600" b="1">
                <a:solidFill>
                  <a:srgbClr val="FFFFCC"/>
                </a:solidFill>
                <a:latin typeface="Times New Roman" pitchFamily="18" charset="0"/>
              </a:defRPr>
            </a:lvl4pPr>
            <a:lvl5pPr marL="2057400" indent="-228600">
              <a:defRPr sz="6600" b="1">
                <a:solidFill>
                  <a:srgbClr val="FFFFCC"/>
                </a:solidFill>
                <a:latin typeface="Times New Roman" pitchFamily="18" charset="0"/>
              </a:defRPr>
            </a:lvl5pPr>
            <a:lvl6pPr marL="2514600" indent="-228600" eaLnBrk="0" fontAlgn="base" hangingPunct="0">
              <a:spcBef>
                <a:spcPct val="0"/>
              </a:spcBef>
              <a:spcAft>
                <a:spcPct val="0"/>
              </a:spcAft>
              <a:defRPr sz="6600" b="1">
                <a:solidFill>
                  <a:srgbClr val="FFFFCC"/>
                </a:solidFill>
                <a:latin typeface="Times New Roman" pitchFamily="18" charset="0"/>
              </a:defRPr>
            </a:lvl6pPr>
            <a:lvl7pPr marL="2971800" indent="-228600" eaLnBrk="0" fontAlgn="base" hangingPunct="0">
              <a:spcBef>
                <a:spcPct val="0"/>
              </a:spcBef>
              <a:spcAft>
                <a:spcPct val="0"/>
              </a:spcAft>
              <a:defRPr sz="6600" b="1">
                <a:solidFill>
                  <a:srgbClr val="FFFFCC"/>
                </a:solidFill>
                <a:latin typeface="Times New Roman" pitchFamily="18" charset="0"/>
              </a:defRPr>
            </a:lvl7pPr>
            <a:lvl8pPr marL="3429000" indent="-228600" eaLnBrk="0" fontAlgn="base" hangingPunct="0">
              <a:spcBef>
                <a:spcPct val="0"/>
              </a:spcBef>
              <a:spcAft>
                <a:spcPct val="0"/>
              </a:spcAft>
              <a:defRPr sz="6600" b="1">
                <a:solidFill>
                  <a:srgbClr val="FFFFCC"/>
                </a:solidFill>
                <a:latin typeface="Times New Roman" pitchFamily="18" charset="0"/>
              </a:defRPr>
            </a:lvl8pPr>
            <a:lvl9pPr marL="3886200" indent="-228600" eaLnBrk="0" fontAlgn="base" hangingPunct="0">
              <a:spcBef>
                <a:spcPct val="0"/>
              </a:spcBef>
              <a:spcAft>
                <a:spcPct val="0"/>
              </a:spcAft>
              <a:defRPr sz="6600" b="1">
                <a:solidFill>
                  <a:srgbClr val="FFFFCC"/>
                </a:solidFill>
                <a:latin typeface="Times New Roman" pitchFamily="18" charset="0"/>
              </a:defRPr>
            </a:lvl9pPr>
          </a:lstStyle>
          <a:p>
            <a:endParaRPr lang="en-US" sz="1200" b="0" dirty="0">
              <a:solidFill>
                <a:schemeClr val="tx2"/>
              </a:solidFill>
            </a:endParaRPr>
          </a:p>
        </p:txBody>
      </p:sp>
    </p:spTree>
    <p:extLst>
      <p:ext uri="{BB962C8B-B14F-4D97-AF65-F5344CB8AC3E}">
        <p14:creationId xmlns:p14="http://schemas.microsoft.com/office/powerpoint/2010/main" val="35667856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Dátum helye 3"/>
          <p:cNvSpPr>
            <a:spLocks noGrp="1"/>
          </p:cNvSpPr>
          <p:nvPr>
            <p:ph type="dt" sz="quarter" idx="10"/>
          </p:nvPr>
        </p:nvSpPr>
        <p:spPr>
          <a:noFill/>
        </p:spPr>
        <p:txBody>
          <a:bodyPr/>
          <a:lstStyle>
            <a:lvl1pPr>
              <a:defRPr sz="6600" b="1">
                <a:solidFill>
                  <a:srgbClr val="FFFFCC"/>
                </a:solidFill>
                <a:latin typeface="Times New Roman" pitchFamily="18" charset="0"/>
              </a:defRPr>
            </a:lvl1pPr>
            <a:lvl2pPr marL="742950" indent="-285750">
              <a:defRPr sz="6600" b="1">
                <a:solidFill>
                  <a:srgbClr val="FFFFCC"/>
                </a:solidFill>
                <a:latin typeface="Times New Roman" pitchFamily="18" charset="0"/>
              </a:defRPr>
            </a:lvl2pPr>
            <a:lvl3pPr marL="1143000" indent="-228600">
              <a:defRPr sz="6600" b="1">
                <a:solidFill>
                  <a:srgbClr val="FFFFCC"/>
                </a:solidFill>
                <a:latin typeface="Times New Roman" pitchFamily="18" charset="0"/>
              </a:defRPr>
            </a:lvl3pPr>
            <a:lvl4pPr marL="1600200" indent="-228600">
              <a:defRPr sz="6600" b="1">
                <a:solidFill>
                  <a:srgbClr val="FFFFCC"/>
                </a:solidFill>
                <a:latin typeface="Times New Roman" pitchFamily="18" charset="0"/>
              </a:defRPr>
            </a:lvl4pPr>
            <a:lvl5pPr marL="2057400" indent="-228600">
              <a:defRPr sz="6600" b="1">
                <a:solidFill>
                  <a:srgbClr val="FFFFCC"/>
                </a:solidFill>
                <a:latin typeface="Times New Roman" pitchFamily="18" charset="0"/>
              </a:defRPr>
            </a:lvl5pPr>
            <a:lvl6pPr marL="2514600" indent="-228600" eaLnBrk="0" fontAlgn="base" hangingPunct="0">
              <a:spcBef>
                <a:spcPct val="0"/>
              </a:spcBef>
              <a:spcAft>
                <a:spcPct val="0"/>
              </a:spcAft>
              <a:defRPr sz="6600" b="1">
                <a:solidFill>
                  <a:srgbClr val="FFFFCC"/>
                </a:solidFill>
                <a:latin typeface="Times New Roman" pitchFamily="18" charset="0"/>
              </a:defRPr>
            </a:lvl6pPr>
            <a:lvl7pPr marL="2971800" indent="-228600" eaLnBrk="0" fontAlgn="base" hangingPunct="0">
              <a:spcBef>
                <a:spcPct val="0"/>
              </a:spcBef>
              <a:spcAft>
                <a:spcPct val="0"/>
              </a:spcAft>
              <a:defRPr sz="6600" b="1">
                <a:solidFill>
                  <a:srgbClr val="FFFFCC"/>
                </a:solidFill>
                <a:latin typeface="Times New Roman" pitchFamily="18" charset="0"/>
              </a:defRPr>
            </a:lvl7pPr>
            <a:lvl8pPr marL="3429000" indent="-228600" eaLnBrk="0" fontAlgn="base" hangingPunct="0">
              <a:spcBef>
                <a:spcPct val="0"/>
              </a:spcBef>
              <a:spcAft>
                <a:spcPct val="0"/>
              </a:spcAft>
              <a:defRPr sz="6600" b="1">
                <a:solidFill>
                  <a:srgbClr val="FFFFCC"/>
                </a:solidFill>
                <a:latin typeface="Times New Roman" pitchFamily="18" charset="0"/>
              </a:defRPr>
            </a:lvl8pPr>
            <a:lvl9pPr marL="3886200" indent="-228600" eaLnBrk="0" fontAlgn="base" hangingPunct="0">
              <a:spcBef>
                <a:spcPct val="0"/>
              </a:spcBef>
              <a:spcAft>
                <a:spcPct val="0"/>
              </a:spcAft>
              <a:defRPr sz="6600" b="1">
                <a:solidFill>
                  <a:srgbClr val="FFFFCC"/>
                </a:solidFill>
                <a:latin typeface="Times New Roman" pitchFamily="18" charset="0"/>
              </a:defRPr>
            </a:lvl9pPr>
          </a:lstStyle>
          <a:p>
            <a:endParaRPr lang="hu-HU" sz="1400" b="0" dirty="0">
              <a:solidFill>
                <a:schemeClr val="tx2"/>
              </a:solidFill>
            </a:endParaRPr>
          </a:p>
        </p:txBody>
      </p:sp>
      <p:sp>
        <p:nvSpPr>
          <p:cNvPr id="122883" name="Dia számának helye 5"/>
          <p:cNvSpPr>
            <a:spLocks noGrp="1"/>
          </p:cNvSpPr>
          <p:nvPr>
            <p:ph type="sldNum" sz="quarter" idx="12"/>
          </p:nvPr>
        </p:nvSpPr>
        <p:spPr>
          <a:noFill/>
        </p:spPr>
        <p:txBody>
          <a:bodyPr/>
          <a:lstStyle>
            <a:lvl1pPr>
              <a:defRPr sz="6600" b="1">
                <a:solidFill>
                  <a:srgbClr val="FFFFCC"/>
                </a:solidFill>
                <a:latin typeface="Times New Roman" pitchFamily="18" charset="0"/>
              </a:defRPr>
            </a:lvl1pPr>
            <a:lvl2pPr marL="742950" indent="-285750">
              <a:defRPr sz="6600" b="1">
                <a:solidFill>
                  <a:srgbClr val="FFFFCC"/>
                </a:solidFill>
                <a:latin typeface="Times New Roman" pitchFamily="18" charset="0"/>
              </a:defRPr>
            </a:lvl2pPr>
            <a:lvl3pPr marL="1143000" indent="-228600">
              <a:defRPr sz="6600" b="1">
                <a:solidFill>
                  <a:srgbClr val="FFFFCC"/>
                </a:solidFill>
                <a:latin typeface="Times New Roman" pitchFamily="18" charset="0"/>
              </a:defRPr>
            </a:lvl3pPr>
            <a:lvl4pPr marL="1600200" indent="-228600">
              <a:defRPr sz="6600" b="1">
                <a:solidFill>
                  <a:srgbClr val="FFFFCC"/>
                </a:solidFill>
                <a:latin typeface="Times New Roman" pitchFamily="18" charset="0"/>
              </a:defRPr>
            </a:lvl4pPr>
            <a:lvl5pPr marL="2057400" indent="-228600">
              <a:defRPr sz="6600" b="1">
                <a:solidFill>
                  <a:srgbClr val="FFFFCC"/>
                </a:solidFill>
                <a:latin typeface="Times New Roman" pitchFamily="18" charset="0"/>
              </a:defRPr>
            </a:lvl5pPr>
            <a:lvl6pPr marL="2514600" indent="-228600" eaLnBrk="0" fontAlgn="base" hangingPunct="0">
              <a:spcBef>
                <a:spcPct val="0"/>
              </a:spcBef>
              <a:spcAft>
                <a:spcPct val="0"/>
              </a:spcAft>
              <a:defRPr sz="6600" b="1">
                <a:solidFill>
                  <a:srgbClr val="FFFFCC"/>
                </a:solidFill>
                <a:latin typeface="Times New Roman" pitchFamily="18" charset="0"/>
              </a:defRPr>
            </a:lvl6pPr>
            <a:lvl7pPr marL="2971800" indent="-228600" eaLnBrk="0" fontAlgn="base" hangingPunct="0">
              <a:spcBef>
                <a:spcPct val="0"/>
              </a:spcBef>
              <a:spcAft>
                <a:spcPct val="0"/>
              </a:spcAft>
              <a:defRPr sz="6600" b="1">
                <a:solidFill>
                  <a:srgbClr val="FFFFCC"/>
                </a:solidFill>
                <a:latin typeface="Times New Roman" pitchFamily="18" charset="0"/>
              </a:defRPr>
            </a:lvl7pPr>
            <a:lvl8pPr marL="3429000" indent="-228600" eaLnBrk="0" fontAlgn="base" hangingPunct="0">
              <a:spcBef>
                <a:spcPct val="0"/>
              </a:spcBef>
              <a:spcAft>
                <a:spcPct val="0"/>
              </a:spcAft>
              <a:defRPr sz="6600" b="1">
                <a:solidFill>
                  <a:srgbClr val="FFFFCC"/>
                </a:solidFill>
                <a:latin typeface="Times New Roman" pitchFamily="18" charset="0"/>
              </a:defRPr>
            </a:lvl8pPr>
            <a:lvl9pPr marL="3886200" indent="-228600" eaLnBrk="0" fontAlgn="base" hangingPunct="0">
              <a:spcBef>
                <a:spcPct val="0"/>
              </a:spcBef>
              <a:spcAft>
                <a:spcPct val="0"/>
              </a:spcAft>
              <a:defRPr sz="6600" b="1">
                <a:solidFill>
                  <a:srgbClr val="FFFFCC"/>
                </a:solidFill>
                <a:latin typeface="Times New Roman" pitchFamily="18" charset="0"/>
              </a:defRPr>
            </a:lvl9pPr>
          </a:lstStyle>
          <a:p>
            <a:fld id="{CF5214E0-2116-4764-86C5-134487BA79F2}" type="slidenum">
              <a:rPr lang="en-US" sz="1400" b="0" smtClean="0">
                <a:solidFill>
                  <a:schemeClr val="tx2"/>
                </a:solidFill>
              </a:rPr>
              <a:pPr/>
              <a:t>22</a:t>
            </a:fld>
            <a:endParaRPr lang="en-US" sz="1400" b="0" dirty="0">
              <a:solidFill>
                <a:schemeClr val="tx2"/>
              </a:solidFill>
            </a:endParaRPr>
          </a:p>
        </p:txBody>
      </p:sp>
      <p:sp>
        <p:nvSpPr>
          <p:cNvPr id="122884" name="Rectangle 2"/>
          <p:cNvSpPr>
            <a:spLocks noGrp="1" noChangeArrowheads="1"/>
          </p:cNvSpPr>
          <p:nvPr>
            <p:ph type="title"/>
          </p:nvPr>
        </p:nvSpPr>
        <p:spPr>
          <a:xfrm>
            <a:off x="457200" y="304800"/>
            <a:ext cx="8229600" cy="838200"/>
          </a:xfrm>
        </p:spPr>
        <p:txBody>
          <a:bodyPr/>
          <a:lstStyle/>
          <a:p>
            <a:endParaRPr lang="hu-HU"/>
          </a:p>
        </p:txBody>
      </p:sp>
      <p:sp>
        <p:nvSpPr>
          <p:cNvPr id="122885" name="Rectangle 3"/>
          <p:cNvSpPr>
            <a:spLocks noGrp="1" noChangeArrowheads="1"/>
          </p:cNvSpPr>
          <p:nvPr>
            <p:ph type="body" idx="1"/>
          </p:nvPr>
        </p:nvSpPr>
        <p:spPr>
          <a:xfrm>
            <a:off x="762000" y="1905000"/>
            <a:ext cx="7543800" cy="4114800"/>
          </a:xfrm>
        </p:spPr>
        <p:txBody>
          <a:bodyPr/>
          <a:lstStyle/>
          <a:p>
            <a:pPr marL="609600" indent="-609600">
              <a:lnSpc>
                <a:spcPct val="90000"/>
              </a:lnSpc>
              <a:buFont typeface="Monotype Sorts" pitchFamily="2" charset="2"/>
              <a:buNone/>
            </a:pPr>
            <a:r>
              <a:rPr lang="hu-HU" dirty="0"/>
              <a:t>D. Működési mód (szervezeti viselkedés)</a:t>
            </a:r>
          </a:p>
          <a:p>
            <a:pPr marL="609600" indent="-609600">
              <a:lnSpc>
                <a:spcPct val="90000"/>
              </a:lnSpc>
              <a:buFont typeface="Monotype Sorts" pitchFamily="2" charset="2"/>
              <a:buNone/>
            </a:pPr>
            <a:r>
              <a:rPr lang="hu-HU" sz="2800" dirty="0"/>
              <a:t> </a:t>
            </a:r>
          </a:p>
          <a:p>
            <a:pPr marL="609600" indent="-609600">
              <a:lnSpc>
                <a:spcPct val="90000"/>
              </a:lnSpc>
              <a:buFont typeface="Monotype Sorts" pitchFamily="2" charset="2"/>
              <a:buNone/>
            </a:pPr>
            <a:r>
              <a:rPr lang="hu-HU" sz="2800" dirty="0"/>
              <a:t>1. Kezdeményezés </a:t>
            </a:r>
          </a:p>
          <a:p>
            <a:pPr marL="990600" lvl="1" indent="-533400">
              <a:lnSpc>
                <a:spcPct val="90000"/>
              </a:lnSpc>
              <a:buFont typeface="Monotype Sorts" pitchFamily="2" charset="2"/>
              <a:buChar char="l"/>
            </a:pPr>
            <a:r>
              <a:rPr lang="hu-HU" sz="2400" dirty="0"/>
              <a:t>A kezdeményezést ösztönözni és támogatni kell</a:t>
            </a:r>
          </a:p>
          <a:p>
            <a:pPr marL="609600" indent="-609600">
              <a:lnSpc>
                <a:spcPct val="90000"/>
              </a:lnSpc>
              <a:buFont typeface="Monotype Sorts" pitchFamily="2" charset="2"/>
              <a:buNone/>
            </a:pPr>
            <a:r>
              <a:rPr lang="hu-HU" sz="2800" dirty="0"/>
              <a:t>2. „Esprit de </a:t>
            </a:r>
            <a:r>
              <a:rPr lang="hu-HU" sz="2800" dirty="0" err="1"/>
              <a:t>corps</a:t>
            </a:r>
            <a:r>
              <a:rPr lang="hu-HU" sz="2800" dirty="0"/>
              <a:t>” – testületi szellem </a:t>
            </a:r>
          </a:p>
          <a:p>
            <a:pPr marL="990600" lvl="1" indent="-533400">
              <a:lnSpc>
                <a:spcPct val="90000"/>
              </a:lnSpc>
              <a:buFont typeface="Monotype Sorts" pitchFamily="2" charset="2"/>
              <a:buChar char="l"/>
            </a:pPr>
            <a:r>
              <a:rPr lang="hu-HU" sz="2400" dirty="0"/>
              <a:t>A harmónia és egység a szervezet nagy erénye</a:t>
            </a:r>
          </a:p>
          <a:p>
            <a:pPr marL="990600" lvl="1" indent="-533400">
              <a:lnSpc>
                <a:spcPct val="90000"/>
              </a:lnSpc>
              <a:buFont typeface="Monotype Sorts" pitchFamily="2" charset="2"/>
              <a:buChar char="l"/>
            </a:pPr>
            <a:r>
              <a:rPr lang="hu-HU" sz="2400" dirty="0"/>
              <a:t>El kell kerülni a „</a:t>
            </a:r>
            <a:r>
              <a:rPr lang="hu-HU" sz="2400" dirty="0" err="1"/>
              <a:t>divide</a:t>
            </a:r>
            <a:r>
              <a:rPr lang="hu-HU" sz="2400" dirty="0"/>
              <a:t> et </a:t>
            </a:r>
            <a:r>
              <a:rPr lang="hu-HU" sz="2400" dirty="0" err="1"/>
              <a:t>impera</a:t>
            </a:r>
            <a:r>
              <a:rPr lang="hu-HU" sz="2400" dirty="0"/>
              <a:t>” („oszd meg és uralkodj!”) elv alkalmazását, meg kell akadályozni az írásbeliség parancsával való visszaélést </a:t>
            </a:r>
          </a:p>
        </p:txBody>
      </p:sp>
      <p:sp>
        <p:nvSpPr>
          <p:cNvPr id="122886" name="Élőláb helye 1"/>
          <p:cNvSpPr>
            <a:spLocks noGrp="1"/>
          </p:cNvSpPr>
          <p:nvPr>
            <p:ph type="ftr" sz="quarter" idx="11"/>
          </p:nvPr>
        </p:nvSpPr>
        <p:spPr>
          <a:noFill/>
        </p:spPr>
        <p:txBody>
          <a:bodyPr/>
          <a:lstStyle>
            <a:lvl1pPr>
              <a:defRPr sz="6600" b="1">
                <a:solidFill>
                  <a:srgbClr val="FFFFCC"/>
                </a:solidFill>
                <a:latin typeface="Times New Roman" pitchFamily="18" charset="0"/>
              </a:defRPr>
            </a:lvl1pPr>
            <a:lvl2pPr marL="742950" indent="-285750">
              <a:defRPr sz="6600" b="1">
                <a:solidFill>
                  <a:srgbClr val="FFFFCC"/>
                </a:solidFill>
                <a:latin typeface="Times New Roman" pitchFamily="18" charset="0"/>
              </a:defRPr>
            </a:lvl2pPr>
            <a:lvl3pPr marL="1143000" indent="-228600">
              <a:defRPr sz="6600" b="1">
                <a:solidFill>
                  <a:srgbClr val="FFFFCC"/>
                </a:solidFill>
                <a:latin typeface="Times New Roman" pitchFamily="18" charset="0"/>
              </a:defRPr>
            </a:lvl3pPr>
            <a:lvl4pPr marL="1600200" indent="-228600">
              <a:defRPr sz="6600" b="1">
                <a:solidFill>
                  <a:srgbClr val="FFFFCC"/>
                </a:solidFill>
                <a:latin typeface="Times New Roman" pitchFamily="18" charset="0"/>
              </a:defRPr>
            </a:lvl4pPr>
            <a:lvl5pPr marL="2057400" indent="-228600">
              <a:defRPr sz="6600" b="1">
                <a:solidFill>
                  <a:srgbClr val="FFFFCC"/>
                </a:solidFill>
                <a:latin typeface="Times New Roman" pitchFamily="18" charset="0"/>
              </a:defRPr>
            </a:lvl5pPr>
            <a:lvl6pPr marL="2514600" indent="-228600" eaLnBrk="0" fontAlgn="base" hangingPunct="0">
              <a:spcBef>
                <a:spcPct val="0"/>
              </a:spcBef>
              <a:spcAft>
                <a:spcPct val="0"/>
              </a:spcAft>
              <a:defRPr sz="6600" b="1">
                <a:solidFill>
                  <a:srgbClr val="FFFFCC"/>
                </a:solidFill>
                <a:latin typeface="Times New Roman" pitchFamily="18" charset="0"/>
              </a:defRPr>
            </a:lvl6pPr>
            <a:lvl7pPr marL="2971800" indent="-228600" eaLnBrk="0" fontAlgn="base" hangingPunct="0">
              <a:spcBef>
                <a:spcPct val="0"/>
              </a:spcBef>
              <a:spcAft>
                <a:spcPct val="0"/>
              </a:spcAft>
              <a:defRPr sz="6600" b="1">
                <a:solidFill>
                  <a:srgbClr val="FFFFCC"/>
                </a:solidFill>
                <a:latin typeface="Times New Roman" pitchFamily="18" charset="0"/>
              </a:defRPr>
            </a:lvl7pPr>
            <a:lvl8pPr marL="3429000" indent="-228600" eaLnBrk="0" fontAlgn="base" hangingPunct="0">
              <a:spcBef>
                <a:spcPct val="0"/>
              </a:spcBef>
              <a:spcAft>
                <a:spcPct val="0"/>
              </a:spcAft>
              <a:defRPr sz="6600" b="1">
                <a:solidFill>
                  <a:srgbClr val="FFFFCC"/>
                </a:solidFill>
                <a:latin typeface="Times New Roman" pitchFamily="18" charset="0"/>
              </a:defRPr>
            </a:lvl8pPr>
            <a:lvl9pPr marL="3886200" indent="-228600" eaLnBrk="0" fontAlgn="base" hangingPunct="0">
              <a:spcBef>
                <a:spcPct val="0"/>
              </a:spcBef>
              <a:spcAft>
                <a:spcPct val="0"/>
              </a:spcAft>
              <a:defRPr sz="6600" b="1">
                <a:solidFill>
                  <a:srgbClr val="FFFFCC"/>
                </a:solidFill>
                <a:latin typeface="Times New Roman" pitchFamily="18" charset="0"/>
              </a:defRPr>
            </a:lvl9pPr>
          </a:lstStyle>
          <a:p>
            <a:endParaRPr lang="en-US" sz="1200" b="0" dirty="0">
              <a:solidFill>
                <a:schemeClr val="tx2"/>
              </a:solidFill>
            </a:endParaRPr>
          </a:p>
        </p:txBody>
      </p:sp>
    </p:spTree>
    <p:extLst>
      <p:ext uri="{BB962C8B-B14F-4D97-AF65-F5344CB8AC3E}">
        <p14:creationId xmlns:p14="http://schemas.microsoft.com/office/powerpoint/2010/main" val="33609322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124744"/>
            <a:ext cx="8219256" cy="792088"/>
          </a:xfrm>
        </p:spPr>
        <p:txBody>
          <a:bodyPr>
            <a:normAutofit/>
          </a:bodyPr>
          <a:lstStyle/>
          <a:p>
            <a:endParaRPr lang="hu-HU" dirty="0"/>
          </a:p>
        </p:txBody>
      </p:sp>
      <p:sp>
        <p:nvSpPr>
          <p:cNvPr id="3" name="Tartalom helye 2"/>
          <p:cNvSpPr>
            <a:spLocks noGrp="1"/>
          </p:cNvSpPr>
          <p:nvPr>
            <p:ph idx="1"/>
          </p:nvPr>
        </p:nvSpPr>
        <p:spPr>
          <a:xfrm>
            <a:off x="457200" y="2132856"/>
            <a:ext cx="8219256" cy="4021907"/>
          </a:xfrm>
        </p:spPr>
        <p:txBody>
          <a:bodyPr>
            <a:normAutofit/>
          </a:bodyPr>
          <a:lstStyle/>
          <a:p>
            <a:pPr marL="0" indent="0">
              <a:buNone/>
            </a:pPr>
            <a:r>
              <a:rPr lang="hu-HU" sz="3600" dirty="0"/>
              <a:t>II. A vezetés alapjai</a:t>
            </a:r>
          </a:p>
          <a:p>
            <a:pPr marL="0" indent="0">
              <a:buNone/>
            </a:pPr>
            <a:endParaRPr lang="hu-HU" sz="2400" dirty="0"/>
          </a:p>
          <a:p>
            <a:pPr marL="0" indent="0">
              <a:buNone/>
            </a:pPr>
            <a:r>
              <a:rPr lang="hu-HU" sz="3600" dirty="0"/>
              <a:t>II. 2. A vezetés egyes általános jellemzői. Vezetői készségek</a:t>
            </a:r>
          </a:p>
          <a:p>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23</a:t>
            </a:fld>
            <a:endParaRPr lang="hu-HU"/>
          </a:p>
        </p:txBody>
      </p:sp>
    </p:spTree>
    <p:extLst>
      <p:ext uri="{BB962C8B-B14F-4D97-AF65-F5344CB8AC3E}">
        <p14:creationId xmlns:p14="http://schemas.microsoft.com/office/powerpoint/2010/main" val="31566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052736"/>
            <a:ext cx="8219256" cy="792088"/>
          </a:xfrm>
        </p:spPr>
        <p:txBody>
          <a:bodyPr>
            <a:normAutofit/>
          </a:bodyPr>
          <a:lstStyle/>
          <a:p>
            <a:r>
              <a:rPr lang="hu-HU" dirty="0"/>
              <a:t>A vezetés egyes általános jellemzői</a:t>
            </a:r>
          </a:p>
        </p:txBody>
      </p:sp>
      <p:sp>
        <p:nvSpPr>
          <p:cNvPr id="3" name="Tartalom helye 2"/>
          <p:cNvSpPr>
            <a:spLocks noGrp="1"/>
          </p:cNvSpPr>
          <p:nvPr>
            <p:ph idx="1"/>
          </p:nvPr>
        </p:nvSpPr>
        <p:spPr>
          <a:xfrm>
            <a:off x="457200" y="1988840"/>
            <a:ext cx="8219256" cy="4367510"/>
          </a:xfrm>
        </p:spPr>
        <p:txBody>
          <a:bodyPr>
            <a:normAutofit fontScale="70000" lnSpcReduction="20000"/>
          </a:bodyPr>
          <a:lstStyle/>
          <a:p>
            <a:r>
              <a:rPr lang="hu-HU" dirty="0"/>
              <a:t>A vezetői viselkedési minta hatása</a:t>
            </a:r>
          </a:p>
          <a:p>
            <a:r>
              <a:rPr lang="hu-HU" dirty="0"/>
              <a:t>A vezetés kiemelt rendszertani hatása: sokszorozó hatás</a:t>
            </a:r>
          </a:p>
          <a:p>
            <a:pPr marL="400050" lvl="1" indent="0">
              <a:buNone/>
            </a:pPr>
            <a:r>
              <a:rPr lang="hu-HU" dirty="0"/>
              <a:t>(például vezetői tervezés, vezetői értékelés)</a:t>
            </a:r>
          </a:p>
          <a:p>
            <a:r>
              <a:rPr lang="hu-HU" dirty="0"/>
              <a:t>Vezetési szintek sajátos tartalmának megkülönböztetése a vezetéselméletben</a:t>
            </a:r>
          </a:p>
          <a:p>
            <a:pPr lvl="1"/>
            <a:r>
              <a:rPr lang="hu-HU" dirty="0"/>
              <a:t>Közvetlen irányítási (munkahelyi vezetői) szint</a:t>
            </a:r>
          </a:p>
          <a:p>
            <a:pPr lvl="1"/>
            <a:r>
              <a:rPr lang="hu-HU" dirty="0"/>
              <a:t>Középvezetés</a:t>
            </a:r>
          </a:p>
          <a:p>
            <a:pPr lvl="1"/>
            <a:r>
              <a:rPr lang="hu-HU" dirty="0"/>
              <a:t>Felső vezetés</a:t>
            </a:r>
          </a:p>
          <a:p>
            <a:r>
              <a:rPr lang="hu-HU" dirty="0"/>
              <a:t>Vezetői készségek (itt: a felkészültség területei)</a:t>
            </a:r>
          </a:p>
          <a:p>
            <a:pPr lvl="1"/>
            <a:r>
              <a:rPr lang="hu-HU" dirty="0"/>
              <a:t>Szakmai</a:t>
            </a:r>
          </a:p>
          <a:p>
            <a:pPr lvl="1"/>
            <a:r>
              <a:rPr lang="hu-HU" dirty="0"/>
              <a:t>Interperszonális</a:t>
            </a:r>
          </a:p>
          <a:p>
            <a:pPr lvl="1"/>
            <a:r>
              <a:rPr lang="hu-HU" dirty="0"/>
              <a:t>Átfogó, stratégiai, konceptuális készségek (például: eligazodás komplex környezetben, tervezési, döntési, értékelési készségek)</a:t>
            </a:r>
          </a:p>
          <a:p>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24</a:t>
            </a:fld>
            <a:endParaRPr lang="hu-HU"/>
          </a:p>
        </p:txBody>
      </p:sp>
    </p:spTree>
    <p:extLst>
      <p:ext uri="{BB962C8B-B14F-4D97-AF65-F5344CB8AC3E}">
        <p14:creationId xmlns:p14="http://schemas.microsoft.com/office/powerpoint/2010/main" val="1594300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133872"/>
            <a:ext cx="8229600" cy="1143000"/>
          </a:xfrm>
        </p:spPr>
        <p:txBody>
          <a:bodyPr>
            <a:noAutofit/>
          </a:bodyPr>
          <a:lstStyle/>
          <a:p>
            <a:r>
              <a:rPr lang="hu-HU" sz="3600" dirty="0"/>
              <a:t>A szervezet irányításához szükséges készségek (vezetői felkészültség)</a:t>
            </a:r>
          </a:p>
        </p:txBody>
      </p:sp>
      <p:sp>
        <p:nvSpPr>
          <p:cNvPr id="3" name="Dátum helye 2"/>
          <p:cNvSpPr>
            <a:spLocks noGrp="1"/>
          </p:cNvSpPr>
          <p:nvPr>
            <p:ph type="dt" sz="half" idx="10"/>
          </p:nvPr>
        </p:nvSpPr>
        <p:spPr/>
        <p:txBody>
          <a:bodyPr/>
          <a:lstStyle/>
          <a:p>
            <a:fld id="{AD78E40D-827F-41AE-9910-0462BFBBBB8E}" type="datetime1">
              <a:rPr lang="hu-HU" smtClean="0"/>
              <a:t>2020. 03. 03.</a:t>
            </a:fld>
            <a:endParaRPr lang="hu-HU"/>
          </a:p>
        </p:txBody>
      </p:sp>
      <p:sp>
        <p:nvSpPr>
          <p:cNvPr id="4" name="Élőláb helye 3"/>
          <p:cNvSpPr>
            <a:spLocks noGrp="1"/>
          </p:cNvSpPr>
          <p:nvPr>
            <p:ph type="ftr" sz="quarter" idx="11"/>
          </p:nvPr>
        </p:nvSpPr>
        <p:spPr/>
        <p:txBody>
          <a:bodyPr/>
          <a:lstStyle/>
          <a:p>
            <a:r>
              <a:rPr lang="hu-HU"/>
              <a:t>© DR. FEHÉR JÁNOS ©Károli Gáspár Református Egyetem</a:t>
            </a:r>
            <a:endParaRPr lang="hu-HU" dirty="0"/>
          </a:p>
        </p:txBody>
      </p:sp>
      <p:sp>
        <p:nvSpPr>
          <p:cNvPr id="5" name="Dia számának helye 4"/>
          <p:cNvSpPr>
            <a:spLocks noGrp="1"/>
          </p:cNvSpPr>
          <p:nvPr>
            <p:ph type="sldNum" sz="quarter" idx="12"/>
          </p:nvPr>
        </p:nvSpPr>
        <p:spPr/>
        <p:txBody>
          <a:bodyPr/>
          <a:lstStyle/>
          <a:p>
            <a:fld id="{CA999B70-2F11-42C9-8373-3944EEBAF1A8}" type="slidenum">
              <a:rPr lang="hu-HU" smtClean="0"/>
              <a:t>25</a:t>
            </a:fld>
            <a:endParaRPr lang="hu-HU"/>
          </a:p>
        </p:txBody>
      </p:sp>
    </p:spTree>
    <p:extLst>
      <p:ext uri="{BB962C8B-B14F-4D97-AF65-F5344CB8AC3E}">
        <p14:creationId xmlns:p14="http://schemas.microsoft.com/office/powerpoint/2010/main" val="31282754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átum helye 2"/>
          <p:cNvSpPr>
            <a:spLocks noGrp="1"/>
          </p:cNvSpPr>
          <p:nvPr>
            <p:ph type="dt" sz="half" idx="10"/>
          </p:nvPr>
        </p:nvSpPr>
        <p:spPr/>
        <p:txBody>
          <a:bodyPr/>
          <a:lstStyle/>
          <a:p>
            <a:endParaRPr lang="hu-HU" dirty="0"/>
          </a:p>
        </p:txBody>
      </p:sp>
      <p:sp>
        <p:nvSpPr>
          <p:cNvPr id="16" name="Élőláb helye 3"/>
          <p:cNvSpPr>
            <a:spLocks noGrp="1"/>
          </p:cNvSpPr>
          <p:nvPr>
            <p:ph type="ftr" sz="quarter" idx="11"/>
          </p:nvPr>
        </p:nvSpPr>
        <p:spPr/>
        <p:txBody>
          <a:bodyPr/>
          <a:lstStyle/>
          <a:p>
            <a:r>
              <a:rPr lang="hu-HU"/>
              <a:t>Összeállította: Dr. Fehér János</a:t>
            </a:r>
            <a:endParaRPr lang="en-US"/>
          </a:p>
        </p:txBody>
      </p:sp>
      <p:sp>
        <p:nvSpPr>
          <p:cNvPr id="17" name="Dia számának helye 4"/>
          <p:cNvSpPr>
            <a:spLocks noGrp="1"/>
          </p:cNvSpPr>
          <p:nvPr>
            <p:ph type="sldNum" sz="quarter" idx="12"/>
          </p:nvPr>
        </p:nvSpPr>
        <p:spPr/>
        <p:txBody>
          <a:bodyPr/>
          <a:lstStyle/>
          <a:p>
            <a:fld id="{6F0CE52D-2F9E-4608-81E8-6A04997864BA}" type="slidenum">
              <a:rPr lang="en-US"/>
              <a:pPr/>
              <a:t>26</a:t>
            </a:fld>
            <a:endParaRPr lang="en-US"/>
          </a:p>
        </p:txBody>
      </p:sp>
      <p:sp>
        <p:nvSpPr>
          <p:cNvPr id="902146" name="Rectangle 2"/>
          <p:cNvSpPr>
            <a:spLocks noGrp="1" noChangeArrowheads="1"/>
          </p:cNvSpPr>
          <p:nvPr>
            <p:ph type="title"/>
          </p:nvPr>
        </p:nvSpPr>
        <p:spPr>
          <a:xfrm>
            <a:off x="457200" y="989856"/>
            <a:ext cx="8229600" cy="1143000"/>
          </a:xfrm>
        </p:spPr>
        <p:txBody>
          <a:bodyPr>
            <a:normAutofit/>
          </a:bodyPr>
          <a:lstStyle/>
          <a:p>
            <a:r>
              <a:rPr lang="hu-HU" sz="3200" b="0" dirty="0"/>
              <a:t>A vezetői felkészültség területei és a vezetői szintek –  a vezetői készségek relatív fontossága</a:t>
            </a:r>
            <a:endParaRPr lang="en-US" sz="4400" b="0" dirty="0"/>
          </a:p>
        </p:txBody>
      </p:sp>
      <p:sp>
        <p:nvSpPr>
          <p:cNvPr id="902147" name="Rectangle 3"/>
          <p:cNvSpPr>
            <a:spLocks noChangeArrowheads="1"/>
          </p:cNvSpPr>
          <p:nvPr/>
        </p:nvSpPr>
        <p:spPr bwMode="auto">
          <a:xfrm>
            <a:off x="2209800" y="2684463"/>
            <a:ext cx="6248400" cy="3048000"/>
          </a:xfrm>
          <a:prstGeom prst="rect">
            <a:avLst/>
          </a:prstGeom>
          <a:solidFill>
            <a:srgbClr val="FF99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902148" name="Text Box 4"/>
          <p:cNvSpPr txBox="1">
            <a:spLocks noChangeArrowheads="1"/>
          </p:cNvSpPr>
          <p:nvPr/>
        </p:nvSpPr>
        <p:spPr bwMode="auto">
          <a:xfrm>
            <a:off x="179512" y="5426060"/>
            <a:ext cx="205898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hu-HU" sz="2800" dirty="0"/>
              <a:t>Végrehajtás</a:t>
            </a:r>
            <a:endParaRPr lang="en-US" sz="2800" dirty="0">
              <a:effectLst/>
            </a:endParaRPr>
          </a:p>
        </p:txBody>
      </p:sp>
      <p:sp>
        <p:nvSpPr>
          <p:cNvPr id="902149" name="Rectangle 5"/>
          <p:cNvSpPr>
            <a:spLocks noChangeArrowheads="1"/>
          </p:cNvSpPr>
          <p:nvPr/>
        </p:nvSpPr>
        <p:spPr bwMode="auto">
          <a:xfrm>
            <a:off x="112713" y="3789040"/>
            <a:ext cx="167167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hu-HU" sz="2800" dirty="0">
                <a:effectLst/>
              </a:rPr>
              <a:t>Közvetlen </a:t>
            </a:r>
          </a:p>
          <a:p>
            <a:pPr algn="l"/>
            <a:r>
              <a:rPr lang="hu-HU" sz="2800" dirty="0"/>
              <a:t>vezetés</a:t>
            </a:r>
            <a:endParaRPr lang="en-US" sz="2800" dirty="0">
              <a:effectLst/>
            </a:endParaRPr>
          </a:p>
        </p:txBody>
      </p:sp>
      <p:sp>
        <p:nvSpPr>
          <p:cNvPr id="902150" name="Rectangle 6"/>
          <p:cNvSpPr>
            <a:spLocks noChangeArrowheads="1"/>
          </p:cNvSpPr>
          <p:nvPr/>
        </p:nvSpPr>
        <p:spPr bwMode="auto">
          <a:xfrm>
            <a:off x="112713" y="3138488"/>
            <a:ext cx="2124043"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hu-HU" sz="2800" dirty="0">
                <a:effectLst/>
              </a:rPr>
              <a:t>Középvezetés</a:t>
            </a:r>
            <a:endParaRPr lang="en-US" sz="2800" dirty="0">
              <a:effectLst/>
            </a:endParaRPr>
          </a:p>
        </p:txBody>
      </p:sp>
      <p:sp>
        <p:nvSpPr>
          <p:cNvPr id="902151" name="Rectangle 7"/>
          <p:cNvSpPr>
            <a:spLocks noChangeArrowheads="1"/>
          </p:cNvSpPr>
          <p:nvPr/>
        </p:nvSpPr>
        <p:spPr bwMode="auto">
          <a:xfrm>
            <a:off x="112713" y="2438400"/>
            <a:ext cx="200997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hu-HU" sz="2800" dirty="0" err="1"/>
              <a:t>Felsővezetés</a:t>
            </a:r>
            <a:endParaRPr lang="en-US" sz="2800" dirty="0">
              <a:effectLst/>
            </a:endParaRPr>
          </a:p>
        </p:txBody>
      </p:sp>
      <p:sp>
        <p:nvSpPr>
          <p:cNvPr id="902152" name="Rectangle 8"/>
          <p:cNvSpPr>
            <a:spLocks noChangeArrowheads="1"/>
          </p:cNvSpPr>
          <p:nvPr/>
        </p:nvSpPr>
        <p:spPr bwMode="auto">
          <a:xfrm>
            <a:off x="3382963" y="5733256"/>
            <a:ext cx="1211229"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hu-HU" sz="2000" dirty="0">
                <a:effectLst/>
              </a:rPr>
              <a:t>Szakmai </a:t>
            </a:r>
          </a:p>
          <a:p>
            <a:pPr algn="l"/>
            <a:r>
              <a:rPr lang="hu-HU" sz="2000" dirty="0"/>
              <a:t>készségek</a:t>
            </a:r>
            <a:endParaRPr lang="en-US" sz="2000" dirty="0">
              <a:effectLst/>
            </a:endParaRPr>
          </a:p>
        </p:txBody>
      </p:sp>
      <p:sp>
        <p:nvSpPr>
          <p:cNvPr id="902153" name="Rectangle 9"/>
          <p:cNvSpPr>
            <a:spLocks noChangeArrowheads="1"/>
          </p:cNvSpPr>
          <p:nvPr/>
        </p:nvSpPr>
        <p:spPr bwMode="auto">
          <a:xfrm>
            <a:off x="6472954" y="5733256"/>
            <a:ext cx="1339406"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hu-HU" sz="2000" dirty="0" err="1"/>
              <a:t>Inter-</a:t>
            </a:r>
            <a:endParaRPr lang="hu-HU" sz="2000" dirty="0"/>
          </a:p>
          <a:p>
            <a:r>
              <a:rPr lang="hu-HU" sz="2000" dirty="0"/>
              <a:t>perszonális</a:t>
            </a:r>
          </a:p>
          <a:p>
            <a:r>
              <a:rPr lang="hu-HU" sz="2000" dirty="0">
                <a:effectLst/>
              </a:rPr>
              <a:t>készségek</a:t>
            </a:r>
            <a:endParaRPr lang="en-US" sz="2400" dirty="0">
              <a:effectLst/>
            </a:endParaRPr>
          </a:p>
        </p:txBody>
      </p:sp>
      <p:sp>
        <p:nvSpPr>
          <p:cNvPr id="902154" name="Rectangle 10"/>
          <p:cNvSpPr>
            <a:spLocks noChangeArrowheads="1"/>
          </p:cNvSpPr>
          <p:nvPr/>
        </p:nvSpPr>
        <p:spPr bwMode="auto">
          <a:xfrm>
            <a:off x="7755187" y="5661248"/>
            <a:ext cx="1497333"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hu-HU" sz="2000" dirty="0">
                <a:effectLst/>
              </a:rPr>
              <a:t>Átfogó,</a:t>
            </a:r>
          </a:p>
          <a:p>
            <a:r>
              <a:rPr lang="hu-HU" sz="2000" dirty="0"/>
              <a:t>stratégiai,</a:t>
            </a:r>
            <a:endParaRPr lang="hu-HU" sz="2000" dirty="0">
              <a:effectLst/>
            </a:endParaRPr>
          </a:p>
          <a:p>
            <a:r>
              <a:rPr lang="hu-HU" sz="2000" dirty="0">
                <a:effectLst/>
              </a:rPr>
              <a:t>konceptuális</a:t>
            </a:r>
          </a:p>
          <a:p>
            <a:r>
              <a:rPr lang="hu-HU" sz="2000" dirty="0">
                <a:effectLst/>
              </a:rPr>
              <a:t>készségek</a:t>
            </a:r>
            <a:endParaRPr lang="en-US" sz="2000" dirty="0">
              <a:effectLst/>
            </a:endParaRPr>
          </a:p>
        </p:txBody>
      </p:sp>
      <p:sp>
        <p:nvSpPr>
          <p:cNvPr id="902155" name="Line 11"/>
          <p:cNvSpPr>
            <a:spLocks noChangeShapeType="1"/>
          </p:cNvSpPr>
          <p:nvPr/>
        </p:nvSpPr>
        <p:spPr bwMode="auto">
          <a:xfrm>
            <a:off x="2209800" y="3352800"/>
            <a:ext cx="6248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902156" name="Line 12"/>
          <p:cNvSpPr>
            <a:spLocks noChangeShapeType="1"/>
          </p:cNvSpPr>
          <p:nvPr/>
        </p:nvSpPr>
        <p:spPr bwMode="auto">
          <a:xfrm>
            <a:off x="2209800" y="4205288"/>
            <a:ext cx="6248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902157" name="Line 13"/>
          <p:cNvSpPr>
            <a:spLocks noChangeShapeType="1"/>
          </p:cNvSpPr>
          <p:nvPr/>
        </p:nvSpPr>
        <p:spPr bwMode="auto">
          <a:xfrm flipH="1" flipV="1">
            <a:off x="2819400" y="2684463"/>
            <a:ext cx="3336776" cy="30480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902158" name="Line 14"/>
          <p:cNvSpPr>
            <a:spLocks noChangeShapeType="1"/>
          </p:cNvSpPr>
          <p:nvPr/>
        </p:nvSpPr>
        <p:spPr bwMode="auto">
          <a:xfrm flipH="1" flipV="1">
            <a:off x="5077544" y="2684461"/>
            <a:ext cx="2734816" cy="3048001"/>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Tree>
    <p:extLst>
      <p:ext uri="{BB962C8B-B14F-4D97-AF65-F5344CB8AC3E}">
        <p14:creationId xmlns:p14="http://schemas.microsoft.com/office/powerpoint/2010/main" val="1166423011"/>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07504" y="980728"/>
            <a:ext cx="8784976" cy="1296144"/>
          </a:xfrm>
        </p:spPr>
        <p:txBody>
          <a:bodyPr>
            <a:noAutofit/>
          </a:bodyPr>
          <a:lstStyle/>
          <a:p>
            <a:r>
              <a:rPr lang="hu-HU" sz="2800" dirty="0"/>
              <a:t>Kérdések „A vezetői felkészültség területei és a vezetői szintek – a vezetői készségek relatív fontossága” ábrával összefüggésben</a:t>
            </a:r>
          </a:p>
        </p:txBody>
      </p:sp>
      <p:sp>
        <p:nvSpPr>
          <p:cNvPr id="3" name="Tartalom helye 2"/>
          <p:cNvSpPr>
            <a:spLocks noGrp="1"/>
          </p:cNvSpPr>
          <p:nvPr>
            <p:ph idx="1"/>
          </p:nvPr>
        </p:nvSpPr>
        <p:spPr>
          <a:xfrm>
            <a:off x="457200" y="2503437"/>
            <a:ext cx="8219256" cy="3805883"/>
          </a:xfrm>
        </p:spPr>
        <p:txBody>
          <a:bodyPr>
            <a:normAutofit fontScale="70000" lnSpcReduction="20000"/>
          </a:bodyPr>
          <a:lstStyle/>
          <a:p>
            <a:pPr marL="514350" indent="-514350">
              <a:buFont typeface="+mj-lt"/>
              <a:buAutoNum type="arabicPeriod"/>
            </a:pPr>
            <a:r>
              <a:rPr lang="hu-HU" dirty="0"/>
              <a:t>Mennyi a vezetői szinteken szereplők szakmai készsége a végrehajtókhoz képest relatíve az ábra szerint? S vajon az ábrán túlmenően, abszolút értelemben?</a:t>
            </a:r>
          </a:p>
          <a:p>
            <a:pPr marL="514350" indent="-514350">
              <a:buFont typeface="+mj-lt"/>
              <a:buAutoNum type="arabicPeriod"/>
            </a:pPr>
            <a:r>
              <a:rPr lang="hu-HU" dirty="0"/>
              <a:t>Vajon – az ábrán túlmenően, abszolút értelemben – nagyobb-e a magasabb szintűek készség-összértéke (mindhárom készségcsoport együtt), mint a beosztotti szintűeké? (Átlagosan és egyénileg)</a:t>
            </a:r>
          </a:p>
          <a:p>
            <a:pPr marL="514350" indent="-514350">
              <a:buFont typeface="+mj-lt"/>
              <a:buAutoNum type="arabicPeriod"/>
            </a:pPr>
            <a:r>
              <a:rPr lang="hu-HU" dirty="0"/>
              <a:t>Mennyi a vezetői szinteken szereplők átfogó, stratégiai, konceptuális készsége (például eligazodás komplex környezetben, tervezés, döntés, értékelés) a végrehajtókhoz képest, átlagosan?</a:t>
            </a:r>
          </a:p>
          <a:p>
            <a:pPr marL="514350" indent="-514350">
              <a:buFont typeface="+mj-lt"/>
              <a:buAutoNum type="arabicPeriod"/>
            </a:pPr>
            <a:r>
              <a:rPr lang="hu-HU" dirty="0"/>
              <a:t>Egy vezetőnek mindig nagyobb felkészültségi összértékkel (mindhárom készségcsoport együtt) kell rendelkeznie, mint minden egyes beosztottjának? Igen/nem? Mikor/miért?  </a:t>
            </a:r>
          </a:p>
          <a:p>
            <a:pPr marL="0" indent="0">
              <a:buNone/>
            </a:pPr>
            <a:endParaRPr lang="hu-HU" dirty="0"/>
          </a:p>
          <a:p>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27</a:t>
            </a:fld>
            <a:endParaRPr lang="hu-HU"/>
          </a:p>
        </p:txBody>
      </p:sp>
    </p:spTree>
    <p:extLst>
      <p:ext uri="{BB962C8B-B14F-4D97-AF65-F5344CB8AC3E}">
        <p14:creationId xmlns:p14="http://schemas.microsoft.com/office/powerpoint/2010/main" val="4261302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124744"/>
            <a:ext cx="8219256" cy="792088"/>
          </a:xfrm>
        </p:spPr>
        <p:txBody>
          <a:bodyPr>
            <a:normAutofit/>
          </a:bodyPr>
          <a:lstStyle/>
          <a:p>
            <a:endParaRPr lang="hu-HU" dirty="0"/>
          </a:p>
        </p:txBody>
      </p:sp>
      <p:sp>
        <p:nvSpPr>
          <p:cNvPr id="3" name="Tartalom helye 2"/>
          <p:cNvSpPr>
            <a:spLocks noGrp="1"/>
          </p:cNvSpPr>
          <p:nvPr>
            <p:ph idx="1"/>
          </p:nvPr>
        </p:nvSpPr>
        <p:spPr>
          <a:xfrm>
            <a:off x="457200" y="2132856"/>
            <a:ext cx="8219256" cy="4021907"/>
          </a:xfrm>
        </p:spPr>
        <p:txBody>
          <a:bodyPr>
            <a:normAutofit/>
          </a:bodyPr>
          <a:lstStyle/>
          <a:p>
            <a:pPr marL="0" indent="0">
              <a:buNone/>
            </a:pPr>
            <a:r>
              <a:rPr lang="hu-HU" sz="3600" dirty="0"/>
              <a:t>II. A vezetés alapjai</a:t>
            </a:r>
          </a:p>
          <a:p>
            <a:pPr marL="0" indent="0">
              <a:buNone/>
            </a:pPr>
            <a:endParaRPr lang="hu-HU" sz="2400" dirty="0"/>
          </a:p>
          <a:p>
            <a:pPr marL="0" indent="0">
              <a:buNone/>
            </a:pPr>
            <a:r>
              <a:rPr lang="hu-HU" sz="3600" dirty="0"/>
              <a:t>II. 3. A vezetői motiválás megközelítései. </a:t>
            </a:r>
            <a:br>
              <a:rPr lang="hu-HU" sz="3600" dirty="0"/>
            </a:br>
            <a:r>
              <a:rPr lang="hu-HU" sz="3600" dirty="0"/>
              <a:t>A vezetői motiválás </a:t>
            </a:r>
            <a:r>
              <a:rPr lang="hu-HU" sz="3600" dirty="0" err="1"/>
              <a:t>korlátai</a:t>
            </a:r>
            <a:endParaRPr lang="hu-HU" sz="3600" dirty="0"/>
          </a:p>
          <a:p>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28</a:t>
            </a:fld>
            <a:endParaRPr lang="hu-HU"/>
          </a:p>
        </p:txBody>
      </p:sp>
    </p:spTree>
    <p:extLst>
      <p:ext uri="{BB962C8B-B14F-4D97-AF65-F5344CB8AC3E}">
        <p14:creationId xmlns:p14="http://schemas.microsoft.com/office/powerpoint/2010/main" val="1200800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173485"/>
            <a:ext cx="8147248" cy="1008112"/>
          </a:xfrm>
        </p:spPr>
        <p:txBody>
          <a:bodyPr>
            <a:noAutofit/>
          </a:bodyPr>
          <a:lstStyle/>
          <a:p>
            <a:r>
              <a:rPr lang="hu-HU" sz="4000" dirty="0"/>
              <a:t>Példák motivációs elméletekre</a:t>
            </a:r>
          </a:p>
        </p:txBody>
      </p:sp>
      <p:sp>
        <p:nvSpPr>
          <p:cNvPr id="3" name="Tartalom helye 2"/>
          <p:cNvSpPr>
            <a:spLocks noGrp="1"/>
          </p:cNvSpPr>
          <p:nvPr>
            <p:ph idx="1"/>
          </p:nvPr>
        </p:nvSpPr>
        <p:spPr>
          <a:xfrm>
            <a:off x="457200" y="2204864"/>
            <a:ext cx="8003232" cy="4320480"/>
          </a:xfrm>
        </p:spPr>
        <p:txBody>
          <a:bodyPr>
            <a:normAutofit fontScale="62500" lnSpcReduction="20000"/>
          </a:bodyPr>
          <a:lstStyle/>
          <a:p>
            <a:pPr marL="514350" indent="-514350">
              <a:buFont typeface="+mj-lt"/>
              <a:buAutoNum type="arabicPeriod"/>
            </a:pPr>
            <a:r>
              <a:rPr lang="hu-HU" dirty="0"/>
              <a:t>Tartalom elméletek: a viselkedést kiváltó okokat vizsgálják</a:t>
            </a:r>
          </a:p>
          <a:p>
            <a:pPr marL="914400" lvl="1" indent="-514350">
              <a:buFont typeface="+mj-lt"/>
              <a:buAutoNum type="arabicPeriod"/>
            </a:pPr>
            <a:r>
              <a:rPr lang="hu-HU" dirty="0" err="1"/>
              <a:t>Maslow</a:t>
            </a:r>
            <a:r>
              <a:rPr lang="hu-HU" dirty="0"/>
              <a:t> szükséglet piramisa</a:t>
            </a:r>
          </a:p>
          <a:p>
            <a:pPr marL="914400" lvl="1" indent="-514350">
              <a:buFont typeface="+mj-lt"/>
              <a:buAutoNum type="arabicPeriod"/>
            </a:pPr>
            <a:r>
              <a:rPr lang="hu-HU" dirty="0"/>
              <a:t>Herzberg két-tényező elmélete</a:t>
            </a:r>
          </a:p>
          <a:p>
            <a:pPr marL="914400" lvl="1" indent="-514350">
              <a:buFont typeface="+mj-lt"/>
              <a:buAutoNum type="arabicPeriod"/>
            </a:pPr>
            <a:r>
              <a:rPr lang="hu-HU" dirty="0" err="1"/>
              <a:t>McClelland</a:t>
            </a:r>
            <a:r>
              <a:rPr lang="hu-HU" dirty="0"/>
              <a:t> kapcsolat-teljesítmény-hatalom elmélete</a:t>
            </a:r>
          </a:p>
          <a:p>
            <a:pPr marL="514350" indent="-514350">
              <a:buFont typeface="+mj-lt"/>
              <a:buAutoNum type="arabicPeriod"/>
            </a:pPr>
            <a:r>
              <a:rPr lang="hu-HU" dirty="0"/>
              <a:t>Folyamat elméletek: a viselkedésekre ható történések láncolatát elemzik</a:t>
            </a:r>
          </a:p>
          <a:p>
            <a:pPr marL="914400" lvl="1" indent="-514350">
              <a:buFont typeface="+mj-lt"/>
              <a:buAutoNum type="arabicPeriod"/>
            </a:pPr>
            <a:r>
              <a:rPr lang="hu-HU" dirty="0"/>
              <a:t>Megerősítés elmélet: milyen következménye van a magatartásnak, illetve, egyáltalán, van-e következménye? Fajtái: 1. jutalom, 2. büntetés, 3. „inverz” (eredeti szakfogalommal: „negatív”) megerősítés: </a:t>
            </a:r>
            <a:r>
              <a:rPr lang="hu-HU" i="1" dirty="0"/>
              <a:t>nem</a:t>
            </a:r>
            <a:r>
              <a:rPr lang="hu-HU" dirty="0"/>
              <a:t> következik be büntetés, mivel a magatartás nem adott okot rá, 4. kioltás (nincs következmény – sem jutalom, sem büntetés nem követi a magatartást)  </a:t>
            </a:r>
          </a:p>
          <a:p>
            <a:pPr marL="914400" lvl="1" indent="-514350">
              <a:buFont typeface="+mj-lt"/>
              <a:buAutoNum type="arabicPeriod"/>
            </a:pPr>
            <a:r>
              <a:rPr lang="hu-HU" dirty="0"/>
              <a:t>Célkitűzés elmélet</a:t>
            </a:r>
          </a:p>
          <a:p>
            <a:pPr marL="914400" lvl="1" indent="-514350">
              <a:buFont typeface="+mj-lt"/>
              <a:buAutoNum type="arabicPeriod"/>
            </a:pPr>
            <a:r>
              <a:rPr lang="hu-HU" dirty="0"/>
              <a:t>Várakozás elmélet (a munkavégző „elvárásai”, </a:t>
            </a:r>
            <a:r>
              <a:rPr lang="hu-HU" dirty="0" err="1"/>
              <a:t>quasi</a:t>
            </a:r>
            <a:r>
              <a:rPr lang="hu-HU" dirty="0"/>
              <a:t>: „esély-latolgatása” arról, tud-e valamit teljesíteni és nyer-e, továbbá milyen értéket nyer cserébe)</a:t>
            </a:r>
          </a:p>
          <a:p>
            <a:pPr marL="914400" lvl="1" indent="-514350">
              <a:buFont typeface="+mj-lt"/>
              <a:buAutoNum type="arabicPeriod"/>
            </a:pPr>
            <a:r>
              <a:rPr lang="hu-HU" dirty="0"/>
              <a:t>Arányosság (méltányosság, viszonyítás) elmélet </a:t>
            </a:r>
          </a:p>
          <a:p>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dirty="0"/>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29</a:t>
            </a:fld>
            <a:endParaRPr lang="hu-HU" dirty="0"/>
          </a:p>
        </p:txBody>
      </p:sp>
    </p:spTree>
    <p:extLst>
      <p:ext uri="{BB962C8B-B14F-4D97-AF65-F5344CB8AC3E}">
        <p14:creationId xmlns:p14="http://schemas.microsoft.com/office/powerpoint/2010/main" val="4219668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pPr algn="ctr"/>
            <a:endParaRPr lang="hu-HU" sz="4400" b="0" cap="none" dirty="0"/>
          </a:p>
        </p:txBody>
      </p:sp>
      <p:sp>
        <p:nvSpPr>
          <p:cNvPr id="3" name="Szöveg helye 2"/>
          <p:cNvSpPr>
            <a:spLocks noGrp="1"/>
          </p:cNvSpPr>
          <p:nvPr>
            <p:ph type="body" idx="1"/>
          </p:nvPr>
        </p:nvSpPr>
        <p:spPr/>
        <p:txBody>
          <a:bodyPr/>
          <a:lstStyle/>
          <a:p>
            <a:endParaRPr lang="hu-HU" dirty="0"/>
          </a:p>
        </p:txBody>
      </p:sp>
      <p:sp>
        <p:nvSpPr>
          <p:cNvPr id="4" name="Dátum helye 3"/>
          <p:cNvSpPr>
            <a:spLocks noGrp="1"/>
          </p:cNvSpPr>
          <p:nvPr>
            <p:ph type="dt" sz="half" idx="10"/>
          </p:nvPr>
        </p:nvSpPr>
        <p:spPr/>
        <p:txBody>
          <a:bodyPr/>
          <a:lstStyle/>
          <a:p>
            <a:fld id="{E9E90BA4-D042-4699-AD0B-D24053BC6FBD}" type="datetime1">
              <a:rPr lang="hu-HU" smtClean="0"/>
              <a:t>2020. 03. 03.</a:t>
            </a:fld>
            <a:endParaRPr lang="hu-HU"/>
          </a:p>
        </p:txBody>
      </p:sp>
      <p:sp>
        <p:nvSpPr>
          <p:cNvPr id="5" name="Élőláb helye 4"/>
          <p:cNvSpPr>
            <a:spLocks noGrp="1"/>
          </p:cNvSpPr>
          <p:nvPr>
            <p:ph type="ftr" sz="quarter" idx="11"/>
          </p:nvPr>
        </p:nvSpPr>
        <p:spPr/>
        <p:txBody>
          <a:bodyPr/>
          <a:lstStyle/>
          <a:p>
            <a:r>
              <a:rPr lang="hu-HU"/>
              <a:t>© DR. FEHÉR JÁNOS ©Károli Gáspár Református Egyetem</a:t>
            </a:r>
            <a:endParaRPr lang="hu-HU" dirty="0"/>
          </a:p>
        </p:txBody>
      </p:sp>
      <p:sp>
        <p:nvSpPr>
          <p:cNvPr id="6" name="Dia számának helye 5"/>
          <p:cNvSpPr>
            <a:spLocks noGrp="1"/>
          </p:cNvSpPr>
          <p:nvPr>
            <p:ph type="sldNum" sz="quarter" idx="12"/>
          </p:nvPr>
        </p:nvSpPr>
        <p:spPr/>
        <p:txBody>
          <a:bodyPr/>
          <a:lstStyle/>
          <a:p>
            <a:fld id="{CA999B70-2F11-42C9-8373-3944EEBAF1A8}" type="slidenum">
              <a:rPr lang="hu-HU" smtClean="0"/>
              <a:t>3</a:t>
            </a:fld>
            <a:endParaRPr lang="hu-HU"/>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4238" y="2846388"/>
            <a:ext cx="4833937" cy="1169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06506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251520" y="2636912"/>
            <a:ext cx="8568952" cy="2520280"/>
          </a:xfrm>
        </p:spPr>
        <p:txBody>
          <a:bodyPr>
            <a:normAutofit/>
          </a:bodyPr>
          <a:lstStyle/>
          <a:p>
            <a:pPr marL="400050" lvl="1" indent="0">
              <a:buNone/>
            </a:pPr>
            <a:r>
              <a:rPr lang="hu-HU" sz="2000" dirty="0"/>
              <a:t>Az emberi szükségletek</a:t>
            </a:r>
          </a:p>
          <a:p>
            <a:pPr marL="0" indent="0">
              <a:buNone/>
            </a:pPr>
            <a:endParaRPr lang="hu-HU" dirty="0"/>
          </a:p>
          <a:p>
            <a:pPr marL="514350" indent="-514350">
              <a:buAutoNum type="arabicPeriod" startAt="2"/>
            </a:pPr>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30</a:t>
            </a:fld>
            <a:endParaRPr lang="hu-HU"/>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267670"/>
            <a:ext cx="6419850" cy="30416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99597" y="3169245"/>
            <a:ext cx="1920875" cy="31400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Cím 1"/>
          <p:cNvSpPr>
            <a:spLocks noGrp="1"/>
          </p:cNvSpPr>
          <p:nvPr>
            <p:ph type="title"/>
          </p:nvPr>
        </p:nvSpPr>
        <p:spPr>
          <a:xfrm>
            <a:off x="107504" y="980728"/>
            <a:ext cx="8928992" cy="1368152"/>
          </a:xfrm>
        </p:spPr>
        <p:txBody>
          <a:bodyPr>
            <a:noAutofit/>
          </a:bodyPr>
          <a:lstStyle/>
          <a:p>
            <a:pPr marL="0" indent="0"/>
            <a:r>
              <a:rPr lang="hu-HU" sz="3200" dirty="0"/>
              <a:t>A </a:t>
            </a:r>
            <a:r>
              <a:rPr lang="hu-HU" sz="3200" dirty="0" err="1"/>
              <a:t>Maslow</a:t>
            </a:r>
            <a:r>
              <a:rPr lang="hu-HU" sz="3200" dirty="0"/>
              <a:t>-féle szükségletek, Herzberg két-tényező elmélete és </a:t>
            </a:r>
            <a:r>
              <a:rPr lang="hu-HU" sz="3200" dirty="0" err="1"/>
              <a:t>McClelland</a:t>
            </a:r>
            <a:r>
              <a:rPr lang="hu-HU" sz="3200" dirty="0"/>
              <a:t> viselkedési indítékai</a:t>
            </a:r>
            <a:endParaRPr lang="hu-HU" sz="4000" dirty="0"/>
          </a:p>
        </p:txBody>
      </p:sp>
      <p:sp>
        <p:nvSpPr>
          <p:cNvPr id="2" name="Szövegdoboz 1">
            <a:extLst>
              <a:ext uri="{FF2B5EF4-FFF2-40B4-BE49-F238E27FC236}">
                <a16:creationId xmlns:a16="http://schemas.microsoft.com/office/drawing/2014/main" id="{C125233C-A570-4F8C-BCD3-789B411E2C80}"/>
              </a:ext>
            </a:extLst>
          </p:cNvPr>
          <p:cNvSpPr txBox="1"/>
          <p:nvPr/>
        </p:nvSpPr>
        <p:spPr>
          <a:xfrm>
            <a:off x="6813133" y="4293096"/>
            <a:ext cx="2195088" cy="523220"/>
          </a:xfrm>
          <a:prstGeom prst="rect">
            <a:avLst/>
          </a:prstGeom>
          <a:noFill/>
        </p:spPr>
        <p:txBody>
          <a:bodyPr wrap="none" rtlCol="0">
            <a:spAutoFit/>
          </a:bodyPr>
          <a:lstStyle/>
          <a:p>
            <a:pPr algn="ctr"/>
            <a:r>
              <a:rPr lang="hu-HU" sz="1400" i="1" dirty="0"/>
              <a:t>Hatalom</a:t>
            </a:r>
          </a:p>
          <a:p>
            <a:pPr algn="ctr"/>
            <a:r>
              <a:rPr lang="hu-HU" sz="1400" i="1" dirty="0"/>
              <a:t>(bizonyos megközelítésben)</a:t>
            </a:r>
          </a:p>
        </p:txBody>
      </p:sp>
    </p:spTree>
    <p:extLst>
      <p:ext uri="{BB962C8B-B14F-4D97-AF65-F5344CB8AC3E}">
        <p14:creationId xmlns:p14="http://schemas.microsoft.com/office/powerpoint/2010/main" val="106178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917848"/>
            <a:ext cx="8229600" cy="1143000"/>
          </a:xfrm>
        </p:spPr>
        <p:txBody>
          <a:bodyPr>
            <a:noAutofit/>
          </a:bodyPr>
          <a:lstStyle/>
          <a:p>
            <a:r>
              <a:rPr lang="hu-HU" sz="3600" dirty="0"/>
              <a:t>Ügyeljünk a vezetői motiválás csapdáira! </a:t>
            </a:r>
            <a:br>
              <a:rPr lang="hu-HU" sz="3600" dirty="0"/>
            </a:br>
            <a:r>
              <a:rPr lang="hu-HU" sz="3600" dirty="0"/>
              <a:t>(A motiválás„mítosza”)</a:t>
            </a:r>
            <a:endParaRPr lang="en-GB" sz="3600" dirty="0"/>
          </a:p>
        </p:txBody>
      </p:sp>
      <p:sp>
        <p:nvSpPr>
          <p:cNvPr id="3" name="Tartalom helye 2"/>
          <p:cNvSpPr>
            <a:spLocks noGrp="1"/>
          </p:cNvSpPr>
          <p:nvPr>
            <p:ph idx="1"/>
          </p:nvPr>
        </p:nvSpPr>
        <p:spPr>
          <a:xfrm>
            <a:off x="457200" y="2132856"/>
            <a:ext cx="8229600" cy="4525963"/>
          </a:xfrm>
        </p:spPr>
        <p:txBody>
          <a:bodyPr>
            <a:normAutofit fontScale="77500" lnSpcReduction="20000"/>
          </a:bodyPr>
          <a:lstStyle/>
          <a:p>
            <a:pPr marL="0" indent="0">
              <a:lnSpc>
                <a:spcPct val="105000"/>
              </a:lnSpc>
              <a:spcBef>
                <a:spcPct val="70000"/>
              </a:spcBef>
              <a:buSzPct val="80000"/>
              <a:buNone/>
            </a:pPr>
            <a:r>
              <a:rPr lang="hu-HU" altLang="hu-HU" dirty="0"/>
              <a:t>Miért válhat a - a dolgozó számára „kívülről érkező” (ún. külső) – motivációs hatás tünékeny vagy akár ellentétes hatásúvá? Miért bizonyulhat a vezetői motiválás illuzórikusnak?</a:t>
            </a:r>
          </a:p>
          <a:p>
            <a:pPr marL="0" indent="0">
              <a:lnSpc>
                <a:spcPct val="105000"/>
              </a:lnSpc>
              <a:spcBef>
                <a:spcPct val="70000"/>
              </a:spcBef>
              <a:buSzPct val="80000"/>
              <a:buNone/>
            </a:pPr>
            <a:r>
              <a:rPr lang="hu-HU" altLang="hu-HU" dirty="0"/>
              <a:t>A magyarázatot Herzberg elmélete alapozza meg. Herzberg szerint azért nem elegendő a külső motivációs hatás, mert ilyenkor:</a:t>
            </a:r>
          </a:p>
          <a:p>
            <a:pPr lvl="1">
              <a:lnSpc>
                <a:spcPct val="105000"/>
              </a:lnSpc>
              <a:spcBef>
                <a:spcPct val="70000"/>
              </a:spcBef>
              <a:buSzPct val="80000"/>
            </a:pPr>
            <a:r>
              <a:rPr lang="hu-HU" altLang="hu-HU" dirty="0"/>
              <a:t>„A főnök akarja, hogy a beosztott cselekedjen - újra meg újra fel kell tölteni [a beosztott] … akkumulátorát…</a:t>
            </a:r>
          </a:p>
          <a:p>
            <a:pPr marL="0" indent="0">
              <a:lnSpc>
                <a:spcPct val="105000"/>
              </a:lnSpc>
              <a:spcBef>
                <a:spcPct val="70000"/>
              </a:spcBef>
              <a:buSzPct val="80000"/>
              <a:buNone/>
            </a:pPr>
            <a:r>
              <a:rPr lang="hu-HU" altLang="hu-HU" dirty="0"/>
              <a:t>[Ezzel szemben:]</a:t>
            </a:r>
          </a:p>
          <a:p>
            <a:pPr lvl="1">
              <a:lnSpc>
                <a:spcPct val="105000"/>
              </a:lnSpc>
              <a:spcBef>
                <a:spcPct val="70000"/>
              </a:spcBef>
              <a:buSzPct val="80000"/>
            </a:pPr>
            <a:r>
              <a:rPr lang="hu-HU" altLang="hu-HU" dirty="0"/>
              <a:t>…Motivációról csak akkor beszélhetünk, ha az illetőnek saját generátora van.” </a:t>
            </a:r>
            <a:r>
              <a:rPr lang="hu-HU" altLang="hu-HU" sz="2000" dirty="0"/>
              <a:t>(Herzberg nyomán, idézi: </a:t>
            </a:r>
            <a:r>
              <a:rPr lang="hu-HU" altLang="hu-HU" sz="2000" dirty="0" err="1"/>
              <a:t>Tomka</a:t>
            </a:r>
            <a:r>
              <a:rPr lang="hu-HU" altLang="hu-HU" sz="2000" dirty="0"/>
              <a:t> J. Személyes vezetés, 2019.)</a:t>
            </a:r>
          </a:p>
          <a:p>
            <a:pPr marL="0" indent="0">
              <a:buNone/>
            </a:pPr>
            <a:endParaRPr lang="en-GB" dirty="0"/>
          </a:p>
        </p:txBody>
      </p:sp>
      <p:sp>
        <p:nvSpPr>
          <p:cNvPr id="4" name="Dia számának helye 3"/>
          <p:cNvSpPr>
            <a:spLocks noGrp="1"/>
          </p:cNvSpPr>
          <p:nvPr>
            <p:ph type="sldNum" sz="quarter" idx="12"/>
          </p:nvPr>
        </p:nvSpPr>
        <p:spPr/>
        <p:txBody>
          <a:bodyPr/>
          <a:lstStyle/>
          <a:p>
            <a:fld id="{7345199B-382E-4A33-8779-A8217CE6BC8E}" type="slidenum">
              <a:rPr lang="hu-HU" smtClean="0"/>
              <a:pPr/>
              <a:t>31</a:t>
            </a:fld>
            <a:endParaRPr lang="hu-HU" dirty="0"/>
          </a:p>
        </p:txBody>
      </p:sp>
    </p:spTree>
    <p:extLst>
      <p:ext uri="{BB962C8B-B14F-4D97-AF65-F5344CB8AC3E}">
        <p14:creationId xmlns:p14="http://schemas.microsoft.com/office/powerpoint/2010/main" val="7014203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07505" y="1133871"/>
            <a:ext cx="8904148" cy="1143001"/>
          </a:xfrm>
        </p:spPr>
        <p:txBody>
          <a:bodyPr>
            <a:noAutofit/>
          </a:bodyPr>
          <a:lstStyle/>
          <a:p>
            <a:r>
              <a:rPr lang="hu-HU" sz="2800" dirty="0"/>
              <a:t>A ”saját generátor” magyarázata: melyek a tényleges </a:t>
            </a:r>
            <a:r>
              <a:rPr lang="en-GB" sz="2800" dirty="0" err="1"/>
              <a:t>motivátorok</a:t>
            </a:r>
            <a:r>
              <a:rPr lang="hu-HU" sz="2800" dirty="0"/>
              <a:t>, szemben az ún. „higiénés” tényezőkkel?</a:t>
            </a:r>
            <a:br>
              <a:rPr lang="hu-HU" sz="2800" dirty="0"/>
            </a:br>
            <a:r>
              <a:rPr lang="hu-HU" sz="2400" dirty="0"/>
              <a:t>(Az elégedetlenség-elégedettség skála „kettévágása”) </a:t>
            </a:r>
            <a:endParaRPr lang="en-GB" sz="2800" dirty="0"/>
          </a:p>
        </p:txBody>
      </p:sp>
      <p:sp>
        <p:nvSpPr>
          <p:cNvPr id="3" name="Tartalom helye 2"/>
          <p:cNvSpPr>
            <a:spLocks noGrp="1"/>
          </p:cNvSpPr>
          <p:nvPr>
            <p:ph idx="1"/>
          </p:nvPr>
        </p:nvSpPr>
        <p:spPr>
          <a:xfrm>
            <a:off x="457200" y="2503437"/>
            <a:ext cx="8229600" cy="4525963"/>
          </a:xfrm>
        </p:spPr>
        <p:txBody>
          <a:bodyPr>
            <a:normAutofit lnSpcReduction="10000"/>
          </a:bodyPr>
          <a:lstStyle/>
          <a:p>
            <a:pPr>
              <a:buSzPct val="80000"/>
            </a:pPr>
            <a:r>
              <a:rPr lang="hu-HU" altLang="hu-HU" sz="2400" dirty="0"/>
              <a:t>A munkával való elégedettséghez (és a </a:t>
            </a:r>
            <a:r>
              <a:rPr lang="hu-HU" altLang="hu-HU" sz="2400" b="1" dirty="0"/>
              <a:t>motivációhoz</a:t>
            </a:r>
            <a:r>
              <a:rPr lang="hu-HU" altLang="hu-HU" sz="2400" dirty="0"/>
              <a:t>) vezető tényezők különböznek az elégedetlenséghez vezető faktoroktól</a:t>
            </a:r>
          </a:p>
          <a:p>
            <a:pPr>
              <a:buSzPct val="80000"/>
            </a:pPr>
            <a:r>
              <a:rPr lang="hu-HU" altLang="hu-HU" sz="2400" dirty="0"/>
              <a:t>Az </a:t>
            </a:r>
            <a:r>
              <a:rPr lang="hu-HU" altLang="hu-HU" sz="2400" i="1" dirty="0"/>
              <a:t>elégedettség</a:t>
            </a:r>
            <a:r>
              <a:rPr lang="hu-HU" altLang="hu-HU" sz="2400" dirty="0"/>
              <a:t> ellentéte nem az </a:t>
            </a:r>
            <a:r>
              <a:rPr lang="hu-HU" altLang="hu-HU" sz="2400" i="1" dirty="0"/>
              <a:t>elégedetlenség</a:t>
            </a:r>
          </a:p>
          <a:p>
            <a:pPr>
              <a:buSzPct val="80000"/>
            </a:pPr>
            <a:r>
              <a:rPr lang="hu-HU" altLang="hu-HU" sz="2400" dirty="0"/>
              <a:t>A munkájával elégedett munkatárs ellentéte: </a:t>
            </a:r>
            <a:r>
              <a:rPr lang="hu-HU" altLang="hu-HU" sz="2400" i="1" dirty="0"/>
              <a:t>nem elégedett</a:t>
            </a:r>
          </a:p>
          <a:p>
            <a:pPr>
              <a:buSzPct val="80000"/>
            </a:pPr>
            <a:r>
              <a:rPr lang="hu-HU" altLang="hu-HU" sz="2400" dirty="0"/>
              <a:t>A munkájával elégedetlen alkalmazott ellentéte: </a:t>
            </a:r>
            <a:r>
              <a:rPr lang="hu-HU" altLang="hu-HU" sz="2400" i="1" dirty="0"/>
              <a:t>nem elégedetlen</a:t>
            </a:r>
          </a:p>
          <a:p>
            <a:pPr>
              <a:buSzPct val="80000"/>
            </a:pPr>
            <a:r>
              <a:rPr lang="hu-HU" altLang="hu-HU" sz="2400" dirty="0"/>
              <a:t>Kétféle emberi szükséglet</a:t>
            </a:r>
          </a:p>
          <a:p>
            <a:pPr lvl="1">
              <a:buSzPct val="80000"/>
            </a:pPr>
            <a:r>
              <a:rPr lang="hu-HU" altLang="hu-HU" sz="2200" dirty="0"/>
              <a:t>Biztonság: a környezetből származó fájdalom elkerülése - higiénés tényezők</a:t>
            </a:r>
          </a:p>
          <a:p>
            <a:pPr lvl="1">
              <a:buSzPct val="80000"/>
            </a:pPr>
            <a:r>
              <a:rPr lang="hu-HU" altLang="hu-HU" sz="2200" dirty="0"/>
              <a:t>Fontosság: alkotásra való igény - </a:t>
            </a:r>
            <a:r>
              <a:rPr lang="hu-HU" altLang="hu-HU" sz="2200" b="1" dirty="0" err="1"/>
              <a:t>motivátorok</a:t>
            </a:r>
            <a:endParaRPr lang="hu-HU" altLang="hu-HU" sz="2200" b="1" dirty="0"/>
          </a:p>
          <a:p>
            <a:pPr marL="0" lvl="1" indent="0" algn="r">
              <a:buNone/>
            </a:pPr>
            <a:r>
              <a:rPr lang="hu-HU" altLang="hu-HU" sz="2000" dirty="0"/>
              <a:t>(Herzberg nyomán, </a:t>
            </a:r>
            <a:r>
              <a:rPr lang="hu-HU" altLang="hu-HU" sz="2000" dirty="0" err="1"/>
              <a:t>in</a:t>
            </a:r>
            <a:r>
              <a:rPr lang="hu-HU" altLang="hu-HU" sz="2000" dirty="0"/>
              <a:t>: </a:t>
            </a:r>
            <a:r>
              <a:rPr lang="hu-HU" altLang="hu-HU" sz="2000" dirty="0" err="1"/>
              <a:t>Tomka</a:t>
            </a:r>
            <a:r>
              <a:rPr lang="hu-HU" altLang="hu-HU" sz="2000" dirty="0"/>
              <a:t> J. Személyes vezetés, 2019.)</a:t>
            </a:r>
          </a:p>
          <a:p>
            <a:pPr marL="0" indent="0">
              <a:buNone/>
            </a:pPr>
            <a:endParaRPr lang="en-GB" dirty="0"/>
          </a:p>
        </p:txBody>
      </p:sp>
      <p:sp>
        <p:nvSpPr>
          <p:cNvPr id="4" name="Dia számának helye 3"/>
          <p:cNvSpPr>
            <a:spLocks noGrp="1"/>
          </p:cNvSpPr>
          <p:nvPr>
            <p:ph type="sldNum" sz="quarter" idx="12"/>
          </p:nvPr>
        </p:nvSpPr>
        <p:spPr/>
        <p:txBody>
          <a:bodyPr/>
          <a:lstStyle/>
          <a:p>
            <a:fld id="{7345199B-382E-4A33-8779-A8217CE6BC8E}" type="slidenum">
              <a:rPr lang="hu-HU" smtClean="0"/>
              <a:pPr/>
              <a:t>32</a:t>
            </a:fld>
            <a:endParaRPr lang="hu-HU" dirty="0"/>
          </a:p>
        </p:txBody>
      </p:sp>
    </p:spTree>
    <p:extLst>
      <p:ext uri="{BB962C8B-B14F-4D97-AF65-F5344CB8AC3E}">
        <p14:creationId xmlns:p14="http://schemas.microsoft.com/office/powerpoint/2010/main" val="42677657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392" name="Group 24">
            <a:extLst>
              <a:ext uri="{FF2B5EF4-FFF2-40B4-BE49-F238E27FC236}">
                <a16:creationId xmlns:a16="http://schemas.microsoft.com/office/drawing/2014/main" id="{27900CEB-53F1-4948-B476-84CF97CF1CDA}"/>
              </a:ext>
            </a:extLst>
          </p:cNvPr>
          <p:cNvGrpSpPr>
            <a:grpSpLocks/>
          </p:cNvGrpSpPr>
          <p:nvPr/>
        </p:nvGrpSpPr>
        <p:grpSpPr bwMode="auto">
          <a:xfrm>
            <a:off x="152400" y="2640360"/>
            <a:ext cx="5410200" cy="366713"/>
            <a:chOff x="96" y="1296"/>
            <a:chExt cx="3408" cy="231"/>
          </a:xfrm>
        </p:grpSpPr>
        <p:sp>
          <p:nvSpPr>
            <p:cNvPr id="58385" name="Text Box 17">
              <a:extLst>
                <a:ext uri="{FF2B5EF4-FFF2-40B4-BE49-F238E27FC236}">
                  <a16:creationId xmlns:a16="http://schemas.microsoft.com/office/drawing/2014/main" id="{33F09472-E4BB-4682-8402-A3EE357A924B}"/>
                </a:ext>
              </a:extLst>
            </p:cNvPr>
            <p:cNvSpPr txBox="1">
              <a:spLocks noChangeArrowheads="1"/>
            </p:cNvSpPr>
            <p:nvPr/>
          </p:nvSpPr>
          <p:spPr bwMode="auto">
            <a:xfrm>
              <a:off x="96" y="1296"/>
              <a:ext cx="1776" cy="23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A08366"/>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spcBef>
                  <a:spcPct val="50000"/>
                </a:spcBef>
              </a:pPr>
              <a:r>
                <a:rPr lang="hu-HU" altLang="hu-HU" b="1">
                  <a:latin typeface="Times New Roman" panose="02020603050405020304" pitchFamily="18" charset="0"/>
                </a:rPr>
                <a:t>ELÉGEDETLENSÉG</a:t>
              </a:r>
            </a:p>
          </p:txBody>
        </p:sp>
        <p:sp>
          <p:nvSpPr>
            <p:cNvPr id="58386" name="Line 18">
              <a:extLst>
                <a:ext uri="{FF2B5EF4-FFF2-40B4-BE49-F238E27FC236}">
                  <a16:creationId xmlns:a16="http://schemas.microsoft.com/office/drawing/2014/main" id="{FDF1CED4-2AD4-4576-A477-768CE2C85CE2}"/>
                </a:ext>
              </a:extLst>
            </p:cNvPr>
            <p:cNvSpPr>
              <a:spLocks noChangeShapeType="1"/>
            </p:cNvSpPr>
            <p:nvPr/>
          </p:nvSpPr>
          <p:spPr bwMode="auto">
            <a:xfrm>
              <a:off x="1968" y="1392"/>
              <a:ext cx="1536" cy="0"/>
            </a:xfrm>
            <a:prstGeom prst="line">
              <a:avLst/>
            </a:prstGeom>
            <a:noFill/>
            <a:ln w="317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hu-HU"/>
            </a:p>
          </p:txBody>
        </p:sp>
      </p:grpSp>
      <p:sp>
        <p:nvSpPr>
          <p:cNvPr id="58387" name="Text Box 19">
            <a:extLst>
              <a:ext uri="{FF2B5EF4-FFF2-40B4-BE49-F238E27FC236}">
                <a16:creationId xmlns:a16="http://schemas.microsoft.com/office/drawing/2014/main" id="{A27BE181-D3B7-4DB9-9866-EDD5E41DEA5C}"/>
              </a:ext>
            </a:extLst>
          </p:cNvPr>
          <p:cNvSpPr txBox="1">
            <a:spLocks noChangeArrowheads="1"/>
          </p:cNvSpPr>
          <p:nvPr/>
        </p:nvSpPr>
        <p:spPr bwMode="auto">
          <a:xfrm>
            <a:off x="5791200" y="264036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a:latin typeface="Times New Roman" panose="02020603050405020304" pitchFamily="18" charset="0"/>
              </a:rPr>
              <a:t>ELÉGEDETLENSÉG HIÁNYA</a:t>
            </a:r>
          </a:p>
        </p:txBody>
      </p:sp>
      <p:grpSp>
        <p:nvGrpSpPr>
          <p:cNvPr id="58391" name="Group 23">
            <a:extLst>
              <a:ext uri="{FF2B5EF4-FFF2-40B4-BE49-F238E27FC236}">
                <a16:creationId xmlns:a16="http://schemas.microsoft.com/office/drawing/2014/main" id="{8290B5A2-031B-4950-8BE0-607DB513E1B0}"/>
              </a:ext>
            </a:extLst>
          </p:cNvPr>
          <p:cNvGrpSpPr>
            <a:grpSpLocks/>
          </p:cNvGrpSpPr>
          <p:nvPr/>
        </p:nvGrpSpPr>
        <p:grpSpPr bwMode="auto">
          <a:xfrm>
            <a:off x="3581400" y="4926360"/>
            <a:ext cx="5334000" cy="366713"/>
            <a:chOff x="2256" y="2448"/>
            <a:chExt cx="3360" cy="231"/>
          </a:xfrm>
        </p:grpSpPr>
        <p:sp>
          <p:nvSpPr>
            <p:cNvPr id="58382" name="Text Box 14">
              <a:extLst>
                <a:ext uri="{FF2B5EF4-FFF2-40B4-BE49-F238E27FC236}">
                  <a16:creationId xmlns:a16="http://schemas.microsoft.com/office/drawing/2014/main" id="{C88B6BE6-C6EC-47A6-B9F3-229B57846B19}"/>
                </a:ext>
              </a:extLst>
            </p:cNvPr>
            <p:cNvSpPr txBox="1">
              <a:spLocks noChangeArrowheads="1"/>
            </p:cNvSpPr>
            <p:nvPr/>
          </p:nvSpPr>
          <p:spPr bwMode="auto">
            <a:xfrm>
              <a:off x="4080" y="2448"/>
              <a:ext cx="1536" cy="23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A08366"/>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spcBef>
                  <a:spcPct val="50000"/>
                </a:spcBef>
              </a:pPr>
              <a:r>
                <a:rPr lang="hu-HU" altLang="hu-HU" b="1">
                  <a:latin typeface="Times New Roman" panose="02020603050405020304" pitchFamily="18" charset="0"/>
                </a:rPr>
                <a:t>ELÉGEDETTSÉG</a:t>
              </a:r>
            </a:p>
          </p:txBody>
        </p:sp>
        <p:sp>
          <p:nvSpPr>
            <p:cNvPr id="58383" name="Line 15">
              <a:extLst>
                <a:ext uri="{FF2B5EF4-FFF2-40B4-BE49-F238E27FC236}">
                  <a16:creationId xmlns:a16="http://schemas.microsoft.com/office/drawing/2014/main" id="{6AC1D279-561A-4A80-8835-89383EE04F75}"/>
                </a:ext>
              </a:extLst>
            </p:cNvPr>
            <p:cNvSpPr>
              <a:spLocks noChangeShapeType="1"/>
            </p:cNvSpPr>
            <p:nvPr/>
          </p:nvSpPr>
          <p:spPr bwMode="auto">
            <a:xfrm>
              <a:off x="2256" y="2544"/>
              <a:ext cx="1536" cy="0"/>
            </a:xfrm>
            <a:prstGeom prst="line">
              <a:avLst/>
            </a:prstGeom>
            <a:noFill/>
            <a:ln w="317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hu-HU"/>
            </a:p>
          </p:txBody>
        </p:sp>
      </p:grpSp>
      <p:sp>
        <p:nvSpPr>
          <p:cNvPr id="58388" name="Text Box 20">
            <a:extLst>
              <a:ext uri="{FF2B5EF4-FFF2-40B4-BE49-F238E27FC236}">
                <a16:creationId xmlns:a16="http://schemas.microsoft.com/office/drawing/2014/main" id="{DC77B68A-B448-4A8E-9953-EDFAFB9AD020}"/>
              </a:ext>
            </a:extLst>
          </p:cNvPr>
          <p:cNvSpPr txBox="1">
            <a:spLocks noChangeArrowheads="1"/>
          </p:cNvSpPr>
          <p:nvPr/>
        </p:nvSpPr>
        <p:spPr bwMode="auto">
          <a:xfrm>
            <a:off x="228600" y="4926360"/>
            <a:ext cx="3124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a:latin typeface="Times New Roman" panose="02020603050405020304" pitchFamily="18" charset="0"/>
              </a:rPr>
              <a:t>ELÉGEDETTSÉG HIÁNYA</a:t>
            </a:r>
          </a:p>
        </p:txBody>
      </p:sp>
      <p:grpSp>
        <p:nvGrpSpPr>
          <p:cNvPr id="58397" name="Group 29">
            <a:extLst>
              <a:ext uri="{FF2B5EF4-FFF2-40B4-BE49-F238E27FC236}">
                <a16:creationId xmlns:a16="http://schemas.microsoft.com/office/drawing/2014/main" id="{DF2038D7-DD10-4DD2-8D2F-A4A79D7F7C54}"/>
              </a:ext>
            </a:extLst>
          </p:cNvPr>
          <p:cNvGrpSpPr>
            <a:grpSpLocks/>
          </p:cNvGrpSpPr>
          <p:nvPr/>
        </p:nvGrpSpPr>
        <p:grpSpPr bwMode="auto">
          <a:xfrm>
            <a:off x="3705200" y="1340768"/>
            <a:ext cx="2667000" cy="1524000"/>
            <a:chOff x="2160" y="432"/>
            <a:chExt cx="1680" cy="960"/>
          </a:xfrm>
        </p:grpSpPr>
        <p:sp>
          <p:nvSpPr>
            <p:cNvPr id="58396" name="AutoShape 28">
              <a:extLst>
                <a:ext uri="{FF2B5EF4-FFF2-40B4-BE49-F238E27FC236}">
                  <a16:creationId xmlns:a16="http://schemas.microsoft.com/office/drawing/2014/main" id="{DBC49C8A-DFAE-42ED-B2D3-22E9B69A6E6E}"/>
                </a:ext>
              </a:extLst>
            </p:cNvPr>
            <p:cNvSpPr>
              <a:spLocks noChangeArrowheads="1"/>
            </p:cNvSpPr>
            <p:nvPr/>
          </p:nvSpPr>
          <p:spPr bwMode="auto">
            <a:xfrm>
              <a:off x="2496" y="432"/>
              <a:ext cx="1344" cy="672"/>
            </a:xfrm>
            <a:prstGeom prst="cloudCallout">
              <a:avLst>
                <a:gd name="adj1" fmla="val -54838"/>
                <a:gd name="adj2" fmla="val 88245"/>
              </a:avLst>
            </a:prstGeom>
            <a:noFill/>
            <a:ln w="9525">
              <a:solidFill>
                <a:schemeClr val="tx1"/>
              </a:solidFill>
              <a:round/>
              <a:headEnd/>
              <a:tailEnd/>
            </a:ln>
            <a:effectLst/>
            <a:extLst>
              <a:ext uri="{909E8E84-426E-40DD-AFC4-6F175D3DCCD1}">
                <a14:hiddenFill xmlns:a14="http://schemas.microsoft.com/office/drawing/2010/main">
                  <a:solidFill>
                    <a:srgbClr val="FFFFCC"/>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endParaRPr lang="hu-HU" altLang="hu-HU" sz="2400">
                <a:latin typeface="Times New Roman" panose="02020603050405020304" pitchFamily="18" charset="0"/>
              </a:endParaRPr>
            </a:p>
          </p:txBody>
        </p:sp>
        <p:grpSp>
          <p:nvGrpSpPr>
            <p:cNvPr id="58393" name="Group 25">
              <a:extLst>
                <a:ext uri="{FF2B5EF4-FFF2-40B4-BE49-F238E27FC236}">
                  <a16:creationId xmlns:a16="http://schemas.microsoft.com/office/drawing/2014/main" id="{563CBE2E-76C2-4297-9E12-A4BDE20EE736}"/>
                </a:ext>
              </a:extLst>
            </p:cNvPr>
            <p:cNvGrpSpPr>
              <a:grpSpLocks/>
            </p:cNvGrpSpPr>
            <p:nvPr/>
          </p:nvGrpSpPr>
          <p:grpSpPr bwMode="auto">
            <a:xfrm>
              <a:off x="2160" y="480"/>
              <a:ext cx="1488" cy="912"/>
              <a:chOff x="2256" y="864"/>
              <a:chExt cx="1488" cy="912"/>
            </a:xfrm>
          </p:grpSpPr>
          <p:sp>
            <p:nvSpPr>
              <p:cNvPr id="58394" name="Text Box 26">
                <a:extLst>
                  <a:ext uri="{FF2B5EF4-FFF2-40B4-BE49-F238E27FC236}">
                    <a16:creationId xmlns:a16="http://schemas.microsoft.com/office/drawing/2014/main" id="{21B68E70-36CE-4A93-9F46-02080A03A783}"/>
                  </a:ext>
                </a:extLst>
              </p:cNvPr>
              <p:cNvSpPr txBox="1">
                <a:spLocks noChangeArrowheads="1"/>
              </p:cNvSpPr>
              <p:nvPr/>
            </p:nvSpPr>
            <p:spPr bwMode="auto">
              <a:xfrm>
                <a:off x="2688" y="864"/>
                <a:ext cx="1056" cy="4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spcBef>
                    <a:spcPct val="50000"/>
                  </a:spcBef>
                </a:pPr>
                <a:r>
                  <a:rPr lang="hu-HU" altLang="hu-HU" sz="2200" dirty="0">
                    <a:latin typeface="Times New Roman" panose="02020603050405020304" pitchFamily="18" charset="0"/>
                  </a:rPr>
                  <a:t>Higiénés</a:t>
                </a:r>
                <a:r>
                  <a:rPr lang="hu-HU" altLang="hu-HU" sz="2200" dirty="0">
                    <a:solidFill>
                      <a:srgbClr val="000000"/>
                    </a:solidFill>
                    <a:latin typeface="Times New Roman" panose="02020603050405020304" pitchFamily="18" charset="0"/>
                  </a:rPr>
                  <a:t>  </a:t>
                </a:r>
                <a:r>
                  <a:rPr lang="hu-HU" altLang="hu-HU" sz="2200" dirty="0">
                    <a:latin typeface="Times New Roman" panose="02020603050405020304" pitchFamily="18" charset="0"/>
                  </a:rPr>
                  <a:t>tényezők</a:t>
                </a:r>
                <a:endParaRPr lang="hu-HU" altLang="hu-HU" sz="2400" dirty="0">
                  <a:latin typeface="Times New Roman" panose="02020603050405020304" pitchFamily="18" charset="0"/>
                </a:endParaRPr>
              </a:p>
            </p:txBody>
          </p:sp>
          <p:sp>
            <p:nvSpPr>
              <p:cNvPr id="58395" name="AutoShape 27">
                <a:extLst>
                  <a:ext uri="{FF2B5EF4-FFF2-40B4-BE49-F238E27FC236}">
                    <a16:creationId xmlns:a16="http://schemas.microsoft.com/office/drawing/2014/main" id="{5CB04F8D-9685-4A18-BDDB-2EF2309BA843}"/>
                  </a:ext>
                </a:extLst>
              </p:cNvPr>
              <p:cNvSpPr>
                <a:spLocks noChangeArrowheads="1"/>
              </p:cNvSpPr>
              <p:nvPr/>
            </p:nvSpPr>
            <p:spPr bwMode="auto">
              <a:xfrm>
                <a:off x="2256" y="1296"/>
                <a:ext cx="432" cy="480"/>
              </a:xfrm>
              <a:prstGeom prst="lightningBolt">
                <a:avLst/>
              </a:prstGeom>
              <a:noFill/>
              <a:ln w="9525">
                <a:solidFill>
                  <a:schemeClr val="tx1"/>
                </a:solidFill>
                <a:miter lim="800000"/>
                <a:headEnd/>
                <a:tailEnd/>
              </a:ln>
              <a:effectLst/>
              <a:extLst>
                <a:ext uri="{909E8E84-426E-40DD-AFC4-6F175D3DCCD1}">
                  <a14:hiddenFill xmlns:a14="http://schemas.microsoft.com/office/drawing/2010/main">
                    <a:solidFill>
                      <a:srgbClr val="000082"/>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hu-HU"/>
              </a:p>
            </p:txBody>
          </p:sp>
        </p:grpSp>
      </p:grpSp>
      <p:grpSp>
        <p:nvGrpSpPr>
          <p:cNvPr id="58402" name="Group 34">
            <a:extLst>
              <a:ext uri="{FF2B5EF4-FFF2-40B4-BE49-F238E27FC236}">
                <a16:creationId xmlns:a16="http://schemas.microsoft.com/office/drawing/2014/main" id="{DC71624E-CBD0-4D68-B67B-43BAA0FC8A75}"/>
              </a:ext>
            </a:extLst>
          </p:cNvPr>
          <p:cNvGrpSpPr>
            <a:grpSpLocks/>
          </p:cNvGrpSpPr>
          <p:nvPr/>
        </p:nvGrpSpPr>
        <p:grpSpPr bwMode="auto">
          <a:xfrm>
            <a:off x="2362200" y="3478560"/>
            <a:ext cx="2743200" cy="1676400"/>
            <a:chOff x="1440" y="1584"/>
            <a:chExt cx="1728" cy="1056"/>
          </a:xfrm>
        </p:grpSpPr>
        <p:sp>
          <p:nvSpPr>
            <p:cNvPr id="58398" name="AutoShape 30">
              <a:extLst>
                <a:ext uri="{FF2B5EF4-FFF2-40B4-BE49-F238E27FC236}">
                  <a16:creationId xmlns:a16="http://schemas.microsoft.com/office/drawing/2014/main" id="{8A5B8FED-0827-4FAD-95E9-C70CC639F88F}"/>
                </a:ext>
              </a:extLst>
            </p:cNvPr>
            <p:cNvSpPr>
              <a:spLocks noChangeArrowheads="1"/>
            </p:cNvSpPr>
            <p:nvPr/>
          </p:nvSpPr>
          <p:spPr bwMode="auto">
            <a:xfrm flipH="1">
              <a:off x="1440" y="1584"/>
              <a:ext cx="1344" cy="672"/>
            </a:xfrm>
            <a:prstGeom prst="cloudCallout">
              <a:avLst>
                <a:gd name="adj1" fmla="val -54838"/>
                <a:gd name="adj2" fmla="val 88241"/>
              </a:avLst>
            </a:prstGeom>
            <a:noFill/>
            <a:ln w="9525">
              <a:solidFill>
                <a:schemeClr val="tx1"/>
              </a:solidFill>
              <a:round/>
              <a:headEnd/>
              <a:tailEnd/>
            </a:ln>
            <a:effectLst/>
            <a:extLst>
              <a:ext uri="{909E8E84-426E-40DD-AFC4-6F175D3DCCD1}">
                <a14:hiddenFill xmlns:a14="http://schemas.microsoft.com/office/drawing/2010/main">
                  <a:solidFill>
                    <a:srgbClr val="FFFFCC"/>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endParaRPr lang="hu-HU" altLang="hu-HU" sz="2400">
                <a:latin typeface="Times New Roman" panose="02020603050405020304" pitchFamily="18" charset="0"/>
              </a:endParaRPr>
            </a:p>
          </p:txBody>
        </p:sp>
        <p:grpSp>
          <p:nvGrpSpPr>
            <p:cNvPr id="58399" name="Group 31">
              <a:extLst>
                <a:ext uri="{FF2B5EF4-FFF2-40B4-BE49-F238E27FC236}">
                  <a16:creationId xmlns:a16="http://schemas.microsoft.com/office/drawing/2014/main" id="{F256491F-F506-4E12-A090-2A345E40053F}"/>
                </a:ext>
              </a:extLst>
            </p:cNvPr>
            <p:cNvGrpSpPr>
              <a:grpSpLocks/>
            </p:cNvGrpSpPr>
            <p:nvPr/>
          </p:nvGrpSpPr>
          <p:grpSpPr bwMode="auto">
            <a:xfrm>
              <a:off x="1584" y="1776"/>
              <a:ext cx="1584" cy="864"/>
              <a:chOff x="1392" y="2352"/>
              <a:chExt cx="1584" cy="864"/>
            </a:xfrm>
          </p:grpSpPr>
          <p:sp>
            <p:nvSpPr>
              <p:cNvPr id="58400" name="Text Box 32">
                <a:extLst>
                  <a:ext uri="{FF2B5EF4-FFF2-40B4-BE49-F238E27FC236}">
                    <a16:creationId xmlns:a16="http://schemas.microsoft.com/office/drawing/2014/main" id="{36085159-BA8A-4DF4-AD18-58CC2B82DD38}"/>
                  </a:ext>
                </a:extLst>
              </p:cNvPr>
              <p:cNvSpPr txBox="1">
                <a:spLocks noChangeArrowheads="1"/>
              </p:cNvSpPr>
              <p:nvPr/>
            </p:nvSpPr>
            <p:spPr bwMode="auto">
              <a:xfrm flipH="1">
                <a:off x="1392" y="2352"/>
                <a:ext cx="1056" cy="2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spcBef>
                    <a:spcPct val="50000"/>
                  </a:spcBef>
                </a:pPr>
                <a:r>
                  <a:rPr lang="hu-HU" altLang="hu-HU" sz="2200">
                    <a:latin typeface="Times New Roman" panose="02020603050405020304" pitchFamily="18" charset="0"/>
                  </a:rPr>
                  <a:t>Motivátorok</a:t>
                </a:r>
              </a:p>
            </p:txBody>
          </p:sp>
          <p:sp>
            <p:nvSpPr>
              <p:cNvPr id="58401" name="AutoShape 33">
                <a:extLst>
                  <a:ext uri="{FF2B5EF4-FFF2-40B4-BE49-F238E27FC236}">
                    <a16:creationId xmlns:a16="http://schemas.microsoft.com/office/drawing/2014/main" id="{9F76C3B7-D73C-4CE3-89B5-FD5F044653A8}"/>
                  </a:ext>
                </a:extLst>
              </p:cNvPr>
              <p:cNvSpPr>
                <a:spLocks noChangeArrowheads="1"/>
              </p:cNvSpPr>
              <p:nvPr/>
            </p:nvSpPr>
            <p:spPr bwMode="auto">
              <a:xfrm flipH="1">
                <a:off x="2544" y="2736"/>
                <a:ext cx="432" cy="480"/>
              </a:xfrm>
              <a:prstGeom prst="lightningBolt">
                <a:avLst/>
              </a:prstGeom>
              <a:noFill/>
              <a:ln w="9525">
                <a:solidFill>
                  <a:schemeClr val="tx1"/>
                </a:solidFill>
                <a:miter lim="800000"/>
                <a:headEnd/>
                <a:tailEnd/>
              </a:ln>
              <a:effectLst/>
              <a:extLst>
                <a:ext uri="{909E8E84-426E-40DD-AFC4-6F175D3DCCD1}">
                  <a14:hiddenFill xmlns:a14="http://schemas.microsoft.com/office/drawing/2010/main">
                    <a:solidFill>
                      <a:srgbClr val="000082"/>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hu-HU"/>
              </a:p>
            </p:txBody>
          </p:sp>
        </p:grpSp>
      </p:grpSp>
      <p:sp>
        <p:nvSpPr>
          <p:cNvPr id="58403" name="Text Box 35">
            <a:extLst>
              <a:ext uri="{FF2B5EF4-FFF2-40B4-BE49-F238E27FC236}">
                <a16:creationId xmlns:a16="http://schemas.microsoft.com/office/drawing/2014/main" id="{EB828D37-521A-446A-B813-722C495F51C2}"/>
              </a:ext>
            </a:extLst>
          </p:cNvPr>
          <p:cNvSpPr txBox="1">
            <a:spLocks noChangeArrowheads="1"/>
          </p:cNvSpPr>
          <p:nvPr/>
        </p:nvSpPr>
        <p:spPr bwMode="auto">
          <a:xfrm>
            <a:off x="4114800" y="3021360"/>
            <a:ext cx="29718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A08366"/>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spcBef>
                <a:spcPct val="50000"/>
              </a:spcBef>
            </a:pPr>
            <a:r>
              <a:rPr lang="hu-HU" altLang="hu-HU" sz="2000" b="1">
                <a:latin typeface="Times New Roman" panose="02020603050405020304" pitchFamily="18" charset="0"/>
              </a:rPr>
              <a:t>A fizetés  kielégítő szintje</a:t>
            </a:r>
            <a:endParaRPr lang="hu-HU" altLang="hu-HU" sz="2400" b="1">
              <a:latin typeface="Times New Roman" panose="02020603050405020304" pitchFamily="18" charset="0"/>
            </a:endParaRPr>
          </a:p>
        </p:txBody>
      </p:sp>
      <p:sp>
        <p:nvSpPr>
          <p:cNvPr id="58404" name="Text Box 36">
            <a:extLst>
              <a:ext uri="{FF2B5EF4-FFF2-40B4-BE49-F238E27FC236}">
                <a16:creationId xmlns:a16="http://schemas.microsoft.com/office/drawing/2014/main" id="{526B561F-DFED-4763-89FD-FA8C23D3607C}"/>
              </a:ext>
            </a:extLst>
          </p:cNvPr>
          <p:cNvSpPr txBox="1">
            <a:spLocks noChangeArrowheads="1"/>
          </p:cNvSpPr>
          <p:nvPr/>
        </p:nvSpPr>
        <p:spPr bwMode="auto">
          <a:xfrm>
            <a:off x="5181600" y="3707160"/>
            <a:ext cx="30480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A08366"/>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spcBef>
                <a:spcPct val="50000"/>
              </a:spcBef>
            </a:pPr>
            <a:r>
              <a:rPr lang="hu-HU" altLang="hu-HU" sz="2000" b="1">
                <a:latin typeface="Times New Roman" panose="02020603050405020304" pitchFamily="18" charset="0"/>
              </a:rPr>
              <a:t>Munkatársak</a:t>
            </a:r>
            <a:endParaRPr lang="hu-HU" altLang="hu-HU" sz="2400" b="1">
              <a:latin typeface="Times New Roman" panose="02020603050405020304" pitchFamily="18" charset="0"/>
            </a:endParaRPr>
          </a:p>
        </p:txBody>
      </p:sp>
      <p:sp>
        <p:nvSpPr>
          <p:cNvPr id="58405" name="Text Box 37">
            <a:extLst>
              <a:ext uri="{FF2B5EF4-FFF2-40B4-BE49-F238E27FC236}">
                <a16:creationId xmlns:a16="http://schemas.microsoft.com/office/drawing/2014/main" id="{698592E8-6378-4D42-B0A3-D86331F96E5F}"/>
              </a:ext>
            </a:extLst>
          </p:cNvPr>
          <p:cNvSpPr txBox="1">
            <a:spLocks noChangeArrowheads="1"/>
          </p:cNvSpPr>
          <p:nvPr/>
        </p:nvSpPr>
        <p:spPr bwMode="auto">
          <a:xfrm>
            <a:off x="4724400" y="3402360"/>
            <a:ext cx="32004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A08366"/>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spcBef>
                <a:spcPct val="50000"/>
              </a:spcBef>
            </a:pPr>
            <a:r>
              <a:rPr lang="hu-HU" altLang="hu-HU" sz="2000" b="1">
                <a:latin typeface="Times New Roman" panose="02020603050405020304" pitchFamily="18" charset="0"/>
              </a:rPr>
              <a:t>Munkafeltételek</a:t>
            </a:r>
            <a:endParaRPr lang="hu-HU" altLang="hu-HU" sz="2400" b="1">
              <a:latin typeface="Times New Roman" panose="02020603050405020304" pitchFamily="18" charset="0"/>
            </a:endParaRPr>
          </a:p>
        </p:txBody>
      </p:sp>
      <p:sp>
        <p:nvSpPr>
          <p:cNvPr id="58406" name="Text Box 38">
            <a:extLst>
              <a:ext uri="{FF2B5EF4-FFF2-40B4-BE49-F238E27FC236}">
                <a16:creationId xmlns:a16="http://schemas.microsoft.com/office/drawing/2014/main" id="{42A8D3D2-787C-44AA-92B0-E8167D3A29DF}"/>
              </a:ext>
            </a:extLst>
          </p:cNvPr>
          <p:cNvSpPr txBox="1">
            <a:spLocks noChangeArrowheads="1"/>
          </p:cNvSpPr>
          <p:nvPr/>
        </p:nvSpPr>
        <p:spPr bwMode="auto">
          <a:xfrm>
            <a:off x="4343400" y="5612160"/>
            <a:ext cx="28194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A08366"/>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spcBef>
                <a:spcPct val="50000"/>
              </a:spcBef>
            </a:pPr>
            <a:r>
              <a:rPr lang="hu-HU" altLang="hu-HU" sz="2000" b="1">
                <a:latin typeface="Times New Roman" panose="02020603050405020304" pitchFamily="18" charset="0"/>
              </a:rPr>
              <a:t>A fejlődés lehetősége</a:t>
            </a:r>
            <a:endParaRPr lang="hu-HU" altLang="hu-HU" sz="2400" b="1">
              <a:latin typeface="Times New Roman" panose="02020603050405020304" pitchFamily="18" charset="0"/>
            </a:endParaRPr>
          </a:p>
        </p:txBody>
      </p:sp>
      <p:sp>
        <p:nvSpPr>
          <p:cNvPr id="58407" name="Text Box 39">
            <a:extLst>
              <a:ext uri="{FF2B5EF4-FFF2-40B4-BE49-F238E27FC236}">
                <a16:creationId xmlns:a16="http://schemas.microsoft.com/office/drawing/2014/main" id="{18883E5E-0062-4FBB-B688-13019DA6DEBD}"/>
              </a:ext>
            </a:extLst>
          </p:cNvPr>
          <p:cNvSpPr txBox="1">
            <a:spLocks noChangeArrowheads="1"/>
          </p:cNvSpPr>
          <p:nvPr/>
        </p:nvSpPr>
        <p:spPr bwMode="auto">
          <a:xfrm>
            <a:off x="5486400" y="6297960"/>
            <a:ext cx="25146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A08366"/>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spcBef>
                <a:spcPct val="50000"/>
              </a:spcBef>
            </a:pPr>
            <a:r>
              <a:rPr lang="hu-HU" altLang="hu-HU" sz="2000" b="1">
                <a:latin typeface="Times New Roman" panose="02020603050405020304" pitchFamily="18" charset="0"/>
              </a:rPr>
              <a:t>Az elismerés</a:t>
            </a:r>
            <a:r>
              <a:rPr lang="hu-HU" altLang="hu-HU" sz="2400">
                <a:latin typeface="Times New Roman" panose="02020603050405020304" pitchFamily="18" charset="0"/>
              </a:rPr>
              <a:t> </a:t>
            </a:r>
          </a:p>
        </p:txBody>
      </p:sp>
      <p:sp>
        <p:nvSpPr>
          <p:cNvPr id="58408" name="Text Box 40">
            <a:extLst>
              <a:ext uri="{FF2B5EF4-FFF2-40B4-BE49-F238E27FC236}">
                <a16:creationId xmlns:a16="http://schemas.microsoft.com/office/drawing/2014/main" id="{EE3E5A25-AF29-429E-AC3F-7ECDB6225F2A}"/>
              </a:ext>
            </a:extLst>
          </p:cNvPr>
          <p:cNvSpPr txBox="1">
            <a:spLocks noChangeArrowheads="1"/>
          </p:cNvSpPr>
          <p:nvPr/>
        </p:nvSpPr>
        <p:spPr bwMode="auto">
          <a:xfrm>
            <a:off x="4876800" y="5993160"/>
            <a:ext cx="29718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A08366"/>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spcBef>
                <a:spcPct val="50000"/>
              </a:spcBef>
            </a:pPr>
            <a:r>
              <a:rPr lang="hu-HU" altLang="hu-HU" sz="2000" b="1">
                <a:latin typeface="Times New Roman" panose="02020603050405020304" pitchFamily="18" charset="0"/>
              </a:rPr>
              <a:t>A teljesítmény</a:t>
            </a:r>
          </a:p>
        </p:txBody>
      </p:sp>
      <p:sp>
        <p:nvSpPr>
          <p:cNvPr id="58410" name="Text Box 42">
            <a:extLst>
              <a:ext uri="{FF2B5EF4-FFF2-40B4-BE49-F238E27FC236}">
                <a16:creationId xmlns:a16="http://schemas.microsoft.com/office/drawing/2014/main" id="{9D31B576-293D-4BE5-884C-B29C55F5D6F9}"/>
              </a:ext>
            </a:extLst>
          </p:cNvPr>
          <p:cNvSpPr txBox="1">
            <a:spLocks noChangeArrowheads="1"/>
          </p:cNvSpPr>
          <p:nvPr/>
        </p:nvSpPr>
        <p:spPr bwMode="auto">
          <a:xfrm>
            <a:off x="5940425" y="6675785"/>
            <a:ext cx="20875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hu-HU" altLang="hu-HU"/>
          </a:p>
        </p:txBody>
      </p:sp>
      <p:sp>
        <p:nvSpPr>
          <p:cNvPr id="58411" name="Text Box 43">
            <a:extLst>
              <a:ext uri="{FF2B5EF4-FFF2-40B4-BE49-F238E27FC236}">
                <a16:creationId xmlns:a16="http://schemas.microsoft.com/office/drawing/2014/main" id="{7386E71E-4CC8-40F1-9BA6-8677EC6DA077}"/>
              </a:ext>
            </a:extLst>
          </p:cNvPr>
          <p:cNvSpPr txBox="1">
            <a:spLocks noChangeArrowheads="1"/>
          </p:cNvSpPr>
          <p:nvPr/>
        </p:nvSpPr>
        <p:spPr bwMode="auto">
          <a:xfrm>
            <a:off x="3635375" y="5235923"/>
            <a:ext cx="2089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hu-HU" altLang="hu-HU" b="1"/>
              <a:t>A </a:t>
            </a:r>
            <a:r>
              <a:rPr lang="hu-HU" altLang="hu-HU" sz="2000" b="1">
                <a:latin typeface="Times New Roman" panose="02020603050405020304" pitchFamily="18" charset="0"/>
              </a:rPr>
              <a:t>munka</a:t>
            </a:r>
          </a:p>
        </p:txBody>
      </p:sp>
      <p:sp>
        <p:nvSpPr>
          <p:cNvPr id="2" name="Szövegdoboz 1">
            <a:extLst>
              <a:ext uri="{FF2B5EF4-FFF2-40B4-BE49-F238E27FC236}">
                <a16:creationId xmlns:a16="http://schemas.microsoft.com/office/drawing/2014/main" id="{9AD6E455-9078-4B9E-8E9B-28E2C60DA801}"/>
              </a:ext>
            </a:extLst>
          </p:cNvPr>
          <p:cNvSpPr txBox="1"/>
          <p:nvPr/>
        </p:nvSpPr>
        <p:spPr>
          <a:xfrm>
            <a:off x="-36512" y="908720"/>
            <a:ext cx="5467202" cy="1692771"/>
          </a:xfrm>
          <a:prstGeom prst="rect">
            <a:avLst/>
          </a:prstGeom>
          <a:noFill/>
        </p:spPr>
        <p:txBody>
          <a:bodyPr wrap="none" rtlCol="0">
            <a:spAutoFit/>
          </a:bodyPr>
          <a:lstStyle/>
          <a:p>
            <a:r>
              <a:rPr lang="hu-HU" sz="3200" dirty="0"/>
              <a:t>Az elégedetlenség-elégedettség</a:t>
            </a:r>
          </a:p>
          <a:p>
            <a:r>
              <a:rPr lang="hu-HU" sz="3200" dirty="0"/>
              <a:t>skála „kettévágása”</a:t>
            </a:r>
          </a:p>
          <a:p>
            <a:r>
              <a:rPr lang="hu-HU" sz="2000" dirty="0"/>
              <a:t>(</a:t>
            </a:r>
            <a:r>
              <a:rPr lang="hu-HU" sz="2000" dirty="0" err="1"/>
              <a:t>Herzbergi</a:t>
            </a:r>
            <a:r>
              <a:rPr lang="hu-HU" sz="2000" dirty="0"/>
              <a:t> két</a:t>
            </a:r>
          </a:p>
          <a:p>
            <a:r>
              <a:rPr lang="hu-HU" sz="2000" dirty="0"/>
              <a:t>tényezőcsoport)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58392"/>
                                        </p:tgtEl>
                                        <p:attrNameLst>
                                          <p:attrName>style.visibility</p:attrName>
                                        </p:attrNameLst>
                                      </p:cBhvr>
                                      <p:to>
                                        <p:strVal val="visible"/>
                                      </p:to>
                                    </p:set>
                                    <p:animEffect transition="in" filter="dissolve">
                                      <p:cBhvr>
                                        <p:cTn id="7" dur="500"/>
                                        <p:tgtEl>
                                          <p:spTgt spid="58392"/>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58391"/>
                                        </p:tgtEl>
                                        <p:attrNameLst>
                                          <p:attrName>style.visibility</p:attrName>
                                        </p:attrNameLst>
                                      </p:cBhvr>
                                      <p:to>
                                        <p:strVal val="visible"/>
                                      </p:to>
                                    </p:set>
                                    <p:animEffect transition="in" filter="dissolve">
                                      <p:cBhvr>
                                        <p:cTn id="11" dur="500"/>
                                        <p:tgtEl>
                                          <p:spTgt spid="58391"/>
                                        </p:tgtEl>
                                      </p:cBhvr>
                                    </p:animEffect>
                                  </p:childTnLst>
                                </p:cTn>
                              </p:par>
                            </p:childTnLst>
                          </p:cTn>
                        </p:par>
                        <p:par>
                          <p:cTn id="12" fill="hold" nodeType="afterGroup">
                            <p:stCondLst>
                              <p:cond delay="1000"/>
                            </p:stCondLst>
                            <p:childTnLst>
                              <p:par>
                                <p:cTn id="13" presetID="9" presetClass="entr" presetSubtype="0" fill="hold" grpId="0" nodeType="afterEffect">
                                  <p:stCondLst>
                                    <p:cond delay="1000"/>
                                  </p:stCondLst>
                                  <p:childTnLst>
                                    <p:set>
                                      <p:cBhvr>
                                        <p:cTn id="14" dur="1" fill="hold">
                                          <p:stCondLst>
                                            <p:cond delay="0"/>
                                          </p:stCondLst>
                                        </p:cTn>
                                        <p:tgtEl>
                                          <p:spTgt spid="58387"/>
                                        </p:tgtEl>
                                        <p:attrNameLst>
                                          <p:attrName>style.visibility</p:attrName>
                                        </p:attrNameLst>
                                      </p:cBhvr>
                                      <p:to>
                                        <p:strVal val="visible"/>
                                      </p:to>
                                    </p:set>
                                    <p:animEffect transition="in" filter="dissolve">
                                      <p:cBhvr>
                                        <p:cTn id="15" dur="500"/>
                                        <p:tgtEl>
                                          <p:spTgt spid="58387"/>
                                        </p:tgtEl>
                                      </p:cBhvr>
                                    </p:animEffect>
                                  </p:childTnLst>
                                </p:cTn>
                              </p:par>
                            </p:childTnLst>
                          </p:cTn>
                        </p:par>
                        <p:par>
                          <p:cTn id="16" fill="hold" nodeType="afterGroup">
                            <p:stCondLst>
                              <p:cond delay="2500"/>
                            </p:stCondLst>
                            <p:childTnLst>
                              <p:par>
                                <p:cTn id="17" presetID="9" presetClass="entr" presetSubtype="0" fill="hold" grpId="0" nodeType="afterEffect">
                                  <p:stCondLst>
                                    <p:cond delay="1000"/>
                                  </p:stCondLst>
                                  <p:childTnLst>
                                    <p:set>
                                      <p:cBhvr>
                                        <p:cTn id="18" dur="1" fill="hold">
                                          <p:stCondLst>
                                            <p:cond delay="0"/>
                                          </p:stCondLst>
                                        </p:cTn>
                                        <p:tgtEl>
                                          <p:spTgt spid="58388"/>
                                        </p:tgtEl>
                                        <p:attrNameLst>
                                          <p:attrName>style.visibility</p:attrName>
                                        </p:attrNameLst>
                                      </p:cBhvr>
                                      <p:to>
                                        <p:strVal val="visible"/>
                                      </p:to>
                                    </p:set>
                                    <p:animEffect transition="in" filter="dissolve">
                                      <p:cBhvr>
                                        <p:cTn id="19" dur="500"/>
                                        <p:tgtEl>
                                          <p:spTgt spid="58388"/>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58403"/>
                                        </p:tgtEl>
                                        <p:attrNameLst>
                                          <p:attrName>style.visibility</p:attrName>
                                        </p:attrNameLst>
                                      </p:cBhvr>
                                      <p:to>
                                        <p:strVal val="visible"/>
                                      </p:to>
                                    </p:set>
                                    <p:animEffect transition="in" filter="dissolve">
                                      <p:cBhvr>
                                        <p:cTn id="24" dur="500"/>
                                        <p:tgtEl>
                                          <p:spTgt spid="58403"/>
                                        </p:tgtEl>
                                      </p:cBhvr>
                                    </p:animEffect>
                                  </p:childTnLst>
                                </p:cTn>
                              </p:par>
                            </p:childTnLst>
                          </p:cTn>
                        </p:par>
                        <p:par>
                          <p:cTn id="25" fill="hold" nodeType="afterGroup">
                            <p:stCondLst>
                              <p:cond delay="500"/>
                            </p:stCondLst>
                            <p:childTnLst>
                              <p:par>
                                <p:cTn id="26" presetID="9" presetClass="entr" presetSubtype="0" fill="hold" grpId="0" nodeType="afterEffect">
                                  <p:stCondLst>
                                    <p:cond delay="0"/>
                                  </p:stCondLst>
                                  <p:childTnLst>
                                    <p:set>
                                      <p:cBhvr>
                                        <p:cTn id="27" dur="1" fill="hold">
                                          <p:stCondLst>
                                            <p:cond delay="0"/>
                                          </p:stCondLst>
                                        </p:cTn>
                                        <p:tgtEl>
                                          <p:spTgt spid="58405"/>
                                        </p:tgtEl>
                                        <p:attrNameLst>
                                          <p:attrName>style.visibility</p:attrName>
                                        </p:attrNameLst>
                                      </p:cBhvr>
                                      <p:to>
                                        <p:strVal val="visible"/>
                                      </p:to>
                                    </p:set>
                                    <p:animEffect transition="in" filter="dissolve">
                                      <p:cBhvr>
                                        <p:cTn id="28" dur="500"/>
                                        <p:tgtEl>
                                          <p:spTgt spid="58405"/>
                                        </p:tgtEl>
                                      </p:cBhvr>
                                    </p:animEffect>
                                  </p:childTnLst>
                                </p:cTn>
                              </p:par>
                            </p:childTnLst>
                          </p:cTn>
                        </p:par>
                        <p:par>
                          <p:cTn id="29" fill="hold" nodeType="afterGroup">
                            <p:stCondLst>
                              <p:cond delay="1000"/>
                            </p:stCondLst>
                            <p:childTnLst>
                              <p:par>
                                <p:cTn id="30" presetID="9" presetClass="entr" presetSubtype="0" fill="hold" grpId="0" nodeType="afterEffect">
                                  <p:stCondLst>
                                    <p:cond delay="0"/>
                                  </p:stCondLst>
                                  <p:childTnLst>
                                    <p:set>
                                      <p:cBhvr>
                                        <p:cTn id="31" dur="1" fill="hold">
                                          <p:stCondLst>
                                            <p:cond delay="0"/>
                                          </p:stCondLst>
                                        </p:cTn>
                                        <p:tgtEl>
                                          <p:spTgt spid="58404"/>
                                        </p:tgtEl>
                                        <p:attrNameLst>
                                          <p:attrName>style.visibility</p:attrName>
                                        </p:attrNameLst>
                                      </p:cBhvr>
                                      <p:to>
                                        <p:strVal val="visible"/>
                                      </p:to>
                                    </p:set>
                                    <p:animEffect transition="in" filter="dissolve">
                                      <p:cBhvr>
                                        <p:cTn id="32" dur="500"/>
                                        <p:tgtEl>
                                          <p:spTgt spid="58404"/>
                                        </p:tgtEl>
                                      </p:cBhvr>
                                    </p:animEffect>
                                  </p:childTnLst>
                                </p:cTn>
                              </p:par>
                            </p:childTnLst>
                          </p:cTn>
                        </p:par>
                        <p:par>
                          <p:cTn id="33" fill="hold" nodeType="afterGroup">
                            <p:stCondLst>
                              <p:cond delay="1500"/>
                            </p:stCondLst>
                            <p:childTnLst>
                              <p:par>
                                <p:cTn id="34" presetID="9" presetClass="entr" presetSubtype="0" fill="hold" nodeType="afterEffect">
                                  <p:stCondLst>
                                    <p:cond delay="2000"/>
                                  </p:stCondLst>
                                  <p:childTnLst>
                                    <p:set>
                                      <p:cBhvr>
                                        <p:cTn id="35" dur="1" fill="hold">
                                          <p:stCondLst>
                                            <p:cond delay="0"/>
                                          </p:stCondLst>
                                        </p:cTn>
                                        <p:tgtEl>
                                          <p:spTgt spid="58397"/>
                                        </p:tgtEl>
                                        <p:attrNameLst>
                                          <p:attrName>style.visibility</p:attrName>
                                        </p:attrNameLst>
                                      </p:cBhvr>
                                      <p:to>
                                        <p:strVal val="visible"/>
                                      </p:to>
                                    </p:set>
                                    <p:animEffect transition="in" filter="dissolve">
                                      <p:cBhvr>
                                        <p:cTn id="36" dur="500"/>
                                        <p:tgtEl>
                                          <p:spTgt spid="58397"/>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58411"/>
                                        </p:tgtEl>
                                        <p:attrNameLst>
                                          <p:attrName>style.visibility</p:attrName>
                                        </p:attrNameLst>
                                      </p:cBhvr>
                                      <p:to>
                                        <p:strVal val="visible"/>
                                      </p:to>
                                    </p:set>
                                    <p:animEffect transition="in" filter="dissolve">
                                      <p:cBhvr>
                                        <p:cTn id="41" dur="500"/>
                                        <p:tgtEl>
                                          <p:spTgt spid="58411"/>
                                        </p:tgtEl>
                                      </p:cBhvr>
                                    </p:animEffect>
                                  </p:childTnLst>
                                </p:cTn>
                              </p:par>
                            </p:childTnLst>
                          </p:cTn>
                        </p:par>
                        <p:par>
                          <p:cTn id="42" fill="hold" nodeType="afterGroup">
                            <p:stCondLst>
                              <p:cond delay="500"/>
                            </p:stCondLst>
                            <p:childTnLst>
                              <p:par>
                                <p:cTn id="43" presetID="9" presetClass="entr" presetSubtype="0" fill="hold" grpId="0" nodeType="afterEffect">
                                  <p:stCondLst>
                                    <p:cond delay="0"/>
                                  </p:stCondLst>
                                  <p:childTnLst>
                                    <p:set>
                                      <p:cBhvr>
                                        <p:cTn id="44" dur="1" fill="hold">
                                          <p:stCondLst>
                                            <p:cond delay="0"/>
                                          </p:stCondLst>
                                        </p:cTn>
                                        <p:tgtEl>
                                          <p:spTgt spid="58406"/>
                                        </p:tgtEl>
                                        <p:attrNameLst>
                                          <p:attrName>style.visibility</p:attrName>
                                        </p:attrNameLst>
                                      </p:cBhvr>
                                      <p:to>
                                        <p:strVal val="visible"/>
                                      </p:to>
                                    </p:set>
                                    <p:animEffect transition="in" filter="dissolve">
                                      <p:cBhvr>
                                        <p:cTn id="45" dur="500"/>
                                        <p:tgtEl>
                                          <p:spTgt spid="58406"/>
                                        </p:tgtEl>
                                      </p:cBhvr>
                                    </p:animEffect>
                                  </p:childTnLst>
                                </p:cTn>
                              </p:par>
                            </p:childTnLst>
                          </p:cTn>
                        </p:par>
                        <p:par>
                          <p:cTn id="46" fill="hold" nodeType="afterGroup">
                            <p:stCondLst>
                              <p:cond delay="1000"/>
                            </p:stCondLst>
                            <p:childTnLst>
                              <p:par>
                                <p:cTn id="47" presetID="9" presetClass="entr" presetSubtype="0" fill="hold" grpId="0" nodeType="afterEffect">
                                  <p:stCondLst>
                                    <p:cond delay="0"/>
                                  </p:stCondLst>
                                  <p:childTnLst>
                                    <p:set>
                                      <p:cBhvr>
                                        <p:cTn id="48" dur="1" fill="hold">
                                          <p:stCondLst>
                                            <p:cond delay="0"/>
                                          </p:stCondLst>
                                        </p:cTn>
                                        <p:tgtEl>
                                          <p:spTgt spid="58408"/>
                                        </p:tgtEl>
                                        <p:attrNameLst>
                                          <p:attrName>style.visibility</p:attrName>
                                        </p:attrNameLst>
                                      </p:cBhvr>
                                      <p:to>
                                        <p:strVal val="visible"/>
                                      </p:to>
                                    </p:set>
                                    <p:animEffect transition="in" filter="dissolve">
                                      <p:cBhvr>
                                        <p:cTn id="49" dur="500"/>
                                        <p:tgtEl>
                                          <p:spTgt spid="58408"/>
                                        </p:tgtEl>
                                      </p:cBhvr>
                                    </p:animEffect>
                                  </p:childTnLst>
                                </p:cTn>
                              </p:par>
                            </p:childTnLst>
                          </p:cTn>
                        </p:par>
                        <p:par>
                          <p:cTn id="50" fill="hold" nodeType="afterGroup">
                            <p:stCondLst>
                              <p:cond delay="1500"/>
                            </p:stCondLst>
                            <p:childTnLst>
                              <p:par>
                                <p:cTn id="51" presetID="9" presetClass="entr" presetSubtype="0" fill="hold" grpId="0" nodeType="afterEffect">
                                  <p:stCondLst>
                                    <p:cond delay="0"/>
                                  </p:stCondLst>
                                  <p:childTnLst>
                                    <p:set>
                                      <p:cBhvr>
                                        <p:cTn id="52" dur="1" fill="hold">
                                          <p:stCondLst>
                                            <p:cond delay="0"/>
                                          </p:stCondLst>
                                        </p:cTn>
                                        <p:tgtEl>
                                          <p:spTgt spid="58407"/>
                                        </p:tgtEl>
                                        <p:attrNameLst>
                                          <p:attrName>style.visibility</p:attrName>
                                        </p:attrNameLst>
                                      </p:cBhvr>
                                      <p:to>
                                        <p:strVal val="visible"/>
                                      </p:to>
                                    </p:set>
                                    <p:animEffect transition="in" filter="dissolve">
                                      <p:cBhvr>
                                        <p:cTn id="53" dur="500"/>
                                        <p:tgtEl>
                                          <p:spTgt spid="58407"/>
                                        </p:tgtEl>
                                      </p:cBhvr>
                                    </p:animEffect>
                                  </p:childTnLst>
                                </p:cTn>
                              </p:par>
                            </p:childTnLst>
                          </p:cTn>
                        </p:par>
                        <p:par>
                          <p:cTn id="54" fill="hold" nodeType="afterGroup">
                            <p:stCondLst>
                              <p:cond delay="2000"/>
                            </p:stCondLst>
                            <p:childTnLst>
                              <p:par>
                                <p:cTn id="55" presetID="9" presetClass="entr" presetSubtype="0" fill="hold" nodeType="afterEffect">
                                  <p:stCondLst>
                                    <p:cond delay="2000"/>
                                  </p:stCondLst>
                                  <p:childTnLst>
                                    <p:set>
                                      <p:cBhvr>
                                        <p:cTn id="56" dur="1" fill="hold">
                                          <p:stCondLst>
                                            <p:cond delay="0"/>
                                          </p:stCondLst>
                                        </p:cTn>
                                        <p:tgtEl>
                                          <p:spTgt spid="58402"/>
                                        </p:tgtEl>
                                        <p:attrNameLst>
                                          <p:attrName>style.visibility</p:attrName>
                                        </p:attrNameLst>
                                      </p:cBhvr>
                                      <p:to>
                                        <p:strVal val="visible"/>
                                      </p:to>
                                    </p:set>
                                    <p:animEffect transition="in" filter="dissolve">
                                      <p:cBhvr>
                                        <p:cTn id="57" dur="500"/>
                                        <p:tgtEl>
                                          <p:spTgt spid="584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87" grpId="0" autoUpdateAnimBg="0"/>
      <p:bldP spid="58388" grpId="0" autoUpdateAnimBg="0"/>
      <p:bldP spid="58403" grpId="0" autoUpdateAnimBg="0"/>
      <p:bldP spid="58404" grpId="0" autoUpdateAnimBg="0"/>
      <p:bldP spid="58405" grpId="0" autoUpdateAnimBg="0"/>
      <p:bldP spid="58406" grpId="0" autoUpdateAnimBg="0"/>
      <p:bldP spid="58407" grpId="0" autoUpdateAnimBg="0"/>
      <p:bldP spid="58408" grpId="0" autoUpdateAnimBg="0"/>
      <p:bldP spid="58411"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33400" y="1052736"/>
            <a:ext cx="7781925" cy="1008112"/>
          </a:xfrm>
        </p:spPr>
        <p:txBody>
          <a:bodyPr>
            <a:normAutofit fontScale="90000"/>
          </a:bodyPr>
          <a:lstStyle/>
          <a:p>
            <a:pPr lvl="1" algn="ctr" rtl="0">
              <a:spcBef>
                <a:spcPct val="0"/>
              </a:spcBef>
            </a:pPr>
            <a:r>
              <a:rPr lang="hu-HU" altLang="hu-HU" sz="3200" dirty="0"/>
              <a:t>A munkaattitűdöt befolyásoló tényezők 12 vizsgálat eredménye alapján</a:t>
            </a:r>
            <a:br>
              <a:rPr lang="hu-HU" altLang="hu-HU" sz="3200" dirty="0"/>
            </a:br>
            <a:r>
              <a:rPr lang="hu-HU" altLang="hu-HU" dirty="0"/>
              <a:t>(Herzberg nyomán, </a:t>
            </a:r>
            <a:r>
              <a:rPr lang="hu-HU" altLang="hu-HU" dirty="0" err="1"/>
              <a:t>in</a:t>
            </a:r>
            <a:r>
              <a:rPr lang="hu-HU" altLang="hu-HU" dirty="0"/>
              <a:t>: </a:t>
            </a:r>
            <a:r>
              <a:rPr lang="hu-HU" altLang="hu-HU" dirty="0" err="1"/>
              <a:t>Tomka</a:t>
            </a:r>
            <a:r>
              <a:rPr lang="hu-HU" altLang="hu-HU" dirty="0"/>
              <a:t> J. Személyes vezetés, 2019.)</a:t>
            </a:r>
            <a:endParaRPr lang="en-US" altLang="hu-HU" sz="3100" dirty="0"/>
          </a:p>
        </p:txBody>
      </p:sp>
      <p:sp>
        <p:nvSpPr>
          <p:cNvPr id="18435" name="Line 3"/>
          <p:cNvSpPr>
            <a:spLocks noChangeShapeType="1"/>
          </p:cNvSpPr>
          <p:nvPr/>
        </p:nvSpPr>
        <p:spPr bwMode="auto">
          <a:xfrm>
            <a:off x="0" y="2963242"/>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8436" name="Text Box 4"/>
          <p:cNvSpPr txBox="1">
            <a:spLocks noChangeArrowheads="1"/>
          </p:cNvSpPr>
          <p:nvPr/>
        </p:nvSpPr>
        <p:spPr bwMode="auto">
          <a:xfrm>
            <a:off x="-76200" y="3248149"/>
            <a:ext cx="692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dirty="0"/>
              <a:t>50%</a:t>
            </a:r>
            <a:endParaRPr lang="en-US" altLang="hu-HU" sz="2000" b="1" dirty="0"/>
          </a:p>
        </p:txBody>
      </p:sp>
      <p:sp>
        <p:nvSpPr>
          <p:cNvPr id="18437" name="Text Box 5"/>
          <p:cNvSpPr txBox="1">
            <a:spLocks noChangeArrowheads="1"/>
          </p:cNvSpPr>
          <p:nvPr/>
        </p:nvSpPr>
        <p:spPr bwMode="auto">
          <a:xfrm>
            <a:off x="8528050" y="3248149"/>
            <a:ext cx="692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dirty="0"/>
              <a:t>50%</a:t>
            </a:r>
            <a:endParaRPr lang="en-US" altLang="hu-HU" sz="2000" b="1" dirty="0"/>
          </a:p>
        </p:txBody>
      </p:sp>
      <p:sp>
        <p:nvSpPr>
          <p:cNvPr id="18438" name="Text Box 6"/>
          <p:cNvSpPr txBox="1">
            <a:spLocks noChangeArrowheads="1"/>
          </p:cNvSpPr>
          <p:nvPr/>
        </p:nvSpPr>
        <p:spPr bwMode="auto">
          <a:xfrm>
            <a:off x="8153400" y="3700264"/>
            <a:ext cx="1143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1400" dirty="0"/>
              <a:t>teljesítmény</a:t>
            </a:r>
            <a:endParaRPr lang="en-US" altLang="hu-HU" sz="1400" dirty="0"/>
          </a:p>
        </p:txBody>
      </p:sp>
      <p:sp>
        <p:nvSpPr>
          <p:cNvPr id="18439" name="Rectangle 7"/>
          <p:cNvSpPr>
            <a:spLocks noChangeArrowheads="1"/>
          </p:cNvSpPr>
          <p:nvPr/>
        </p:nvSpPr>
        <p:spPr bwMode="auto">
          <a:xfrm>
            <a:off x="477838" y="5424016"/>
            <a:ext cx="169862"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18440" name="Rectangle 8"/>
          <p:cNvSpPr>
            <a:spLocks noChangeArrowheads="1"/>
          </p:cNvSpPr>
          <p:nvPr/>
        </p:nvSpPr>
        <p:spPr bwMode="auto">
          <a:xfrm>
            <a:off x="3733800" y="3641253"/>
            <a:ext cx="838200" cy="381000"/>
          </a:xfrm>
          <a:prstGeom prst="rect">
            <a:avLst/>
          </a:prstGeom>
          <a:solidFill>
            <a:srgbClr val="CFD7D6"/>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18441" name="Text Box 9"/>
          <p:cNvSpPr txBox="1">
            <a:spLocks noChangeArrowheads="1"/>
          </p:cNvSpPr>
          <p:nvPr/>
        </p:nvSpPr>
        <p:spPr bwMode="auto">
          <a:xfrm>
            <a:off x="3524250" y="3244378"/>
            <a:ext cx="466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a:t>10</a:t>
            </a:r>
            <a:endParaRPr lang="en-US" altLang="hu-HU" sz="2000" b="1"/>
          </a:p>
        </p:txBody>
      </p:sp>
      <p:sp>
        <p:nvSpPr>
          <p:cNvPr id="18442" name="Text Box 10"/>
          <p:cNvSpPr txBox="1">
            <a:spLocks noChangeArrowheads="1"/>
          </p:cNvSpPr>
          <p:nvPr/>
        </p:nvSpPr>
        <p:spPr bwMode="auto">
          <a:xfrm>
            <a:off x="4413250" y="3260253"/>
            <a:ext cx="3254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a:t>0</a:t>
            </a:r>
            <a:endParaRPr lang="en-US" altLang="hu-HU" sz="2000" b="1"/>
          </a:p>
        </p:txBody>
      </p:sp>
      <p:sp>
        <p:nvSpPr>
          <p:cNvPr id="18443" name="Text Box 11"/>
          <p:cNvSpPr txBox="1">
            <a:spLocks noChangeArrowheads="1"/>
          </p:cNvSpPr>
          <p:nvPr/>
        </p:nvSpPr>
        <p:spPr bwMode="auto">
          <a:xfrm>
            <a:off x="838200" y="3260253"/>
            <a:ext cx="466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a:t>40</a:t>
            </a:r>
            <a:endParaRPr lang="en-US" altLang="hu-HU" sz="2000" b="1"/>
          </a:p>
        </p:txBody>
      </p:sp>
      <p:sp>
        <p:nvSpPr>
          <p:cNvPr id="18444" name="Text Box 12"/>
          <p:cNvSpPr txBox="1">
            <a:spLocks noChangeArrowheads="1"/>
          </p:cNvSpPr>
          <p:nvPr/>
        </p:nvSpPr>
        <p:spPr bwMode="auto">
          <a:xfrm>
            <a:off x="2533650" y="3260253"/>
            <a:ext cx="466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a:t>20</a:t>
            </a:r>
            <a:endParaRPr lang="en-US" altLang="hu-HU" sz="2000" b="1"/>
          </a:p>
        </p:txBody>
      </p:sp>
      <p:sp>
        <p:nvSpPr>
          <p:cNvPr id="18445" name="Text Box 13"/>
          <p:cNvSpPr txBox="1">
            <a:spLocks noChangeArrowheads="1"/>
          </p:cNvSpPr>
          <p:nvPr/>
        </p:nvSpPr>
        <p:spPr bwMode="auto">
          <a:xfrm>
            <a:off x="1752600" y="3260253"/>
            <a:ext cx="466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a:t>30</a:t>
            </a:r>
            <a:endParaRPr lang="en-US" altLang="hu-HU" sz="2000" b="1"/>
          </a:p>
        </p:txBody>
      </p:sp>
      <p:sp>
        <p:nvSpPr>
          <p:cNvPr id="18446" name="Text Box 14"/>
          <p:cNvSpPr txBox="1">
            <a:spLocks noChangeArrowheads="1"/>
          </p:cNvSpPr>
          <p:nvPr/>
        </p:nvSpPr>
        <p:spPr bwMode="auto">
          <a:xfrm>
            <a:off x="5105400" y="3260253"/>
            <a:ext cx="466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a:t>10</a:t>
            </a:r>
            <a:endParaRPr lang="en-US" altLang="hu-HU" sz="2000" b="1"/>
          </a:p>
        </p:txBody>
      </p:sp>
      <p:sp>
        <p:nvSpPr>
          <p:cNvPr id="18447" name="Text Box 15"/>
          <p:cNvSpPr txBox="1">
            <a:spLocks noChangeArrowheads="1"/>
          </p:cNvSpPr>
          <p:nvPr/>
        </p:nvSpPr>
        <p:spPr bwMode="auto">
          <a:xfrm>
            <a:off x="6172200" y="3260253"/>
            <a:ext cx="466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a:t>20</a:t>
            </a:r>
            <a:endParaRPr lang="en-US" altLang="hu-HU" sz="2000" b="1"/>
          </a:p>
        </p:txBody>
      </p:sp>
      <p:sp>
        <p:nvSpPr>
          <p:cNvPr id="18448" name="Text Box 16"/>
          <p:cNvSpPr txBox="1">
            <a:spLocks noChangeArrowheads="1"/>
          </p:cNvSpPr>
          <p:nvPr/>
        </p:nvSpPr>
        <p:spPr bwMode="auto">
          <a:xfrm>
            <a:off x="6934200" y="3260253"/>
            <a:ext cx="466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a:t>30</a:t>
            </a:r>
            <a:endParaRPr lang="en-US" altLang="hu-HU" sz="2000" b="1"/>
          </a:p>
        </p:txBody>
      </p:sp>
      <p:sp>
        <p:nvSpPr>
          <p:cNvPr id="18449" name="Text Box 17"/>
          <p:cNvSpPr txBox="1">
            <a:spLocks noChangeArrowheads="1"/>
          </p:cNvSpPr>
          <p:nvPr/>
        </p:nvSpPr>
        <p:spPr bwMode="auto">
          <a:xfrm>
            <a:off x="7848600" y="3260253"/>
            <a:ext cx="466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a:t>40</a:t>
            </a:r>
            <a:endParaRPr lang="en-US" altLang="hu-HU" sz="2000" b="1"/>
          </a:p>
        </p:txBody>
      </p:sp>
      <p:sp>
        <p:nvSpPr>
          <p:cNvPr id="18450" name="Rectangle 18"/>
          <p:cNvSpPr>
            <a:spLocks noChangeArrowheads="1"/>
          </p:cNvSpPr>
          <p:nvPr/>
        </p:nvSpPr>
        <p:spPr bwMode="auto">
          <a:xfrm>
            <a:off x="3810000" y="4174653"/>
            <a:ext cx="762000" cy="381000"/>
          </a:xfrm>
          <a:prstGeom prst="rect">
            <a:avLst/>
          </a:prstGeom>
          <a:solidFill>
            <a:srgbClr val="CFD7D6"/>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18451" name="Rectangle 19"/>
          <p:cNvSpPr>
            <a:spLocks noChangeArrowheads="1"/>
          </p:cNvSpPr>
          <p:nvPr/>
        </p:nvSpPr>
        <p:spPr bwMode="auto">
          <a:xfrm>
            <a:off x="3352800" y="4708053"/>
            <a:ext cx="1219200" cy="381000"/>
          </a:xfrm>
          <a:prstGeom prst="rect">
            <a:avLst/>
          </a:prstGeom>
          <a:solidFill>
            <a:srgbClr val="CFD7D6"/>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18452" name="Rectangle 20"/>
          <p:cNvSpPr>
            <a:spLocks noChangeArrowheads="1"/>
          </p:cNvSpPr>
          <p:nvPr/>
        </p:nvSpPr>
        <p:spPr bwMode="auto">
          <a:xfrm>
            <a:off x="4114800" y="5241453"/>
            <a:ext cx="457200" cy="381000"/>
          </a:xfrm>
          <a:prstGeom prst="rect">
            <a:avLst/>
          </a:prstGeom>
          <a:solidFill>
            <a:srgbClr val="CFD7D6"/>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18453" name="Rectangle 21"/>
          <p:cNvSpPr>
            <a:spLocks noChangeArrowheads="1"/>
          </p:cNvSpPr>
          <p:nvPr/>
        </p:nvSpPr>
        <p:spPr bwMode="auto">
          <a:xfrm>
            <a:off x="3886200" y="5774853"/>
            <a:ext cx="685800" cy="381000"/>
          </a:xfrm>
          <a:prstGeom prst="rect">
            <a:avLst/>
          </a:prstGeom>
          <a:solidFill>
            <a:srgbClr val="CFD7D6"/>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18454" name="Rectangle 22"/>
          <p:cNvSpPr>
            <a:spLocks noChangeArrowheads="1"/>
          </p:cNvSpPr>
          <p:nvPr/>
        </p:nvSpPr>
        <p:spPr bwMode="auto">
          <a:xfrm>
            <a:off x="3962400" y="6308253"/>
            <a:ext cx="609600" cy="381000"/>
          </a:xfrm>
          <a:prstGeom prst="rect">
            <a:avLst/>
          </a:prstGeom>
          <a:solidFill>
            <a:srgbClr val="CFD7D6"/>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18455" name="Rectangle 23"/>
          <p:cNvSpPr>
            <a:spLocks noChangeArrowheads="1"/>
          </p:cNvSpPr>
          <p:nvPr/>
        </p:nvSpPr>
        <p:spPr bwMode="auto">
          <a:xfrm>
            <a:off x="4572000" y="3641253"/>
            <a:ext cx="3581400" cy="381000"/>
          </a:xfrm>
          <a:prstGeom prst="rect">
            <a:avLst/>
          </a:prstGeom>
          <a:solidFill>
            <a:srgbClr val="30393E"/>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18456" name="Rectangle 24"/>
          <p:cNvSpPr>
            <a:spLocks noChangeArrowheads="1"/>
          </p:cNvSpPr>
          <p:nvPr/>
        </p:nvSpPr>
        <p:spPr bwMode="auto">
          <a:xfrm>
            <a:off x="4572000" y="5774853"/>
            <a:ext cx="990600" cy="381000"/>
          </a:xfrm>
          <a:prstGeom prst="rect">
            <a:avLst/>
          </a:prstGeom>
          <a:solidFill>
            <a:srgbClr val="30393E"/>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18457" name="Rectangle 25"/>
          <p:cNvSpPr>
            <a:spLocks noChangeArrowheads="1"/>
          </p:cNvSpPr>
          <p:nvPr/>
        </p:nvSpPr>
        <p:spPr bwMode="auto">
          <a:xfrm>
            <a:off x="4572000" y="6308253"/>
            <a:ext cx="685800" cy="381000"/>
          </a:xfrm>
          <a:prstGeom prst="rect">
            <a:avLst/>
          </a:prstGeom>
          <a:solidFill>
            <a:srgbClr val="30393E"/>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18458" name="Rectangle 26"/>
          <p:cNvSpPr>
            <a:spLocks noChangeArrowheads="1"/>
          </p:cNvSpPr>
          <p:nvPr/>
        </p:nvSpPr>
        <p:spPr bwMode="auto">
          <a:xfrm>
            <a:off x="4572000" y="5241453"/>
            <a:ext cx="1981200" cy="381000"/>
          </a:xfrm>
          <a:prstGeom prst="rect">
            <a:avLst/>
          </a:prstGeom>
          <a:solidFill>
            <a:srgbClr val="30393E"/>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18459" name="Rectangle 27"/>
          <p:cNvSpPr>
            <a:spLocks noChangeArrowheads="1"/>
          </p:cNvSpPr>
          <p:nvPr/>
        </p:nvSpPr>
        <p:spPr bwMode="auto">
          <a:xfrm>
            <a:off x="4572000" y="4708053"/>
            <a:ext cx="2209800" cy="381000"/>
          </a:xfrm>
          <a:prstGeom prst="rect">
            <a:avLst/>
          </a:prstGeom>
          <a:solidFill>
            <a:srgbClr val="30393E"/>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18460" name="Rectangle 28"/>
          <p:cNvSpPr>
            <a:spLocks noChangeArrowheads="1"/>
          </p:cNvSpPr>
          <p:nvPr/>
        </p:nvSpPr>
        <p:spPr bwMode="auto">
          <a:xfrm>
            <a:off x="4572000" y="4174653"/>
            <a:ext cx="2743200" cy="381000"/>
          </a:xfrm>
          <a:prstGeom prst="rect">
            <a:avLst/>
          </a:prstGeom>
          <a:solidFill>
            <a:srgbClr val="30393E"/>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18461" name="Text Box 29"/>
          <p:cNvSpPr txBox="1">
            <a:spLocks noChangeArrowheads="1"/>
          </p:cNvSpPr>
          <p:nvPr/>
        </p:nvSpPr>
        <p:spPr bwMode="auto">
          <a:xfrm>
            <a:off x="7467600" y="4250853"/>
            <a:ext cx="1143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1400"/>
              <a:t>elismerés</a:t>
            </a:r>
            <a:endParaRPr lang="en-US" altLang="hu-HU" sz="1400"/>
          </a:p>
        </p:txBody>
      </p:sp>
      <p:sp>
        <p:nvSpPr>
          <p:cNvPr id="18462" name="Text Box 30"/>
          <p:cNvSpPr txBox="1">
            <a:spLocks noChangeArrowheads="1"/>
          </p:cNvSpPr>
          <p:nvPr/>
        </p:nvSpPr>
        <p:spPr bwMode="auto">
          <a:xfrm>
            <a:off x="7086600" y="4784253"/>
            <a:ext cx="167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1400"/>
              <a:t>maga a munka</a:t>
            </a:r>
            <a:endParaRPr lang="en-US" altLang="hu-HU" sz="1400"/>
          </a:p>
        </p:txBody>
      </p:sp>
      <p:sp>
        <p:nvSpPr>
          <p:cNvPr id="18463" name="Text Box 31"/>
          <p:cNvSpPr txBox="1">
            <a:spLocks noChangeArrowheads="1"/>
          </p:cNvSpPr>
          <p:nvPr/>
        </p:nvSpPr>
        <p:spPr bwMode="auto">
          <a:xfrm>
            <a:off x="6781800" y="5317653"/>
            <a:ext cx="167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1400"/>
              <a:t>felelősség</a:t>
            </a:r>
            <a:endParaRPr lang="en-US" altLang="hu-HU" sz="1400"/>
          </a:p>
        </p:txBody>
      </p:sp>
      <p:sp>
        <p:nvSpPr>
          <p:cNvPr id="18464" name="Text Box 32"/>
          <p:cNvSpPr txBox="1">
            <a:spLocks noChangeArrowheads="1"/>
          </p:cNvSpPr>
          <p:nvPr/>
        </p:nvSpPr>
        <p:spPr bwMode="auto">
          <a:xfrm>
            <a:off x="5867400" y="5851053"/>
            <a:ext cx="167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1400" dirty="0"/>
              <a:t>előmenetel</a:t>
            </a:r>
            <a:endParaRPr lang="en-US" altLang="hu-HU" sz="1400" dirty="0"/>
          </a:p>
        </p:txBody>
      </p:sp>
      <p:sp>
        <p:nvSpPr>
          <p:cNvPr id="18465" name="Text Box 33"/>
          <p:cNvSpPr txBox="1">
            <a:spLocks noChangeArrowheads="1"/>
          </p:cNvSpPr>
          <p:nvPr/>
        </p:nvSpPr>
        <p:spPr bwMode="auto">
          <a:xfrm>
            <a:off x="5486400" y="6384453"/>
            <a:ext cx="167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1400"/>
              <a:t>fejlődés</a:t>
            </a:r>
            <a:endParaRPr lang="en-US" altLang="hu-HU" sz="1400"/>
          </a:p>
        </p:txBody>
      </p:sp>
      <p:sp>
        <p:nvSpPr>
          <p:cNvPr id="18466" name="Text Box 34"/>
          <p:cNvSpPr txBox="1">
            <a:spLocks noChangeArrowheads="1"/>
          </p:cNvSpPr>
          <p:nvPr/>
        </p:nvSpPr>
        <p:spPr bwMode="auto">
          <a:xfrm rot="-5400000">
            <a:off x="-715169" y="5118422"/>
            <a:ext cx="24368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2000" b="1"/>
              <a:t>Belső motivátorok</a:t>
            </a:r>
            <a:endParaRPr lang="en-US" altLang="hu-HU" sz="2000" b="1"/>
          </a:p>
        </p:txBody>
      </p:sp>
      <p:sp>
        <p:nvSpPr>
          <p:cNvPr id="18467" name="Text Box 35"/>
          <p:cNvSpPr txBox="1">
            <a:spLocks noChangeArrowheads="1"/>
          </p:cNvSpPr>
          <p:nvPr/>
        </p:nvSpPr>
        <p:spPr bwMode="auto">
          <a:xfrm>
            <a:off x="228600" y="2285528"/>
            <a:ext cx="44196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1400" b="1"/>
              <a:t>Nagyfokú elégedetlenséget eredményező tényezők 1844 munkahelyi esemény alapján</a:t>
            </a:r>
            <a:endParaRPr lang="en-US" altLang="hu-HU" sz="1400" b="1"/>
          </a:p>
        </p:txBody>
      </p:sp>
      <p:sp>
        <p:nvSpPr>
          <p:cNvPr id="18468" name="Text Box 36"/>
          <p:cNvSpPr txBox="1">
            <a:spLocks noChangeArrowheads="1"/>
          </p:cNvSpPr>
          <p:nvPr/>
        </p:nvSpPr>
        <p:spPr bwMode="auto">
          <a:xfrm>
            <a:off x="4648200" y="2285528"/>
            <a:ext cx="44196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1400" b="1" dirty="0"/>
              <a:t>Nagyfokú elégedettséget eredményező tényezők 1753 munkahelyi esemény alapján</a:t>
            </a:r>
            <a:endParaRPr lang="en-US" altLang="hu-HU" sz="1400" b="1" dirty="0"/>
          </a:p>
        </p:txBody>
      </p:sp>
      <p:sp>
        <p:nvSpPr>
          <p:cNvPr id="2" name="Dia számának helye 1"/>
          <p:cNvSpPr>
            <a:spLocks noGrp="1"/>
          </p:cNvSpPr>
          <p:nvPr>
            <p:ph type="sldNum" sz="quarter" idx="12"/>
          </p:nvPr>
        </p:nvSpPr>
        <p:spPr>
          <a:xfrm>
            <a:off x="6553200" y="6592267"/>
            <a:ext cx="2133600" cy="365125"/>
          </a:xfrm>
        </p:spPr>
        <p:txBody>
          <a:bodyPr/>
          <a:lstStyle/>
          <a:p>
            <a:fld id="{7345199B-382E-4A33-8779-A8217CE6BC8E}" type="slidenum">
              <a:rPr lang="hu-HU" smtClean="0"/>
              <a:pPr/>
              <a:t>34</a:t>
            </a:fld>
            <a:endParaRPr lang="hu-HU" dirty="0"/>
          </a:p>
        </p:txBody>
      </p:sp>
    </p:spTree>
    <p:extLst>
      <p:ext uri="{BB962C8B-B14F-4D97-AF65-F5344CB8AC3E}">
        <p14:creationId xmlns:p14="http://schemas.microsoft.com/office/powerpoint/2010/main" val="3653473461"/>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533400" y="836712"/>
            <a:ext cx="7994650" cy="1152128"/>
          </a:xfrm>
        </p:spPr>
        <p:txBody>
          <a:bodyPr>
            <a:noAutofit/>
          </a:bodyPr>
          <a:lstStyle/>
          <a:p>
            <a:r>
              <a:rPr lang="hu-HU" altLang="hu-HU" sz="2400" dirty="0"/>
              <a:t>A munkaattitűdöt befolyásoló tényezők 12 vizsgálat eredménye alapján (folyt.)</a:t>
            </a:r>
            <a:br>
              <a:rPr lang="hu-HU" altLang="hu-HU" sz="2400" dirty="0"/>
            </a:br>
            <a:r>
              <a:rPr lang="hu-HU" altLang="hu-HU" sz="1600" dirty="0"/>
              <a:t>(Herzberg nyomán, </a:t>
            </a:r>
            <a:r>
              <a:rPr lang="hu-HU" altLang="hu-HU" sz="1600" dirty="0" err="1"/>
              <a:t>in</a:t>
            </a:r>
            <a:r>
              <a:rPr lang="hu-HU" altLang="hu-HU" sz="1600" dirty="0"/>
              <a:t>: </a:t>
            </a:r>
            <a:r>
              <a:rPr lang="hu-HU" altLang="hu-HU" sz="1600" dirty="0" err="1"/>
              <a:t>Tomka</a:t>
            </a:r>
            <a:r>
              <a:rPr lang="hu-HU" altLang="hu-HU" sz="1600" dirty="0"/>
              <a:t> J. Személyes vezetés, 2019.)</a:t>
            </a:r>
            <a:endParaRPr lang="en-US" altLang="hu-HU" sz="1800" dirty="0"/>
          </a:p>
        </p:txBody>
      </p:sp>
      <p:sp>
        <p:nvSpPr>
          <p:cNvPr id="20483" name="Line 3"/>
          <p:cNvSpPr>
            <a:spLocks noChangeShapeType="1"/>
          </p:cNvSpPr>
          <p:nvPr/>
        </p:nvSpPr>
        <p:spPr bwMode="auto">
          <a:xfrm>
            <a:off x="0" y="2245568"/>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0484" name="Text Box 4"/>
          <p:cNvSpPr txBox="1">
            <a:spLocks noChangeArrowheads="1"/>
          </p:cNvSpPr>
          <p:nvPr/>
        </p:nvSpPr>
        <p:spPr bwMode="auto">
          <a:xfrm>
            <a:off x="-76200" y="1879997"/>
            <a:ext cx="692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dirty="0">
                <a:latin typeface="Univers 45 Light CE"/>
              </a:rPr>
              <a:t>50%</a:t>
            </a:r>
            <a:endParaRPr lang="en-US" altLang="hu-HU" sz="2000" b="1" dirty="0">
              <a:latin typeface="Univers 45 Light CE"/>
            </a:endParaRPr>
          </a:p>
        </p:txBody>
      </p:sp>
      <p:sp>
        <p:nvSpPr>
          <p:cNvPr id="20485" name="Text Box 5"/>
          <p:cNvSpPr txBox="1">
            <a:spLocks noChangeArrowheads="1"/>
          </p:cNvSpPr>
          <p:nvPr/>
        </p:nvSpPr>
        <p:spPr bwMode="auto">
          <a:xfrm>
            <a:off x="8528050" y="1879997"/>
            <a:ext cx="692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dirty="0"/>
              <a:t>50%</a:t>
            </a:r>
            <a:endParaRPr lang="en-US" altLang="hu-HU" sz="2000" b="1" dirty="0"/>
          </a:p>
        </p:txBody>
      </p:sp>
      <p:sp>
        <p:nvSpPr>
          <p:cNvPr id="20486" name="Text Box 6"/>
          <p:cNvSpPr txBox="1">
            <a:spLocks noChangeArrowheads="1"/>
          </p:cNvSpPr>
          <p:nvPr/>
        </p:nvSpPr>
        <p:spPr bwMode="auto">
          <a:xfrm>
            <a:off x="0" y="2205881"/>
            <a:ext cx="15240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1400"/>
              <a:t>vállalati politika és igazgatás</a:t>
            </a:r>
            <a:endParaRPr lang="en-US" altLang="hu-HU" sz="1400"/>
          </a:p>
        </p:txBody>
      </p:sp>
      <p:sp>
        <p:nvSpPr>
          <p:cNvPr id="20487" name="Rectangle 7"/>
          <p:cNvSpPr>
            <a:spLocks noChangeArrowheads="1"/>
          </p:cNvSpPr>
          <p:nvPr/>
        </p:nvSpPr>
        <p:spPr bwMode="auto">
          <a:xfrm>
            <a:off x="477838" y="4044206"/>
            <a:ext cx="169862"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0488" name="Rectangle 8"/>
          <p:cNvSpPr>
            <a:spLocks noChangeArrowheads="1"/>
          </p:cNvSpPr>
          <p:nvPr/>
        </p:nvSpPr>
        <p:spPr bwMode="auto">
          <a:xfrm>
            <a:off x="1371600" y="2261443"/>
            <a:ext cx="3200400" cy="381000"/>
          </a:xfrm>
          <a:prstGeom prst="rect">
            <a:avLst/>
          </a:prstGeom>
          <a:solidFill>
            <a:srgbClr val="CFD7D6"/>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489" name="Text Box 9"/>
          <p:cNvSpPr txBox="1">
            <a:spLocks noChangeArrowheads="1"/>
          </p:cNvSpPr>
          <p:nvPr/>
        </p:nvSpPr>
        <p:spPr bwMode="auto">
          <a:xfrm>
            <a:off x="3524250" y="1864568"/>
            <a:ext cx="466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a:t>10</a:t>
            </a:r>
            <a:endParaRPr lang="en-US" altLang="hu-HU" sz="2000" b="1"/>
          </a:p>
        </p:txBody>
      </p:sp>
      <p:sp>
        <p:nvSpPr>
          <p:cNvPr id="20490" name="Text Box 10"/>
          <p:cNvSpPr txBox="1">
            <a:spLocks noChangeArrowheads="1"/>
          </p:cNvSpPr>
          <p:nvPr/>
        </p:nvSpPr>
        <p:spPr bwMode="auto">
          <a:xfrm>
            <a:off x="4413250" y="1880443"/>
            <a:ext cx="3254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a:t>0</a:t>
            </a:r>
            <a:endParaRPr lang="en-US" altLang="hu-HU" sz="2000" b="1"/>
          </a:p>
        </p:txBody>
      </p:sp>
      <p:sp>
        <p:nvSpPr>
          <p:cNvPr id="20491" name="Text Box 11"/>
          <p:cNvSpPr txBox="1">
            <a:spLocks noChangeArrowheads="1"/>
          </p:cNvSpPr>
          <p:nvPr/>
        </p:nvSpPr>
        <p:spPr bwMode="auto">
          <a:xfrm>
            <a:off x="838200" y="1880443"/>
            <a:ext cx="466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dirty="0"/>
              <a:t>40</a:t>
            </a:r>
            <a:endParaRPr lang="en-US" altLang="hu-HU" sz="2000" b="1" dirty="0"/>
          </a:p>
        </p:txBody>
      </p:sp>
      <p:sp>
        <p:nvSpPr>
          <p:cNvPr id="20492" name="Text Box 12"/>
          <p:cNvSpPr txBox="1">
            <a:spLocks noChangeArrowheads="1"/>
          </p:cNvSpPr>
          <p:nvPr/>
        </p:nvSpPr>
        <p:spPr bwMode="auto">
          <a:xfrm>
            <a:off x="2533650" y="1880443"/>
            <a:ext cx="466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a:t>20</a:t>
            </a:r>
            <a:endParaRPr lang="en-US" altLang="hu-HU" sz="2000" b="1"/>
          </a:p>
        </p:txBody>
      </p:sp>
      <p:sp>
        <p:nvSpPr>
          <p:cNvPr id="20493" name="Text Box 13"/>
          <p:cNvSpPr txBox="1">
            <a:spLocks noChangeArrowheads="1"/>
          </p:cNvSpPr>
          <p:nvPr/>
        </p:nvSpPr>
        <p:spPr bwMode="auto">
          <a:xfrm>
            <a:off x="1752600" y="1880443"/>
            <a:ext cx="466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a:t>30</a:t>
            </a:r>
            <a:endParaRPr lang="en-US" altLang="hu-HU" sz="2000" b="1"/>
          </a:p>
        </p:txBody>
      </p:sp>
      <p:sp>
        <p:nvSpPr>
          <p:cNvPr id="20494" name="Text Box 14"/>
          <p:cNvSpPr txBox="1">
            <a:spLocks noChangeArrowheads="1"/>
          </p:cNvSpPr>
          <p:nvPr/>
        </p:nvSpPr>
        <p:spPr bwMode="auto">
          <a:xfrm>
            <a:off x="5105400" y="1880443"/>
            <a:ext cx="466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a:t>10</a:t>
            </a:r>
            <a:endParaRPr lang="en-US" altLang="hu-HU" sz="2000" b="1"/>
          </a:p>
        </p:txBody>
      </p:sp>
      <p:sp>
        <p:nvSpPr>
          <p:cNvPr id="20495" name="Text Box 15"/>
          <p:cNvSpPr txBox="1">
            <a:spLocks noChangeArrowheads="1"/>
          </p:cNvSpPr>
          <p:nvPr/>
        </p:nvSpPr>
        <p:spPr bwMode="auto">
          <a:xfrm>
            <a:off x="6172200" y="1880443"/>
            <a:ext cx="466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a:t>20</a:t>
            </a:r>
            <a:endParaRPr lang="en-US" altLang="hu-HU" sz="2000" b="1"/>
          </a:p>
        </p:txBody>
      </p:sp>
      <p:sp>
        <p:nvSpPr>
          <p:cNvPr id="20496" name="Text Box 16"/>
          <p:cNvSpPr txBox="1">
            <a:spLocks noChangeArrowheads="1"/>
          </p:cNvSpPr>
          <p:nvPr/>
        </p:nvSpPr>
        <p:spPr bwMode="auto">
          <a:xfrm>
            <a:off x="6934200" y="1880443"/>
            <a:ext cx="466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a:t>30</a:t>
            </a:r>
            <a:endParaRPr lang="en-US" altLang="hu-HU" sz="2000" b="1"/>
          </a:p>
        </p:txBody>
      </p:sp>
      <p:sp>
        <p:nvSpPr>
          <p:cNvPr id="20497" name="Text Box 17"/>
          <p:cNvSpPr txBox="1">
            <a:spLocks noChangeArrowheads="1"/>
          </p:cNvSpPr>
          <p:nvPr/>
        </p:nvSpPr>
        <p:spPr bwMode="auto">
          <a:xfrm>
            <a:off x="7848600" y="1880443"/>
            <a:ext cx="466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0"/>
              </a:spcBef>
              <a:buFontTx/>
              <a:buNone/>
            </a:pPr>
            <a:r>
              <a:rPr lang="hu-HU" altLang="hu-HU" sz="2000" b="1"/>
              <a:t>40</a:t>
            </a:r>
            <a:endParaRPr lang="en-US" altLang="hu-HU" sz="2000" b="1"/>
          </a:p>
        </p:txBody>
      </p:sp>
      <p:sp>
        <p:nvSpPr>
          <p:cNvPr id="20498" name="Rectangle 18"/>
          <p:cNvSpPr>
            <a:spLocks noChangeArrowheads="1"/>
          </p:cNvSpPr>
          <p:nvPr/>
        </p:nvSpPr>
        <p:spPr bwMode="auto">
          <a:xfrm>
            <a:off x="2743200" y="2702768"/>
            <a:ext cx="1828800" cy="381000"/>
          </a:xfrm>
          <a:prstGeom prst="rect">
            <a:avLst/>
          </a:prstGeom>
          <a:solidFill>
            <a:srgbClr val="CFD7D6"/>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499" name="Rectangle 19"/>
          <p:cNvSpPr>
            <a:spLocks noChangeArrowheads="1"/>
          </p:cNvSpPr>
          <p:nvPr/>
        </p:nvSpPr>
        <p:spPr bwMode="auto">
          <a:xfrm>
            <a:off x="3657600" y="3159968"/>
            <a:ext cx="914400" cy="381000"/>
          </a:xfrm>
          <a:prstGeom prst="rect">
            <a:avLst/>
          </a:prstGeom>
          <a:solidFill>
            <a:srgbClr val="CFD7D6"/>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500" name="Rectangle 20"/>
          <p:cNvSpPr>
            <a:spLocks noChangeArrowheads="1"/>
          </p:cNvSpPr>
          <p:nvPr/>
        </p:nvSpPr>
        <p:spPr bwMode="auto">
          <a:xfrm>
            <a:off x="3657600" y="3617168"/>
            <a:ext cx="914400" cy="381000"/>
          </a:xfrm>
          <a:prstGeom prst="rect">
            <a:avLst/>
          </a:prstGeom>
          <a:solidFill>
            <a:srgbClr val="CFD7D6"/>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501" name="Rectangle 21"/>
          <p:cNvSpPr>
            <a:spLocks noChangeArrowheads="1"/>
          </p:cNvSpPr>
          <p:nvPr/>
        </p:nvSpPr>
        <p:spPr bwMode="auto">
          <a:xfrm>
            <a:off x="3733800" y="4074368"/>
            <a:ext cx="838200" cy="381000"/>
          </a:xfrm>
          <a:prstGeom prst="rect">
            <a:avLst/>
          </a:prstGeom>
          <a:solidFill>
            <a:srgbClr val="CFD7D6"/>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502" name="Rectangle 22"/>
          <p:cNvSpPr>
            <a:spLocks noChangeArrowheads="1"/>
          </p:cNvSpPr>
          <p:nvPr/>
        </p:nvSpPr>
        <p:spPr bwMode="auto">
          <a:xfrm>
            <a:off x="3886200" y="4531568"/>
            <a:ext cx="685800" cy="381000"/>
          </a:xfrm>
          <a:prstGeom prst="rect">
            <a:avLst/>
          </a:prstGeom>
          <a:solidFill>
            <a:srgbClr val="CFD7D6"/>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503" name="Rectangle 23"/>
          <p:cNvSpPr>
            <a:spLocks noChangeArrowheads="1"/>
          </p:cNvSpPr>
          <p:nvPr/>
        </p:nvSpPr>
        <p:spPr bwMode="auto">
          <a:xfrm>
            <a:off x="4572000" y="2261443"/>
            <a:ext cx="381000" cy="381000"/>
          </a:xfrm>
          <a:prstGeom prst="rect">
            <a:avLst/>
          </a:prstGeom>
          <a:solidFill>
            <a:srgbClr val="30393E"/>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504" name="Rectangle 24"/>
          <p:cNvSpPr>
            <a:spLocks noChangeArrowheads="1"/>
          </p:cNvSpPr>
          <p:nvPr/>
        </p:nvSpPr>
        <p:spPr bwMode="auto">
          <a:xfrm>
            <a:off x="4572000" y="4074368"/>
            <a:ext cx="762000" cy="381000"/>
          </a:xfrm>
          <a:prstGeom prst="rect">
            <a:avLst/>
          </a:prstGeom>
          <a:solidFill>
            <a:srgbClr val="30393E"/>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505" name="Rectangle 25"/>
          <p:cNvSpPr>
            <a:spLocks noChangeArrowheads="1"/>
          </p:cNvSpPr>
          <p:nvPr/>
        </p:nvSpPr>
        <p:spPr bwMode="auto">
          <a:xfrm>
            <a:off x="4572000" y="4531568"/>
            <a:ext cx="381000" cy="381000"/>
          </a:xfrm>
          <a:prstGeom prst="rect">
            <a:avLst/>
          </a:prstGeom>
          <a:solidFill>
            <a:srgbClr val="30393E"/>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506" name="Rectangle 26"/>
          <p:cNvSpPr>
            <a:spLocks noChangeArrowheads="1"/>
          </p:cNvSpPr>
          <p:nvPr/>
        </p:nvSpPr>
        <p:spPr bwMode="auto">
          <a:xfrm>
            <a:off x="4572000" y="3617168"/>
            <a:ext cx="228600" cy="381000"/>
          </a:xfrm>
          <a:prstGeom prst="rect">
            <a:avLst/>
          </a:prstGeom>
          <a:solidFill>
            <a:srgbClr val="30393E"/>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507" name="Rectangle 27"/>
          <p:cNvSpPr>
            <a:spLocks noChangeArrowheads="1"/>
          </p:cNvSpPr>
          <p:nvPr/>
        </p:nvSpPr>
        <p:spPr bwMode="auto">
          <a:xfrm>
            <a:off x="4572000" y="3159968"/>
            <a:ext cx="533400" cy="381000"/>
          </a:xfrm>
          <a:prstGeom prst="rect">
            <a:avLst/>
          </a:prstGeom>
          <a:solidFill>
            <a:srgbClr val="30393E"/>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508" name="Rectangle 28"/>
          <p:cNvSpPr>
            <a:spLocks noChangeArrowheads="1"/>
          </p:cNvSpPr>
          <p:nvPr/>
        </p:nvSpPr>
        <p:spPr bwMode="auto">
          <a:xfrm>
            <a:off x="4572000" y="2702768"/>
            <a:ext cx="381000" cy="381000"/>
          </a:xfrm>
          <a:prstGeom prst="rect">
            <a:avLst/>
          </a:prstGeom>
          <a:solidFill>
            <a:srgbClr val="30393E"/>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509" name="Text Box 29"/>
          <p:cNvSpPr txBox="1">
            <a:spLocks noChangeArrowheads="1"/>
          </p:cNvSpPr>
          <p:nvPr/>
        </p:nvSpPr>
        <p:spPr bwMode="auto">
          <a:xfrm>
            <a:off x="1600200" y="2778968"/>
            <a:ext cx="1143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1400"/>
              <a:t>felügyelet</a:t>
            </a:r>
            <a:endParaRPr lang="en-US" altLang="hu-HU" sz="1400"/>
          </a:p>
        </p:txBody>
      </p:sp>
      <p:sp>
        <p:nvSpPr>
          <p:cNvPr id="20510" name="Text Box 30"/>
          <p:cNvSpPr txBox="1">
            <a:spLocks noChangeArrowheads="1"/>
          </p:cNvSpPr>
          <p:nvPr/>
        </p:nvSpPr>
        <p:spPr bwMode="auto">
          <a:xfrm>
            <a:off x="1042988" y="3159968"/>
            <a:ext cx="2667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1400"/>
              <a:t>kapcsolat a közvetlen főnökkel</a:t>
            </a:r>
            <a:endParaRPr lang="en-US" altLang="hu-HU" sz="1400"/>
          </a:p>
        </p:txBody>
      </p:sp>
      <p:sp>
        <p:nvSpPr>
          <p:cNvPr id="20511" name="Text Box 31"/>
          <p:cNvSpPr txBox="1">
            <a:spLocks noChangeArrowheads="1"/>
          </p:cNvSpPr>
          <p:nvPr/>
        </p:nvSpPr>
        <p:spPr bwMode="auto">
          <a:xfrm>
            <a:off x="1905000" y="3617168"/>
            <a:ext cx="1524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1400"/>
              <a:t>munkafeltételek</a:t>
            </a:r>
            <a:endParaRPr lang="en-US" altLang="hu-HU" sz="1400"/>
          </a:p>
        </p:txBody>
      </p:sp>
      <p:sp>
        <p:nvSpPr>
          <p:cNvPr id="20512" name="Text Box 32"/>
          <p:cNvSpPr txBox="1">
            <a:spLocks noChangeArrowheads="1"/>
          </p:cNvSpPr>
          <p:nvPr/>
        </p:nvSpPr>
        <p:spPr bwMode="auto">
          <a:xfrm>
            <a:off x="2362200" y="4074368"/>
            <a:ext cx="167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1400"/>
              <a:t>fizetés</a:t>
            </a:r>
            <a:endParaRPr lang="en-US" altLang="hu-HU" sz="1400"/>
          </a:p>
        </p:txBody>
      </p:sp>
      <p:sp>
        <p:nvSpPr>
          <p:cNvPr id="20513" name="Text Box 33"/>
          <p:cNvSpPr txBox="1">
            <a:spLocks noChangeArrowheads="1"/>
          </p:cNvSpPr>
          <p:nvPr/>
        </p:nvSpPr>
        <p:spPr bwMode="auto">
          <a:xfrm>
            <a:off x="1752600" y="4531568"/>
            <a:ext cx="2590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1400"/>
              <a:t>munkatársi kapcsolatok</a:t>
            </a:r>
            <a:endParaRPr lang="en-US" altLang="hu-HU" sz="1400"/>
          </a:p>
        </p:txBody>
      </p:sp>
      <p:sp>
        <p:nvSpPr>
          <p:cNvPr id="20514" name="Text Box 34"/>
          <p:cNvSpPr txBox="1">
            <a:spLocks noChangeArrowheads="1"/>
          </p:cNvSpPr>
          <p:nvPr/>
        </p:nvSpPr>
        <p:spPr bwMode="auto">
          <a:xfrm rot="-5400000">
            <a:off x="-715169" y="3738612"/>
            <a:ext cx="24368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2000" b="1"/>
              <a:t>Higiénés tényezők</a:t>
            </a:r>
            <a:endParaRPr lang="en-US" altLang="hu-HU" sz="2000" b="1"/>
          </a:p>
        </p:txBody>
      </p:sp>
      <p:sp>
        <p:nvSpPr>
          <p:cNvPr id="20515" name="Rectangle 35"/>
          <p:cNvSpPr>
            <a:spLocks noChangeArrowheads="1"/>
          </p:cNvSpPr>
          <p:nvPr/>
        </p:nvSpPr>
        <p:spPr bwMode="auto">
          <a:xfrm>
            <a:off x="4038600" y="4988768"/>
            <a:ext cx="533400" cy="381000"/>
          </a:xfrm>
          <a:prstGeom prst="rect">
            <a:avLst/>
          </a:prstGeom>
          <a:solidFill>
            <a:srgbClr val="CFD7D6"/>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516" name="Rectangle 36"/>
          <p:cNvSpPr>
            <a:spLocks noChangeArrowheads="1"/>
          </p:cNvSpPr>
          <p:nvPr/>
        </p:nvSpPr>
        <p:spPr bwMode="auto">
          <a:xfrm>
            <a:off x="3962400" y="5445968"/>
            <a:ext cx="609600" cy="381000"/>
          </a:xfrm>
          <a:prstGeom prst="rect">
            <a:avLst/>
          </a:prstGeom>
          <a:solidFill>
            <a:srgbClr val="CFD7D6"/>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517" name="Rectangle 37"/>
          <p:cNvSpPr>
            <a:spLocks noChangeArrowheads="1"/>
          </p:cNvSpPr>
          <p:nvPr/>
        </p:nvSpPr>
        <p:spPr bwMode="auto">
          <a:xfrm>
            <a:off x="4038600" y="5903168"/>
            <a:ext cx="533400" cy="381000"/>
          </a:xfrm>
          <a:prstGeom prst="rect">
            <a:avLst/>
          </a:prstGeom>
          <a:solidFill>
            <a:srgbClr val="CFD7D6"/>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518" name="Rectangle 38"/>
          <p:cNvSpPr>
            <a:spLocks noChangeArrowheads="1"/>
          </p:cNvSpPr>
          <p:nvPr/>
        </p:nvSpPr>
        <p:spPr bwMode="auto">
          <a:xfrm>
            <a:off x="4191000" y="6360368"/>
            <a:ext cx="381000" cy="381000"/>
          </a:xfrm>
          <a:prstGeom prst="rect">
            <a:avLst/>
          </a:prstGeom>
          <a:solidFill>
            <a:srgbClr val="CFD7D6"/>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519" name="Rectangle 39"/>
          <p:cNvSpPr>
            <a:spLocks noChangeArrowheads="1"/>
          </p:cNvSpPr>
          <p:nvPr/>
        </p:nvSpPr>
        <p:spPr bwMode="auto">
          <a:xfrm>
            <a:off x="4572000" y="6360368"/>
            <a:ext cx="152400" cy="381000"/>
          </a:xfrm>
          <a:prstGeom prst="rect">
            <a:avLst/>
          </a:prstGeom>
          <a:solidFill>
            <a:srgbClr val="30393E"/>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520" name="Rectangle 40"/>
          <p:cNvSpPr>
            <a:spLocks noChangeArrowheads="1"/>
          </p:cNvSpPr>
          <p:nvPr/>
        </p:nvSpPr>
        <p:spPr bwMode="auto">
          <a:xfrm>
            <a:off x="4572000" y="4988768"/>
            <a:ext cx="76200" cy="381000"/>
          </a:xfrm>
          <a:prstGeom prst="rect">
            <a:avLst/>
          </a:prstGeom>
          <a:solidFill>
            <a:srgbClr val="30393E"/>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521" name="Rectangle 41"/>
          <p:cNvSpPr>
            <a:spLocks noChangeArrowheads="1"/>
          </p:cNvSpPr>
          <p:nvPr/>
        </p:nvSpPr>
        <p:spPr bwMode="auto">
          <a:xfrm>
            <a:off x="4572000" y="5903168"/>
            <a:ext cx="228600" cy="381000"/>
          </a:xfrm>
          <a:prstGeom prst="rect">
            <a:avLst/>
          </a:prstGeom>
          <a:solidFill>
            <a:srgbClr val="30393E"/>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522" name="Rectangle 42"/>
          <p:cNvSpPr>
            <a:spLocks noChangeArrowheads="1"/>
          </p:cNvSpPr>
          <p:nvPr/>
        </p:nvSpPr>
        <p:spPr bwMode="auto">
          <a:xfrm>
            <a:off x="4572000" y="5445968"/>
            <a:ext cx="381000" cy="381000"/>
          </a:xfrm>
          <a:prstGeom prst="rect">
            <a:avLst/>
          </a:prstGeom>
          <a:solidFill>
            <a:srgbClr val="30393E"/>
          </a:solidFill>
          <a:ln w="1270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0523" name="Text Box 43"/>
          <p:cNvSpPr txBox="1">
            <a:spLocks noChangeArrowheads="1"/>
          </p:cNvSpPr>
          <p:nvPr/>
        </p:nvSpPr>
        <p:spPr bwMode="auto">
          <a:xfrm>
            <a:off x="2438400" y="5064968"/>
            <a:ext cx="1143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1400"/>
              <a:t>magánélet </a:t>
            </a:r>
            <a:endParaRPr lang="en-US" altLang="hu-HU" sz="1400"/>
          </a:p>
        </p:txBody>
      </p:sp>
      <p:sp>
        <p:nvSpPr>
          <p:cNvPr id="20524" name="Text Box 44"/>
          <p:cNvSpPr txBox="1">
            <a:spLocks noChangeArrowheads="1"/>
          </p:cNvSpPr>
          <p:nvPr/>
        </p:nvSpPr>
        <p:spPr bwMode="auto">
          <a:xfrm>
            <a:off x="1524000" y="5522168"/>
            <a:ext cx="2514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1400"/>
              <a:t>kapcsolat a beosztottakkal </a:t>
            </a:r>
            <a:endParaRPr lang="en-US" altLang="hu-HU" sz="1400"/>
          </a:p>
        </p:txBody>
      </p:sp>
      <p:sp>
        <p:nvSpPr>
          <p:cNvPr id="20525" name="Text Box 45"/>
          <p:cNvSpPr txBox="1">
            <a:spLocks noChangeArrowheads="1"/>
          </p:cNvSpPr>
          <p:nvPr/>
        </p:nvSpPr>
        <p:spPr bwMode="auto">
          <a:xfrm>
            <a:off x="2971800" y="5979368"/>
            <a:ext cx="1143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1400"/>
              <a:t>státus </a:t>
            </a:r>
            <a:endParaRPr lang="en-US" altLang="hu-HU" sz="1400"/>
          </a:p>
        </p:txBody>
      </p:sp>
      <p:sp>
        <p:nvSpPr>
          <p:cNvPr id="20526" name="Text Box 46"/>
          <p:cNvSpPr txBox="1">
            <a:spLocks noChangeArrowheads="1"/>
          </p:cNvSpPr>
          <p:nvPr/>
        </p:nvSpPr>
        <p:spPr bwMode="auto">
          <a:xfrm>
            <a:off x="2743200" y="6436568"/>
            <a:ext cx="1143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1400"/>
              <a:t>biztonság</a:t>
            </a:r>
            <a:endParaRPr lang="en-US" altLang="hu-HU" sz="1400"/>
          </a:p>
        </p:txBody>
      </p:sp>
      <p:sp>
        <p:nvSpPr>
          <p:cNvPr id="2" name="Dia számának helye 1"/>
          <p:cNvSpPr>
            <a:spLocks noGrp="1"/>
          </p:cNvSpPr>
          <p:nvPr>
            <p:ph type="sldNum" sz="quarter" idx="12"/>
          </p:nvPr>
        </p:nvSpPr>
        <p:spPr/>
        <p:txBody>
          <a:bodyPr/>
          <a:lstStyle/>
          <a:p>
            <a:fld id="{7345199B-382E-4A33-8779-A8217CE6BC8E}" type="slidenum">
              <a:rPr lang="hu-HU" smtClean="0"/>
              <a:pPr/>
              <a:t>35</a:t>
            </a:fld>
            <a:endParaRPr lang="hu-HU" dirty="0"/>
          </a:p>
        </p:txBody>
      </p:sp>
    </p:spTree>
    <p:extLst>
      <p:ext uri="{BB962C8B-B14F-4D97-AF65-F5344CB8AC3E}">
        <p14:creationId xmlns:p14="http://schemas.microsoft.com/office/powerpoint/2010/main" val="971221121"/>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989732"/>
            <a:ext cx="9144000" cy="927100"/>
          </a:xfrm>
        </p:spPr>
        <p:txBody>
          <a:bodyPr>
            <a:noAutofit/>
          </a:bodyPr>
          <a:lstStyle/>
          <a:p>
            <a:r>
              <a:rPr lang="hu-HU" altLang="hu-HU" sz="2400" dirty="0"/>
              <a:t>A munkaattitűdöt befolyásoló tényezők</a:t>
            </a:r>
            <a:br>
              <a:rPr lang="hu-HU" altLang="hu-HU" sz="2400" dirty="0"/>
            </a:br>
            <a:r>
              <a:rPr lang="hu-HU" altLang="hu-HU" sz="2400" dirty="0"/>
              <a:t>12 vizsgálat eredménye alapján (folyt.)</a:t>
            </a:r>
            <a:br>
              <a:rPr lang="hu-HU" altLang="hu-HU" sz="2400" dirty="0"/>
            </a:br>
            <a:r>
              <a:rPr lang="hu-HU" altLang="hu-HU" sz="1600" dirty="0"/>
              <a:t>(Herzberg nyomán, </a:t>
            </a:r>
            <a:r>
              <a:rPr lang="hu-HU" altLang="hu-HU" sz="1600" dirty="0" err="1"/>
              <a:t>in</a:t>
            </a:r>
            <a:r>
              <a:rPr lang="hu-HU" altLang="hu-HU" sz="1600" dirty="0"/>
              <a:t>: </a:t>
            </a:r>
            <a:r>
              <a:rPr lang="hu-HU" altLang="hu-HU" sz="1600" dirty="0" err="1"/>
              <a:t>Tomka</a:t>
            </a:r>
            <a:r>
              <a:rPr lang="hu-HU" altLang="hu-HU" sz="1600" dirty="0"/>
              <a:t> J. Személyes vezetés, 2019.)</a:t>
            </a:r>
            <a:endParaRPr lang="en-US" altLang="hu-HU" sz="1800" dirty="0"/>
          </a:p>
        </p:txBody>
      </p:sp>
      <p:sp>
        <p:nvSpPr>
          <p:cNvPr id="22531" name="Rectangle 3"/>
          <p:cNvSpPr>
            <a:spLocks noGrp="1" noChangeArrowheads="1"/>
          </p:cNvSpPr>
          <p:nvPr>
            <p:ph type="body" idx="1"/>
          </p:nvPr>
        </p:nvSpPr>
        <p:spPr>
          <a:xfrm>
            <a:off x="952500" y="1628775"/>
            <a:ext cx="7239000" cy="4203700"/>
          </a:xfrm>
        </p:spPr>
        <p:txBody>
          <a:bodyPr lIns="76200" tIns="38100" rIns="76200" bIns="38100" anchor="ctr" anchorCtr="1"/>
          <a:lstStyle/>
          <a:p>
            <a:pPr eaLnBrk="1" hangingPunct="1">
              <a:lnSpc>
                <a:spcPct val="105000"/>
              </a:lnSpc>
              <a:spcBef>
                <a:spcPct val="50000"/>
              </a:spcBef>
              <a:buSzPct val="80000"/>
              <a:buFont typeface="Wingdings" panose="05000000000000000000" pitchFamily="2" charset="2"/>
              <a:buNone/>
            </a:pPr>
            <a:r>
              <a:rPr lang="hu-HU" altLang="hu-HU" dirty="0"/>
              <a:t>	</a:t>
            </a:r>
          </a:p>
          <a:p>
            <a:pPr eaLnBrk="1" hangingPunct="1">
              <a:lnSpc>
                <a:spcPct val="105000"/>
              </a:lnSpc>
              <a:spcBef>
                <a:spcPct val="50000"/>
              </a:spcBef>
              <a:buSzPct val="80000"/>
              <a:buFont typeface="Wingdings" panose="05000000000000000000" pitchFamily="2" charset="2"/>
              <a:buNone/>
            </a:pPr>
            <a:r>
              <a:rPr lang="hu-HU" altLang="hu-HU" dirty="0"/>
              <a:t>	</a:t>
            </a:r>
          </a:p>
        </p:txBody>
      </p:sp>
      <p:sp>
        <p:nvSpPr>
          <p:cNvPr id="22532" name="Rectangle 4"/>
          <p:cNvSpPr>
            <a:spLocks noChangeArrowheads="1"/>
          </p:cNvSpPr>
          <p:nvPr/>
        </p:nvSpPr>
        <p:spPr bwMode="auto">
          <a:xfrm>
            <a:off x="477838" y="3500438"/>
            <a:ext cx="169862"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2533" name="Text Box 5"/>
          <p:cNvSpPr txBox="1">
            <a:spLocks noChangeArrowheads="1"/>
          </p:cNvSpPr>
          <p:nvPr/>
        </p:nvSpPr>
        <p:spPr bwMode="auto">
          <a:xfrm>
            <a:off x="1295400" y="2022475"/>
            <a:ext cx="3429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2000" b="1"/>
              <a:t>Az elégedetlenséghez hozzájáruló tényezők összesen</a:t>
            </a:r>
            <a:endParaRPr lang="en-US" altLang="hu-HU" sz="2000" b="1"/>
          </a:p>
        </p:txBody>
      </p:sp>
      <p:sp>
        <p:nvSpPr>
          <p:cNvPr id="22534" name="Text Box 6"/>
          <p:cNvSpPr txBox="1">
            <a:spLocks noChangeArrowheads="1"/>
          </p:cNvSpPr>
          <p:nvPr/>
        </p:nvSpPr>
        <p:spPr bwMode="auto">
          <a:xfrm>
            <a:off x="5181600" y="2022475"/>
            <a:ext cx="3429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2000" b="1"/>
              <a:t>Az elégedettséghez hozzájáruló tényezők összesen</a:t>
            </a:r>
            <a:endParaRPr lang="en-US" altLang="hu-HU" sz="2000" b="1"/>
          </a:p>
        </p:txBody>
      </p:sp>
      <p:sp>
        <p:nvSpPr>
          <p:cNvPr id="22535" name="Text Box 7"/>
          <p:cNvSpPr txBox="1">
            <a:spLocks noChangeArrowheads="1"/>
          </p:cNvSpPr>
          <p:nvPr/>
        </p:nvSpPr>
        <p:spPr bwMode="auto">
          <a:xfrm>
            <a:off x="2971800" y="3165475"/>
            <a:ext cx="31845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2000" b="1"/>
              <a:t>Százalékos gyakoriság</a:t>
            </a:r>
            <a:endParaRPr lang="en-US" altLang="hu-HU" sz="2000" b="1"/>
          </a:p>
        </p:txBody>
      </p:sp>
      <p:sp>
        <p:nvSpPr>
          <p:cNvPr id="22536" name="Rectangle 8"/>
          <p:cNvSpPr>
            <a:spLocks noChangeArrowheads="1"/>
          </p:cNvSpPr>
          <p:nvPr/>
        </p:nvSpPr>
        <p:spPr bwMode="auto">
          <a:xfrm>
            <a:off x="0" y="3775075"/>
            <a:ext cx="9144000" cy="457200"/>
          </a:xfrm>
          <a:prstGeom prst="rect">
            <a:avLst/>
          </a:prstGeom>
          <a:solidFill>
            <a:srgbClr val="E2E6E6"/>
          </a:solidFill>
          <a:ln w="1905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endParaRPr lang="hu-HU" altLang="hu-HU" sz="2000" b="1"/>
          </a:p>
        </p:txBody>
      </p:sp>
      <p:sp>
        <p:nvSpPr>
          <p:cNvPr id="22537" name="Text Box 9"/>
          <p:cNvSpPr txBox="1">
            <a:spLocks noChangeArrowheads="1"/>
          </p:cNvSpPr>
          <p:nvPr/>
        </p:nvSpPr>
        <p:spPr bwMode="auto">
          <a:xfrm>
            <a:off x="4572000" y="3835400"/>
            <a:ext cx="533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2000" b="1"/>
              <a:t>0</a:t>
            </a:r>
            <a:endParaRPr lang="en-US" altLang="hu-HU" sz="2000" b="1"/>
          </a:p>
        </p:txBody>
      </p:sp>
      <p:sp>
        <p:nvSpPr>
          <p:cNvPr id="22538" name="Text Box 10"/>
          <p:cNvSpPr txBox="1">
            <a:spLocks noChangeArrowheads="1"/>
          </p:cNvSpPr>
          <p:nvPr/>
        </p:nvSpPr>
        <p:spPr bwMode="auto">
          <a:xfrm>
            <a:off x="304800" y="3835400"/>
            <a:ext cx="762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2000" b="1"/>
              <a:t>80%</a:t>
            </a:r>
            <a:endParaRPr lang="en-US" altLang="hu-HU" sz="2000" b="1"/>
          </a:p>
        </p:txBody>
      </p:sp>
      <p:sp>
        <p:nvSpPr>
          <p:cNvPr id="22539" name="Text Box 11"/>
          <p:cNvSpPr txBox="1">
            <a:spLocks noChangeArrowheads="1"/>
          </p:cNvSpPr>
          <p:nvPr/>
        </p:nvSpPr>
        <p:spPr bwMode="auto">
          <a:xfrm>
            <a:off x="7467600" y="3835400"/>
            <a:ext cx="533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2000" b="1"/>
              <a:t>60</a:t>
            </a:r>
            <a:endParaRPr lang="en-US" altLang="hu-HU" sz="2000" b="1"/>
          </a:p>
        </p:txBody>
      </p:sp>
      <p:sp>
        <p:nvSpPr>
          <p:cNvPr id="22540" name="Text Box 12"/>
          <p:cNvSpPr txBox="1">
            <a:spLocks noChangeArrowheads="1"/>
          </p:cNvSpPr>
          <p:nvPr/>
        </p:nvSpPr>
        <p:spPr bwMode="auto">
          <a:xfrm>
            <a:off x="2438400" y="3851275"/>
            <a:ext cx="533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2000" b="1"/>
              <a:t>40</a:t>
            </a:r>
            <a:endParaRPr lang="en-US" altLang="hu-HU" sz="2000" b="1"/>
          </a:p>
        </p:txBody>
      </p:sp>
      <p:sp>
        <p:nvSpPr>
          <p:cNvPr id="22541" name="Text Box 13"/>
          <p:cNvSpPr txBox="1">
            <a:spLocks noChangeArrowheads="1"/>
          </p:cNvSpPr>
          <p:nvPr/>
        </p:nvSpPr>
        <p:spPr bwMode="auto">
          <a:xfrm>
            <a:off x="1371600" y="3835400"/>
            <a:ext cx="533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2000" b="1"/>
              <a:t>60</a:t>
            </a:r>
            <a:endParaRPr lang="en-US" altLang="hu-HU" sz="2000" b="1"/>
          </a:p>
        </p:txBody>
      </p:sp>
      <p:sp>
        <p:nvSpPr>
          <p:cNvPr id="22542" name="Text Box 14"/>
          <p:cNvSpPr txBox="1">
            <a:spLocks noChangeArrowheads="1"/>
          </p:cNvSpPr>
          <p:nvPr/>
        </p:nvSpPr>
        <p:spPr bwMode="auto">
          <a:xfrm>
            <a:off x="3581400" y="3851275"/>
            <a:ext cx="533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2000" b="1"/>
              <a:t>20</a:t>
            </a:r>
            <a:endParaRPr lang="en-US" altLang="hu-HU" sz="2000" b="1"/>
          </a:p>
        </p:txBody>
      </p:sp>
      <p:sp>
        <p:nvSpPr>
          <p:cNvPr id="22543" name="Text Box 15"/>
          <p:cNvSpPr txBox="1">
            <a:spLocks noChangeArrowheads="1"/>
          </p:cNvSpPr>
          <p:nvPr/>
        </p:nvSpPr>
        <p:spPr bwMode="auto">
          <a:xfrm>
            <a:off x="5486400" y="3851275"/>
            <a:ext cx="533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2000" b="1"/>
              <a:t>20</a:t>
            </a:r>
            <a:endParaRPr lang="en-US" altLang="hu-HU" sz="2000" b="1"/>
          </a:p>
        </p:txBody>
      </p:sp>
      <p:sp>
        <p:nvSpPr>
          <p:cNvPr id="22544" name="Text Box 16"/>
          <p:cNvSpPr txBox="1">
            <a:spLocks noChangeArrowheads="1"/>
          </p:cNvSpPr>
          <p:nvPr/>
        </p:nvSpPr>
        <p:spPr bwMode="auto">
          <a:xfrm>
            <a:off x="6477000" y="3835400"/>
            <a:ext cx="533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2000" b="1"/>
              <a:t>40</a:t>
            </a:r>
            <a:endParaRPr lang="en-US" altLang="hu-HU" sz="2000" b="1"/>
          </a:p>
        </p:txBody>
      </p:sp>
      <p:sp>
        <p:nvSpPr>
          <p:cNvPr id="22545" name="Text Box 17"/>
          <p:cNvSpPr txBox="1">
            <a:spLocks noChangeArrowheads="1"/>
          </p:cNvSpPr>
          <p:nvPr/>
        </p:nvSpPr>
        <p:spPr bwMode="auto">
          <a:xfrm>
            <a:off x="8305800" y="3835400"/>
            <a:ext cx="838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spcBef>
                <a:spcPct val="50000"/>
              </a:spcBef>
              <a:buFontTx/>
              <a:buNone/>
            </a:pPr>
            <a:r>
              <a:rPr lang="hu-HU" altLang="hu-HU" sz="2000" b="1"/>
              <a:t>80%</a:t>
            </a:r>
            <a:endParaRPr lang="en-US" altLang="hu-HU" sz="2000" b="1"/>
          </a:p>
        </p:txBody>
      </p:sp>
      <p:sp>
        <p:nvSpPr>
          <p:cNvPr id="22546" name="Rectangle 18"/>
          <p:cNvSpPr>
            <a:spLocks noChangeArrowheads="1"/>
          </p:cNvSpPr>
          <p:nvPr/>
        </p:nvSpPr>
        <p:spPr bwMode="auto">
          <a:xfrm>
            <a:off x="3200400" y="4460875"/>
            <a:ext cx="1524000" cy="457200"/>
          </a:xfrm>
          <a:prstGeom prst="rect">
            <a:avLst/>
          </a:prstGeom>
          <a:solidFill>
            <a:srgbClr val="CFD7D6"/>
          </a:solidFill>
          <a:ln w="1905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r>
              <a:rPr lang="hu-HU" altLang="hu-HU" sz="2000" b="1"/>
              <a:t>31</a:t>
            </a:r>
            <a:endParaRPr lang="en-US" altLang="hu-HU" sz="2000" b="1"/>
          </a:p>
        </p:txBody>
      </p:sp>
      <p:sp>
        <p:nvSpPr>
          <p:cNvPr id="22547" name="Rectangle 19"/>
          <p:cNvSpPr>
            <a:spLocks noChangeArrowheads="1"/>
          </p:cNvSpPr>
          <p:nvPr/>
        </p:nvSpPr>
        <p:spPr bwMode="auto">
          <a:xfrm>
            <a:off x="1295400" y="5070475"/>
            <a:ext cx="3429000" cy="457200"/>
          </a:xfrm>
          <a:prstGeom prst="rect">
            <a:avLst/>
          </a:prstGeom>
          <a:solidFill>
            <a:srgbClr val="CFD7D6"/>
          </a:solidFill>
          <a:ln w="1905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r>
              <a:rPr lang="hu-HU" altLang="hu-HU" sz="2000" b="1"/>
              <a:t>69	Higiéné</a:t>
            </a:r>
            <a:endParaRPr lang="en-US" altLang="hu-HU" sz="2000" b="1"/>
          </a:p>
        </p:txBody>
      </p:sp>
      <p:sp>
        <p:nvSpPr>
          <p:cNvPr id="22548" name="Rectangle 20"/>
          <p:cNvSpPr>
            <a:spLocks noChangeArrowheads="1"/>
          </p:cNvSpPr>
          <p:nvPr/>
        </p:nvSpPr>
        <p:spPr bwMode="auto">
          <a:xfrm>
            <a:off x="4724400" y="4460875"/>
            <a:ext cx="4038600" cy="457200"/>
          </a:xfrm>
          <a:prstGeom prst="rect">
            <a:avLst/>
          </a:prstGeom>
          <a:solidFill>
            <a:srgbClr val="30393E"/>
          </a:solidFill>
          <a:ln w="1905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r>
              <a:rPr lang="hu-HU" altLang="hu-HU" sz="2000" b="1">
                <a:solidFill>
                  <a:schemeClr val="bg1"/>
                </a:solidFill>
              </a:rPr>
              <a:t>Motivátorok	81</a:t>
            </a:r>
            <a:endParaRPr lang="en-US" altLang="hu-HU" sz="2000" b="1">
              <a:solidFill>
                <a:schemeClr val="bg1"/>
              </a:solidFill>
            </a:endParaRPr>
          </a:p>
        </p:txBody>
      </p:sp>
      <p:sp>
        <p:nvSpPr>
          <p:cNvPr id="22549" name="Rectangle 21"/>
          <p:cNvSpPr>
            <a:spLocks noChangeArrowheads="1"/>
          </p:cNvSpPr>
          <p:nvPr/>
        </p:nvSpPr>
        <p:spPr bwMode="auto">
          <a:xfrm>
            <a:off x="4724400" y="5070475"/>
            <a:ext cx="762000" cy="457200"/>
          </a:xfrm>
          <a:prstGeom prst="rect">
            <a:avLst/>
          </a:prstGeom>
          <a:solidFill>
            <a:srgbClr val="30393E"/>
          </a:solidFill>
          <a:ln w="19050">
            <a:solidFill>
              <a:schemeClr val="tx1"/>
            </a:solidFill>
            <a:miter lim="800000"/>
            <a:headEnd/>
            <a:tailEnd/>
          </a:ln>
        </p:spPr>
        <p:txBody>
          <a:bodyPr wrap="none" anchor="ctr"/>
          <a:lstStyle>
            <a:lvl1pPr>
              <a:spcBef>
                <a:spcPct val="20000"/>
              </a:spcBef>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SzPct val="60000"/>
              <a:buFont typeface="Wingdings" panose="05000000000000000000" pitchFamily="2" charset="2"/>
              <a:buChar char="o"/>
              <a:defRPr>
                <a:solidFill>
                  <a:schemeClr val="tx1"/>
                </a:solidFill>
                <a:latin typeface="Arial" panose="020B0604020202020204" pitchFamily="34" charset="0"/>
              </a:defRPr>
            </a:lvl4pPr>
            <a:lvl5pPr marL="2057400" indent="-228600">
              <a:spcBef>
                <a:spcPct val="20000"/>
              </a:spcBef>
              <a:buFont typeface="Courier New" panose="02070309020205020404" pitchFamily="49" charset="0"/>
              <a:buChar char="o"/>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Courier New" panose="02070309020205020404" pitchFamily="49" charset="0"/>
              <a:buChar char="o"/>
              <a:defRPr sz="1600">
                <a:solidFill>
                  <a:schemeClr val="tx1"/>
                </a:solidFill>
                <a:latin typeface="Arial" panose="020B0604020202020204" pitchFamily="34" charset="0"/>
              </a:defRPr>
            </a:lvl9pPr>
          </a:lstStyle>
          <a:p>
            <a:pPr algn="ctr">
              <a:spcBef>
                <a:spcPct val="0"/>
              </a:spcBef>
              <a:buFontTx/>
              <a:buNone/>
            </a:pPr>
            <a:r>
              <a:rPr lang="hu-HU" altLang="hu-HU" sz="2000" b="1">
                <a:solidFill>
                  <a:schemeClr val="bg1"/>
                </a:solidFill>
              </a:rPr>
              <a:t>19</a:t>
            </a:r>
            <a:endParaRPr lang="en-US" altLang="hu-HU" sz="2000" b="1">
              <a:solidFill>
                <a:schemeClr val="bg1"/>
              </a:solidFill>
            </a:endParaRPr>
          </a:p>
        </p:txBody>
      </p:sp>
      <p:sp>
        <p:nvSpPr>
          <p:cNvPr id="2" name="Dia számának helye 1"/>
          <p:cNvSpPr>
            <a:spLocks noGrp="1"/>
          </p:cNvSpPr>
          <p:nvPr>
            <p:ph type="sldNum" sz="quarter" idx="12"/>
          </p:nvPr>
        </p:nvSpPr>
        <p:spPr/>
        <p:txBody>
          <a:bodyPr/>
          <a:lstStyle/>
          <a:p>
            <a:fld id="{7345199B-382E-4A33-8779-A8217CE6BC8E}" type="slidenum">
              <a:rPr lang="hu-HU" smtClean="0"/>
              <a:pPr/>
              <a:t>36</a:t>
            </a:fld>
            <a:endParaRPr lang="hu-HU" dirty="0"/>
          </a:p>
        </p:txBody>
      </p:sp>
    </p:spTree>
    <p:extLst>
      <p:ext uri="{BB962C8B-B14F-4D97-AF65-F5344CB8AC3E}">
        <p14:creationId xmlns:p14="http://schemas.microsoft.com/office/powerpoint/2010/main" val="134995846"/>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pPr algn="ctr"/>
            <a:r>
              <a:rPr lang="hu-HU" b="0" cap="none" dirty="0"/>
              <a:t>III. A személyes vezetés (</a:t>
            </a:r>
            <a:r>
              <a:rPr lang="hu-HU" b="0" cap="none" dirty="0" err="1"/>
              <a:t>leadership</a:t>
            </a:r>
            <a:r>
              <a:rPr lang="hu-HU" b="0" cap="none" dirty="0"/>
              <a:t>) történetéből</a:t>
            </a:r>
          </a:p>
        </p:txBody>
      </p:sp>
      <p:sp>
        <p:nvSpPr>
          <p:cNvPr id="3" name="Szöveg helye 2"/>
          <p:cNvSpPr>
            <a:spLocks noGrp="1"/>
          </p:cNvSpPr>
          <p:nvPr>
            <p:ph type="body" idx="1"/>
          </p:nvPr>
        </p:nvSpPr>
        <p:spPr/>
        <p:txBody>
          <a:bodyPr/>
          <a:lstStyle/>
          <a:p>
            <a:endParaRPr lang="hu-HU" dirty="0"/>
          </a:p>
        </p:txBody>
      </p:sp>
      <p:sp>
        <p:nvSpPr>
          <p:cNvPr id="4" name="Dátum helye 3"/>
          <p:cNvSpPr>
            <a:spLocks noGrp="1"/>
          </p:cNvSpPr>
          <p:nvPr>
            <p:ph type="dt" sz="half" idx="10"/>
          </p:nvPr>
        </p:nvSpPr>
        <p:spPr/>
        <p:txBody>
          <a:bodyPr/>
          <a:lstStyle/>
          <a:p>
            <a:fld id="{E9E90BA4-D042-4699-AD0B-D24053BC6FBD}" type="datetime1">
              <a:rPr lang="hu-HU" smtClean="0"/>
              <a:t>2020. 03. 03.</a:t>
            </a:fld>
            <a:endParaRPr lang="hu-HU"/>
          </a:p>
        </p:txBody>
      </p:sp>
      <p:sp>
        <p:nvSpPr>
          <p:cNvPr id="5" name="Élőláb helye 4"/>
          <p:cNvSpPr>
            <a:spLocks noGrp="1"/>
          </p:cNvSpPr>
          <p:nvPr>
            <p:ph type="ftr" sz="quarter" idx="11"/>
          </p:nvPr>
        </p:nvSpPr>
        <p:spPr/>
        <p:txBody>
          <a:bodyPr/>
          <a:lstStyle/>
          <a:p>
            <a:r>
              <a:rPr lang="hu-HU"/>
              <a:t>© DR. FEHÉR JÁNOS ©Károli Gáspár Református Egyetem</a:t>
            </a:r>
            <a:endParaRPr lang="hu-HU" dirty="0"/>
          </a:p>
        </p:txBody>
      </p:sp>
      <p:sp>
        <p:nvSpPr>
          <p:cNvPr id="6" name="Dia számának helye 5"/>
          <p:cNvSpPr>
            <a:spLocks noGrp="1"/>
          </p:cNvSpPr>
          <p:nvPr>
            <p:ph type="sldNum" sz="quarter" idx="12"/>
          </p:nvPr>
        </p:nvSpPr>
        <p:spPr/>
        <p:txBody>
          <a:bodyPr/>
          <a:lstStyle/>
          <a:p>
            <a:fld id="{CA999B70-2F11-42C9-8373-3944EEBAF1A8}" type="slidenum">
              <a:rPr lang="hu-HU" smtClean="0"/>
              <a:t>37</a:t>
            </a:fld>
            <a:endParaRPr lang="hu-HU"/>
          </a:p>
        </p:txBody>
      </p:sp>
    </p:spTree>
    <p:extLst>
      <p:ext uri="{BB962C8B-B14F-4D97-AF65-F5344CB8AC3E}">
        <p14:creationId xmlns:p14="http://schemas.microsoft.com/office/powerpoint/2010/main" val="3894648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23528" y="1124744"/>
            <a:ext cx="8507288" cy="720080"/>
          </a:xfrm>
        </p:spPr>
        <p:txBody>
          <a:bodyPr>
            <a:noAutofit/>
          </a:bodyPr>
          <a:lstStyle/>
          <a:p>
            <a:r>
              <a:rPr lang="hu-HU" sz="2800" dirty="0"/>
              <a:t>III. A személyes vezetés (</a:t>
            </a:r>
            <a:r>
              <a:rPr lang="hu-HU" sz="2800" dirty="0" err="1"/>
              <a:t>leadership</a:t>
            </a:r>
            <a:r>
              <a:rPr lang="hu-HU" sz="2800" dirty="0"/>
              <a:t>) történetéből</a:t>
            </a:r>
            <a:br>
              <a:rPr lang="hu-HU" sz="2800" dirty="0"/>
            </a:br>
            <a:r>
              <a:rPr lang="hu-HU" sz="2800" dirty="0"/>
              <a:t>Alfejezetek és résztémakörök</a:t>
            </a:r>
          </a:p>
        </p:txBody>
      </p:sp>
      <p:sp>
        <p:nvSpPr>
          <p:cNvPr id="3" name="Tartalom helye 2"/>
          <p:cNvSpPr>
            <a:spLocks noGrp="1"/>
          </p:cNvSpPr>
          <p:nvPr>
            <p:ph idx="1"/>
          </p:nvPr>
        </p:nvSpPr>
        <p:spPr>
          <a:xfrm>
            <a:off x="457200" y="2132856"/>
            <a:ext cx="8219256" cy="4021907"/>
          </a:xfrm>
        </p:spPr>
        <p:txBody>
          <a:bodyPr>
            <a:normAutofit/>
          </a:bodyPr>
          <a:lstStyle/>
          <a:p>
            <a:pPr marL="400050" lvl="1" indent="0">
              <a:buNone/>
            </a:pPr>
            <a:r>
              <a:rPr lang="hu-HU" dirty="0"/>
              <a:t>III.1.Vezetői tulajdonságok</a:t>
            </a:r>
          </a:p>
          <a:p>
            <a:pPr marL="400050" lvl="1" indent="0">
              <a:buNone/>
            </a:pPr>
            <a:r>
              <a:rPr lang="hu-HU" dirty="0"/>
              <a:t>III.2. Vezetői stílusok</a:t>
            </a:r>
          </a:p>
          <a:p>
            <a:pPr marL="400050" lvl="1" indent="0">
              <a:buNone/>
            </a:pPr>
            <a:r>
              <a:rPr lang="hu-HU" dirty="0"/>
              <a:t>III.3. Az ezredforduló és korunk fő irányzata: </a:t>
            </a:r>
            <a:r>
              <a:rPr lang="hu-HU" dirty="0" err="1"/>
              <a:t>fejlesztő-transzformatív</a:t>
            </a:r>
            <a:r>
              <a:rPr lang="hu-HU" dirty="0"/>
              <a:t> vezetés</a:t>
            </a:r>
          </a:p>
          <a:p>
            <a:pPr marL="400050" lvl="1" indent="0">
              <a:buNone/>
            </a:pPr>
            <a:r>
              <a:rPr lang="hu-HU" dirty="0"/>
              <a:t>III. 4. Visszatérés a vezetés gondolati gyökereihez és újraértelmezés: értékközpontú felfogás – a vezető mint az értékek őre és alakítója</a:t>
            </a:r>
          </a:p>
          <a:p>
            <a:pPr marL="0" indent="0">
              <a:buNone/>
            </a:pPr>
            <a:endParaRPr lang="hu-HU" dirty="0"/>
          </a:p>
          <a:p>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38</a:t>
            </a:fld>
            <a:endParaRPr lang="hu-HU"/>
          </a:p>
        </p:txBody>
      </p:sp>
    </p:spTree>
    <p:extLst>
      <p:ext uri="{BB962C8B-B14F-4D97-AF65-F5344CB8AC3E}">
        <p14:creationId xmlns:p14="http://schemas.microsoft.com/office/powerpoint/2010/main" val="1125576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124744"/>
            <a:ext cx="8219256" cy="792088"/>
          </a:xfrm>
        </p:spPr>
        <p:txBody>
          <a:bodyPr>
            <a:normAutofit/>
          </a:bodyPr>
          <a:lstStyle/>
          <a:p>
            <a:endParaRPr lang="hu-HU" dirty="0"/>
          </a:p>
        </p:txBody>
      </p:sp>
      <p:sp>
        <p:nvSpPr>
          <p:cNvPr id="3" name="Tartalom helye 2"/>
          <p:cNvSpPr>
            <a:spLocks noGrp="1"/>
          </p:cNvSpPr>
          <p:nvPr>
            <p:ph idx="1"/>
          </p:nvPr>
        </p:nvSpPr>
        <p:spPr>
          <a:xfrm>
            <a:off x="457200" y="2132856"/>
            <a:ext cx="8219256" cy="4021907"/>
          </a:xfrm>
        </p:spPr>
        <p:txBody>
          <a:bodyPr>
            <a:normAutofit/>
          </a:bodyPr>
          <a:lstStyle/>
          <a:p>
            <a:pPr marL="0" indent="0">
              <a:buNone/>
            </a:pPr>
            <a:endParaRPr lang="hu-HU" sz="3600" dirty="0"/>
          </a:p>
          <a:p>
            <a:pPr marL="0" indent="0">
              <a:buNone/>
            </a:pPr>
            <a:endParaRPr lang="hu-HU" sz="2400" dirty="0"/>
          </a:p>
          <a:p>
            <a:pPr marL="0" indent="0">
              <a:buNone/>
            </a:pPr>
            <a:r>
              <a:rPr lang="hu-HU" sz="4000" dirty="0"/>
              <a:t>III. A </a:t>
            </a:r>
            <a:r>
              <a:rPr lang="hu-HU" sz="3600" dirty="0"/>
              <a:t>személyes vezetés (</a:t>
            </a:r>
            <a:r>
              <a:rPr lang="hu-HU" sz="3600" dirty="0" err="1"/>
              <a:t>leadership</a:t>
            </a:r>
            <a:r>
              <a:rPr lang="hu-HU" sz="3600" dirty="0"/>
              <a:t>) történetéből</a:t>
            </a:r>
          </a:p>
          <a:p>
            <a:pPr marL="0" indent="0">
              <a:buNone/>
            </a:pPr>
            <a:r>
              <a:rPr lang="hu-HU" dirty="0"/>
              <a:t>III. 1. Vezetői tulajdonságok </a:t>
            </a:r>
          </a:p>
          <a:p>
            <a:pPr marL="0" indent="0">
              <a:buNone/>
            </a:pPr>
            <a:endParaRPr lang="hu-HU" dirty="0"/>
          </a:p>
          <a:p>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dirty="0"/>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39</a:t>
            </a:fld>
            <a:endParaRPr lang="hu-HU" dirty="0"/>
          </a:p>
        </p:txBody>
      </p:sp>
    </p:spTree>
    <p:extLst>
      <p:ext uri="{BB962C8B-B14F-4D97-AF65-F5344CB8AC3E}">
        <p14:creationId xmlns:p14="http://schemas.microsoft.com/office/powerpoint/2010/main" val="2872311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2123728" y="1268761"/>
            <a:ext cx="6912768" cy="3672407"/>
          </a:xfrm>
        </p:spPr>
        <p:txBody>
          <a:bodyPr>
            <a:noAutofit/>
          </a:bodyPr>
          <a:lstStyle/>
          <a:p>
            <a:pPr marL="400050" lvl="1" indent="0" algn="r">
              <a:spcBef>
                <a:spcPts val="0"/>
              </a:spcBef>
              <a:buNone/>
            </a:pPr>
            <a:r>
              <a:rPr lang="hu-HU" sz="1800" i="1" dirty="0"/>
              <a:t>„Bízzatok vezetőitekben, és hallgassatok rájuk, mert ők vigyáznak lelketekre úgy, mint akik erről számot is adnak. Hadd tegyék ezt örömmel, és ne sóhajtozva, mert ez nem válnék javatokra.” </a:t>
            </a:r>
          </a:p>
          <a:p>
            <a:pPr marL="400050" lvl="1" indent="0" algn="r">
              <a:spcBef>
                <a:spcPts val="0"/>
              </a:spcBef>
              <a:buNone/>
            </a:pPr>
            <a:r>
              <a:rPr lang="hu-HU" sz="1800" i="1" dirty="0"/>
              <a:t>(Zsidókhoz írt levél 13:17)</a:t>
            </a:r>
          </a:p>
          <a:p>
            <a:pPr marL="400050" lvl="1" indent="0" algn="r">
              <a:buNone/>
            </a:pPr>
            <a:endParaRPr lang="hu-HU" sz="1800" i="1" dirty="0"/>
          </a:p>
          <a:p>
            <a:pPr marL="400050" lvl="1" indent="0" algn="r">
              <a:buNone/>
            </a:pPr>
            <a:r>
              <a:rPr lang="hu-HU" sz="1800" i="1" dirty="0"/>
              <a:t>„…Aki közöttetek a legnagyobb, az olyan legyen, mintha ő lenne a legkisebb! Aki vezető, az olyan legyen, mint a többiek szolgája!” (Lukács 22:26)</a:t>
            </a:r>
          </a:p>
          <a:p>
            <a:pPr marL="400050" lvl="1" indent="0" algn="r">
              <a:buNone/>
            </a:pPr>
            <a:endParaRPr lang="hu-HU" sz="1800" i="1" dirty="0"/>
          </a:p>
          <a:p>
            <a:pPr marL="400050" lvl="1" indent="0" algn="r">
              <a:buNone/>
            </a:pPr>
            <a:r>
              <a:rPr lang="hu-HU" sz="1800" i="1" dirty="0"/>
              <a:t>„…Szemelj ki a nép közül derék, istenfélő férfiakat, hűséges </a:t>
            </a:r>
            <a:r>
              <a:rPr lang="hu-HU" sz="1800" i="1" dirty="0" err="1"/>
              <a:t>embere-ket</a:t>
            </a:r>
            <a:r>
              <a:rPr lang="hu-HU" sz="1800" i="1" dirty="0"/>
              <a:t>, akik gyűlölik a megvesztegetést, és tedd őket elöljárókká ezer, száz, ötven vagy tíz ember fölött.” (2. Mózes 18:21)</a:t>
            </a:r>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4</a:t>
            </a:fld>
            <a:endParaRPr lang="hu-HU"/>
          </a:p>
        </p:txBody>
      </p:sp>
    </p:spTree>
    <p:extLst>
      <p:ext uri="{BB962C8B-B14F-4D97-AF65-F5344CB8AC3E}">
        <p14:creationId xmlns:p14="http://schemas.microsoft.com/office/powerpoint/2010/main" val="3214466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átum helye 3"/>
          <p:cNvSpPr>
            <a:spLocks noGrp="1"/>
          </p:cNvSpPr>
          <p:nvPr>
            <p:ph type="dt" sz="quarter" idx="10"/>
          </p:nvPr>
        </p:nvSpPr>
        <p:spPr>
          <a:noFill/>
        </p:spPr>
        <p:txBody>
          <a:bodyPr/>
          <a:lstStyle>
            <a:lvl1pPr>
              <a:defRPr sz="2000" b="1">
                <a:solidFill>
                  <a:srgbClr val="FFFFCC"/>
                </a:solidFill>
                <a:latin typeface="Times New Roman" pitchFamily="18" charset="0"/>
              </a:defRPr>
            </a:lvl1pPr>
            <a:lvl2pPr marL="742950" indent="-285750">
              <a:defRPr sz="2000" b="1">
                <a:solidFill>
                  <a:srgbClr val="FFFFCC"/>
                </a:solidFill>
                <a:latin typeface="Times New Roman" pitchFamily="18" charset="0"/>
              </a:defRPr>
            </a:lvl2pPr>
            <a:lvl3pPr marL="1143000" indent="-228600">
              <a:defRPr sz="2000" b="1">
                <a:solidFill>
                  <a:srgbClr val="FFFFCC"/>
                </a:solidFill>
                <a:latin typeface="Times New Roman" pitchFamily="18" charset="0"/>
              </a:defRPr>
            </a:lvl3pPr>
            <a:lvl4pPr marL="1600200" indent="-228600">
              <a:defRPr sz="2000" b="1">
                <a:solidFill>
                  <a:srgbClr val="FFFFCC"/>
                </a:solidFill>
                <a:latin typeface="Times New Roman" pitchFamily="18" charset="0"/>
              </a:defRPr>
            </a:lvl4pPr>
            <a:lvl5pPr marL="2057400" indent="-228600">
              <a:defRPr sz="2000" b="1">
                <a:solidFill>
                  <a:srgbClr val="FFFFCC"/>
                </a:solidFill>
                <a:latin typeface="Times New Roman" pitchFamily="18" charset="0"/>
              </a:defRPr>
            </a:lvl5pPr>
            <a:lvl6pPr marL="2514600" indent="-228600" eaLnBrk="0" fontAlgn="base" hangingPunct="0">
              <a:spcBef>
                <a:spcPct val="0"/>
              </a:spcBef>
              <a:spcAft>
                <a:spcPct val="0"/>
              </a:spcAft>
              <a:defRPr sz="2000" b="1">
                <a:solidFill>
                  <a:srgbClr val="FFFFCC"/>
                </a:solidFill>
                <a:latin typeface="Times New Roman" pitchFamily="18" charset="0"/>
              </a:defRPr>
            </a:lvl6pPr>
            <a:lvl7pPr marL="2971800" indent="-228600" eaLnBrk="0" fontAlgn="base" hangingPunct="0">
              <a:spcBef>
                <a:spcPct val="0"/>
              </a:spcBef>
              <a:spcAft>
                <a:spcPct val="0"/>
              </a:spcAft>
              <a:defRPr sz="2000" b="1">
                <a:solidFill>
                  <a:srgbClr val="FFFFCC"/>
                </a:solidFill>
                <a:latin typeface="Times New Roman" pitchFamily="18" charset="0"/>
              </a:defRPr>
            </a:lvl7pPr>
            <a:lvl8pPr marL="3429000" indent="-228600" eaLnBrk="0" fontAlgn="base" hangingPunct="0">
              <a:spcBef>
                <a:spcPct val="0"/>
              </a:spcBef>
              <a:spcAft>
                <a:spcPct val="0"/>
              </a:spcAft>
              <a:defRPr sz="2000" b="1">
                <a:solidFill>
                  <a:srgbClr val="FFFFCC"/>
                </a:solidFill>
                <a:latin typeface="Times New Roman" pitchFamily="18" charset="0"/>
              </a:defRPr>
            </a:lvl8pPr>
            <a:lvl9pPr marL="3886200" indent="-228600" eaLnBrk="0" fontAlgn="base" hangingPunct="0">
              <a:spcBef>
                <a:spcPct val="0"/>
              </a:spcBef>
              <a:spcAft>
                <a:spcPct val="0"/>
              </a:spcAft>
              <a:defRPr sz="2000" b="1">
                <a:solidFill>
                  <a:srgbClr val="FFFFCC"/>
                </a:solidFill>
                <a:latin typeface="Times New Roman" pitchFamily="18" charset="0"/>
              </a:defRPr>
            </a:lvl9pPr>
          </a:lstStyle>
          <a:p>
            <a:r>
              <a:rPr lang="hu-HU" sz="1400" b="0" dirty="0">
                <a:solidFill>
                  <a:schemeClr val="tx2"/>
                </a:solidFill>
              </a:rPr>
              <a:t> </a:t>
            </a:r>
            <a:endParaRPr lang="en-US" sz="1400" b="0" dirty="0">
              <a:solidFill>
                <a:schemeClr val="tx2"/>
              </a:solidFill>
            </a:endParaRPr>
          </a:p>
        </p:txBody>
      </p:sp>
      <p:sp>
        <p:nvSpPr>
          <p:cNvPr id="22531" name="Élőláb helye 4"/>
          <p:cNvSpPr>
            <a:spLocks noGrp="1"/>
          </p:cNvSpPr>
          <p:nvPr>
            <p:ph type="ftr" sz="quarter" idx="11"/>
          </p:nvPr>
        </p:nvSpPr>
        <p:spPr>
          <a:noFill/>
        </p:spPr>
        <p:txBody>
          <a:bodyPr/>
          <a:lstStyle>
            <a:lvl1pPr>
              <a:defRPr sz="2000" b="1">
                <a:solidFill>
                  <a:srgbClr val="FFFFCC"/>
                </a:solidFill>
                <a:latin typeface="Times New Roman" pitchFamily="18" charset="0"/>
              </a:defRPr>
            </a:lvl1pPr>
            <a:lvl2pPr marL="742950" indent="-285750">
              <a:defRPr sz="2000" b="1">
                <a:solidFill>
                  <a:srgbClr val="FFFFCC"/>
                </a:solidFill>
                <a:latin typeface="Times New Roman" pitchFamily="18" charset="0"/>
              </a:defRPr>
            </a:lvl2pPr>
            <a:lvl3pPr marL="1143000" indent="-228600">
              <a:defRPr sz="2000" b="1">
                <a:solidFill>
                  <a:srgbClr val="FFFFCC"/>
                </a:solidFill>
                <a:latin typeface="Times New Roman" pitchFamily="18" charset="0"/>
              </a:defRPr>
            </a:lvl3pPr>
            <a:lvl4pPr marL="1600200" indent="-228600">
              <a:defRPr sz="2000" b="1">
                <a:solidFill>
                  <a:srgbClr val="FFFFCC"/>
                </a:solidFill>
                <a:latin typeface="Times New Roman" pitchFamily="18" charset="0"/>
              </a:defRPr>
            </a:lvl4pPr>
            <a:lvl5pPr marL="2057400" indent="-228600">
              <a:defRPr sz="2000" b="1">
                <a:solidFill>
                  <a:srgbClr val="FFFFCC"/>
                </a:solidFill>
                <a:latin typeface="Times New Roman" pitchFamily="18" charset="0"/>
              </a:defRPr>
            </a:lvl5pPr>
            <a:lvl6pPr marL="2514600" indent="-228600" eaLnBrk="0" fontAlgn="base" hangingPunct="0">
              <a:spcBef>
                <a:spcPct val="0"/>
              </a:spcBef>
              <a:spcAft>
                <a:spcPct val="0"/>
              </a:spcAft>
              <a:defRPr sz="2000" b="1">
                <a:solidFill>
                  <a:srgbClr val="FFFFCC"/>
                </a:solidFill>
                <a:latin typeface="Times New Roman" pitchFamily="18" charset="0"/>
              </a:defRPr>
            </a:lvl6pPr>
            <a:lvl7pPr marL="2971800" indent="-228600" eaLnBrk="0" fontAlgn="base" hangingPunct="0">
              <a:spcBef>
                <a:spcPct val="0"/>
              </a:spcBef>
              <a:spcAft>
                <a:spcPct val="0"/>
              </a:spcAft>
              <a:defRPr sz="2000" b="1">
                <a:solidFill>
                  <a:srgbClr val="FFFFCC"/>
                </a:solidFill>
                <a:latin typeface="Times New Roman" pitchFamily="18" charset="0"/>
              </a:defRPr>
            </a:lvl7pPr>
            <a:lvl8pPr marL="3429000" indent="-228600" eaLnBrk="0" fontAlgn="base" hangingPunct="0">
              <a:spcBef>
                <a:spcPct val="0"/>
              </a:spcBef>
              <a:spcAft>
                <a:spcPct val="0"/>
              </a:spcAft>
              <a:defRPr sz="2000" b="1">
                <a:solidFill>
                  <a:srgbClr val="FFFFCC"/>
                </a:solidFill>
                <a:latin typeface="Times New Roman" pitchFamily="18" charset="0"/>
              </a:defRPr>
            </a:lvl8pPr>
            <a:lvl9pPr marL="3886200" indent="-228600" eaLnBrk="0" fontAlgn="base" hangingPunct="0">
              <a:spcBef>
                <a:spcPct val="0"/>
              </a:spcBef>
              <a:spcAft>
                <a:spcPct val="0"/>
              </a:spcAft>
              <a:defRPr sz="2000" b="1">
                <a:solidFill>
                  <a:srgbClr val="FFFFCC"/>
                </a:solidFill>
                <a:latin typeface="Times New Roman" pitchFamily="18" charset="0"/>
              </a:defRPr>
            </a:lvl9pPr>
          </a:lstStyle>
          <a:p>
            <a:endParaRPr lang="hu-HU" sz="1400" b="0" dirty="0">
              <a:solidFill>
                <a:schemeClr val="tx2"/>
              </a:solidFill>
            </a:endParaRPr>
          </a:p>
        </p:txBody>
      </p:sp>
      <p:sp>
        <p:nvSpPr>
          <p:cNvPr id="22532" name="Dia számának helye 5"/>
          <p:cNvSpPr>
            <a:spLocks noGrp="1"/>
          </p:cNvSpPr>
          <p:nvPr>
            <p:ph type="sldNum" sz="quarter" idx="12"/>
          </p:nvPr>
        </p:nvSpPr>
        <p:spPr>
          <a:noFill/>
        </p:spPr>
        <p:txBody>
          <a:bodyPr/>
          <a:lstStyle>
            <a:lvl1pPr>
              <a:defRPr sz="2000" b="1">
                <a:solidFill>
                  <a:srgbClr val="FFFFCC"/>
                </a:solidFill>
                <a:latin typeface="Times New Roman" pitchFamily="18" charset="0"/>
              </a:defRPr>
            </a:lvl1pPr>
            <a:lvl2pPr marL="742950" indent="-285750">
              <a:defRPr sz="2000" b="1">
                <a:solidFill>
                  <a:srgbClr val="FFFFCC"/>
                </a:solidFill>
                <a:latin typeface="Times New Roman" pitchFamily="18" charset="0"/>
              </a:defRPr>
            </a:lvl2pPr>
            <a:lvl3pPr marL="1143000" indent="-228600">
              <a:defRPr sz="2000" b="1">
                <a:solidFill>
                  <a:srgbClr val="FFFFCC"/>
                </a:solidFill>
                <a:latin typeface="Times New Roman" pitchFamily="18" charset="0"/>
              </a:defRPr>
            </a:lvl3pPr>
            <a:lvl4pPr marL="1600200" indent="-228600">
              <a:defRPr sz="2000" b="1">
                <a:solidFill>
                  <a:srgbClr val="FFFFCC"/>
                </a:solidFill>
                <a:latin typeface="Times New Roman" pitchFamily="18" charset="0"/>
              </a:defRPr>
            </a:lvl4pPr>
            <a:lvl5pPr marL="2057400" indent="-228600">
              <a:defRPr sz="2000" b="1">
                <a:solidFill>
                  <a:srgbClr val="FFFFCC"/>
                </a:solidFill>
                <a:latin typeface="Times New Roman" pitchFamily="18" charset="0"/>
              </a:defRPr>
            </a:lvl5pPr>
            <a:lvl6pPr marL="2514600" indent="-228600" eaLnBrk="0" fontAlgn="base" hangingPunct="0">
              <a:spcBef>
                <a:spcPct val="0"/>
              </a:spcBef>
              <a:spcAft>
                <a:spcPct val="0"/>
              </a:spcAft>
              <a:defRPr sz="2000" b="1">
                <a:solidFill>
                  <a:srgbClr val="FFFFCC"/>
                </a:solidFill>
                <a:latin typeface="Times New Roman" pitchFamily="18" charset="0"/>
              </a:defRPr>
            </a:lvl6pPr>
            <a:lvl7pPr marL="2971800" indent="-228600" eaLnBrk="0" fontAlgn="base" hangingPunct="0">
              <a:spcBef>
                <a:spcPct val="0"/>
              </a:spcBef>
              <a:spcAft>
                <a:spcPct val="0"/>
              </a:spcAft>
              <a:defRPr sz="2000" b="1">
                <a:solidFill>
                  <a:srgbClr val="FFFFCC"/>
                </a:solidFill>
                <a:latin typeface="Times New Roman" pitchFamily="18" charset="0"/>
              </a:defRPr>
            </a:lvl7pPr>
            <a:lvl8pPr marL="3429000" indent="-228600" eaLnBrk="0" fontAlgn="base" hangingPunct="0">
              <a:spcBef>
                <a:spcPct val="0"/>
              </a:spcBef>
              <a:spcAft>
                <a:spcPct val="0"/>
              </a:spcAft>
              <a:defRPr sz="2000" b="1">
                <a:solidFill>
                  <a:srgbClr val="FFFFCC"/>
                </a:solidFill>
                <a:latin typeface="Times New Roman" pitchFamily="18" charset="0"/>
              </a:defRPr>
            </a:lvl8pPr>
            <a:lvl9pPr marL="3886200" indent="-228600" eaLnBrk="0" fontAlgn="base" hangingPunct="0">
              <a:spcBef>
                <a:spcPct val="0"/>
              </a:spcBef>
              <a:spcAft>
                <a:spcPct val="0"/>
              </a:spcAft>
              <a:defRPr sz="2000" b="1">
                <a:solidFill>
                  <a:srgbClr val="FFFFCC"/>
                </a:solidFill>
                <a:latin typeface="Times New Roman" pitchFamily="18" charset="0"/>
              </a:defRPr>
            </a:lvl9pPr>
          </a:lstStyle>
          <a:p>
            <a:fld id="{92D8D880-E209-4AF1-8B81-21096E05FBF9}" type="slidenum">
              <a:rPr lang="en-US" sz="1400" b="0" smtClean="0">
                <a:solidFill>
                  <a:schemeClr val="tx2"/>
                </a:solidFill>
              </a:rPr>
              <a:pPr/>
              <a:t>40</a:t>
            </a:fld>
            <a:endParaRPr lang="en-US" sz="1400" b="0" dirty="0">
              <a:solidFill>
                <a:schemeClr val="tx2"/>
              </a:solidFill>
            </a:endParaRPr>
          </a:p>
        </p:txBody>
      </p:sp>
      <p:sp>
        <p:nvSpPr>
          <p:cNvPr id="22533" name="Rectangle 2"/>
          <p:cNvSpPr>
            <a:spLocks noGrp="1" noChangeArrowheads="1"/>
          </p:cNvSpPr>
          <p:nvPr>
            <p:ph type="title"/>
          </p:nvPr>
        </p:nvSpPr>
        <p:spPr>
          <a:xfrm>
            <a:off x="134112" y="1056168"/>
            <a:ext cx="8902384" cy="1076688"/>
          </a:xfrm>
        </p:spPr>
        <p:txBody>
          <a:bodyPr>
            <a:noAutofit/>
          </a:bodyPr>
          <a:lstStyle/>
          <a:p>
            <a:r>
              <a:rPr lang="hu-HU" sz="2800" dirty="0"/>
              <a:t>  A vezetési kiválósághoz </a:t>
            </a:r>
            <a:r>
              <a:rPr lang="hu-HU" sz="2800" i="1" dirty="0"/>
              <a:t>leginkább</a:t>
            </a:r>
            <a:r>
              <a:rPr lang="hu-HU" sz="2800" dirty="0"/>
              <a:t> szükséges vonások (tulajdonságok) egyes kutatási eredményei: </a:t>
            </a:r>
            <a:br>
              <a:rPr lang="hu-HU" sz="2800" dirty="0"/>
            </a:br>
            <a:r>
              <a:rPr lang="hu-HU" sz="2800" dirty="0"/>
              <a:t>milyen jegyek jellemezzék a vezetőt általában?</a:t>
            </a:r>
          </a:p>
        </p:txBody>
      </p:sp>
      <p:sp>
        <p:nvSpPr>
          <p:cNvPr id="22534" name="Rectangle 3"/>
          <p:cNvSpPr>
            <a:spLocks noGrp="1" noChangeArrowheads="1"/>
          </p:cNvSpPr>
          <p:nvPr>
            <p:ph type="body" idx="1"/>
          </p:nvPr>
        </p:nvSpPr>
        <p:spPr>
          <a:xfrm>
            <a:off x="457200" y="2492896"/>
            <a:ext cx="8219256" cy="4248472"/>
          </a:xfrm>
        </p:spPr>
        <p:txBody>
          <a:bodyPr>
            <a:normAutofit fontScale="77500" lnSpcReduction="20000"/>
          </a:bodyPr>
          <a:lstStyle/>
          <a:p>
            <a:r>
              <a:rPr lang="hu-HU" dirty="0"/>
              <a:t>Képességek</a:t>
            </a:r>
          </a:p>
          <a:p>
            <a:pPr lvl="2"/>
            <a:r>
              <a:rPr lang="hu-HU" dirty="0"/>
              <a:t>Kognitív intelligencia</a:t>
            </a:r>
          </a:p>
          <a:p>
            <a:pPr lvl="2"/>
            <a:r>
              <a:rPr lang="hu-HU" dirty="0"/>
              <a:t>Szakma-specifikus tudás</a:t>
            </a:r>
          </a:p>
          <a:p>
            <a:pPr lvl="2"/>
            <a:r>
              <a:rPr lang="hu-HU" dirty="0"/>
              <a:t>Szóbeli kifejezőkészség</a:t>
            </a:r>
          </a:p>
          <a:p>
            <a:r>
              <a:rPr lang="hu-HU" dirty="0"/>
              <a:t>Társas hatékonyság</a:t>
            </a:r>
          </a:p>
          <a:p>
            <a:pPr lvl="2"/>
            <a:r>
              <a:rPr lang="hu-HU" dirty="0"/>
              <a:t>Önbizalom</a:t>
            </a:r>
          </a:p>
          <a:p>
            <a:pPr lvl="2"/>
            <a:r>
              <a:rPr lang="hu-HU" dirty="0"/>
              <a:t>Aktivitás</a:t>
            </a:r>
          </a:p>
          <a:p>
            <a:pPr lvl="2"/>
            <a:r>
              <a:rPr lang="hu-HU" dirty="0"/>
              <a:t>Együttműködés</a:t>
            </a:r>
          </a:p>
          <a:p>
            <a:pPr lvl="2"/>
            <a:r>
              <a:rPr lang="hu-HU" dirty="0"/>
              <a:t>Elfogadottság</a:t>
            </a:r>
          </a:p>
          <a:p>
            <a:r>
              <a:rPr lang="hu-HU" dirty="0"/>
              <a:t>Motiváció</a:t>
            </a:r>
          </a:p>
          <a:p>
            <a:pPr lvl="2"/>
            <a:r>
              <a:rPr lang="hu-HU" dirty="0"/>
              <a:t>Tettrekészség, kezdeményezés</a:t>
            </a:r>
          </a:p>
          <a:p>
            <a:pPr lvl="2"/>
            <a:r>
              <a:rPr lang="hu-HU" dirty="0"/>
              <a:t>Állhatatosság</a:t>
            </a:r>
          </a:p>
          <a:p>
            <a:r>
              <a:rPr lang="hu-HU" dirty="0"/>
              <a:t>Feddhetetlenség</a:t>
            </a:r>
          </a:p>
          <a:p>
            <a:pPr>
              <a:buFont typeface="Monotype Sorts" pitchFamily="2" charset="2"/>
              <a:buNone/>
            </a:pPr>
            <a:endParaRPr lang="hu-HU" dirty="0"/>
          </a:p>
        </p:txBody>
      </p:sp>
    </p:spTree>
    <p:extLst>
      <p:ext uri="{BB962C8B-B14F-4D97-AF65-F5344CB8AC3E}">
        <p14:creationId xmlns:p14="http://schemas.microsoft.com/office/powerpoint/2010/main" val="2975073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95536" y="1124744"/>
            <a:ext cx="8280920" cy="1008112"/>
          </a:xfrm>
        </p:spPr>
        <p:txBody>
          <a:bodyPr>
            <a:normAutofit fontScale="90000"/>
          </a:bodyPr>
          <a:lstStyle/>
          <a:p>
            <a:r>
              <a:rPr lang="hu-HU" dirty="0"/>
              <a:t>Mit várnak el a vezetettek leginkább a vezetőtől?</a:t>
            </a:r>
          </a:p>
        </p:txBody>
      </p:sp>
      <p:sp>
        <p:nvSpPr>
          <p:cNvPr id="3" name="Tartalom helye 2"/>
          <p:cNvSpPr>
            <a:spLocks noGrp="1"/>
          </p:cNvSpPr>
          <p:nvPr>
            <p:ph idx="1"/>
          </p:nvPr>
        </p:nvSpPr>
        <p:spPr>
          <a:xfrm>
            <a:off x="251520" y="2276872"/>
            <a:ext cx="8712968" cy="4176464"/>
          </a:xfrm>
        </p:spPr>
        <p:txBody>
          <a:bodyPr>
            <a:normAutofit fontScale="92500" lnSpcReduction="20000"/>
          </a:bodyPr>
          <a:lstStyle/>
          <a:p>
            <a:pPr marL="0" indent="0">
              <a:buNone/>
            </a:pPr>
            <a:r>
              <a:rPr lang="hu-HU" sz="2400" dirty="0"/>
              <a:t>20 tulajdonság közül a legfontosabb hét közé választás aránya (n=75.000, 2007., </a:t>
            </a:r>
            <a:r>
              <a:rPr lang="hu-HU" sz="2400" dirty="0" err="1"/>
              <a:t>Kouzes</a:t>
            </a:r>
            <a:r>
              <a:rPr lang="hu-HU" sz="2400" dirty="0"/>
              <a:t>, </a:t>
            </a:r>
            <a:r>
              <a:rPr lang="hu-HU" sz="2400" dirty="0" err="1"/>
              <a:t>Posner</a:t>
            </a:r>
            <a:r>
              <a:rPr lang="hu-HU" sz="2400" dirty="0"/>
              <a:t>)</a:t>
            </a:r>
          </a:p>
          <a:p>
            <a:pPr marL="0" indent="0">
              <a:buNone/>
            </a:pPr>
            <a:endParaRPr lang="hu-HU" sz="2400" dirty="0"/>
          </a:p>
          <a:p>
            <a:pPr marL="0" indent="0">
              <a:buNone/>
            </a:pPr>
            <a:r>
              <a:rPr lang="hu-HU" dirty="0"/>
              <a:t>1. BECSÜLETESSÉG, 89%</a:t>
            </a:r>
          </a:p>
          <a:p>
            <a:pPr marL="0" indent="0">
              <a:buNone/>
            </a:pPr>
            <a:r>
              <a:rPr lang="hu-HU" dirty="0"/>
              <a:t>2. ELŐRETEKINTÉS/ELŐREMOZDÍTÁS, 71%</a:t>
            </a:r>
          </a:p>
          <a:p>
            <a:pPr marL="0" indent="0">
              <a:buNone/>
            </a:pPr>
            <a:r>
              <a:rPr lang="hu-HU" dirty="0"/>
              <a:t>3. INSPIRÁLÁS, 69%</a:t>
            </a:r>
          </a:p>
          <a:p>
            <a:pPr marL="0" indent="0">
              <a:buNone/>
            </a:pPr>
            <a:r>
              <a:rPr lang="hu-HU" dirty="0"/>
              <a:t>4. HOZZÁÉRTÉS, 68%</a:t>
            </a:r>
          </a:p>
          <a:p>
            <a:pPr marL="0" indent="0">
              <a:buNone/>
            </a:pPr>
            <a:r>
              <a:rPr lang="hu-HU" dirty="0"/>
              <a:t>5. Intelligencia, 48%</a:t>
            </a:r>
          </a:p>
          <a:p>
            <a:pPr marL="0" indent="0">
              <a:buNone/>
            </a:pPr>
            <a:r>
              <a:rPr lang="hu-HU" dirty="0"/>
              <a:t>6. Igazságosság, 39%</a:t>
            </a:r>
          </a:p>
          <a:p>
            <a:pPr marL="0" indent="0">
              <a:buNone/>
            </a:pPr>
            <a:r>
              <a:rPr lang="hu-HU" dirty="0"/>
              <a:t>7. Egyenesség, 36%</a:t>
            </a:r>
          </a:p>
          <a:p>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41</a:t>
            </a:fld>
            <a:endParaRPr lang="hu-HU"/>
          </a:p>
        </p:txBody>
      </p:sp>
    </p:spTree>
    <p:extLst>
      <p:ext uri="{BB962C8B-B14F-4D97-AF65-F5344CB8AC3E}">
        <p14:creationId xmlns:p14="http://schemas.microsoft.com/office/powerpoint/2010/main" val="797498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980728"/>
            <a:ext cx="8219256" cy="792088"/>
          </a:xfrm>
        </p:spPr>
        <p:txBody>
          <a:bodyPr>
            <a:normAutofit/>
          </a:bodyPr>
          <a:lstStyle/>
          <a:p>
            <a:r>
              <a:rPr lang="hu-HU" dirty="0"/>
              <a:t>A vezetői hitelesség</a:t>
            </a:r>
          </a:p>
        </p:txBody>
      </p:sp>
      <p:sp>
        <p:nvSpPr>
          <p:cNvPr id="3" name="Tartalom helye 2"/>
          <p:cNvSpPr>
            <a:spLocks noGrp="1"/>
          </p:cNvSpPr>
          <p:nvPr>
            <p:ph idx="1"/>
          </p:nvPr>
        </p:nvSpPr>
        <p:spPr>
          <a:xfrm>
            <a:off x="179512" y="1844824"/>
            <a:ext cx="8784976" cy="4876651"/>
          </a:xfrm>
        </p:spPr>
        <p:txBody>
          <a:bodyPr>
            <a:normAutofit fontScale="85000" lnSpcReduction="20000"/>
          </a:bodyPr>
          <a:lstStyle/>
          <a:p>
            <a:pPr marL="0" indent="0" algn="r">
              <a:buNone/>
            </a:pPr>
            <a:r>
              <a:rPr lang="hu-HU" sz="2400" dirty="0"/>
              <a:t>„ Vezető kizárólag az, aki mások</a:t>
            </a:r>
          </a:p>
          <a:p>
            <a:pPr marL="0" indent="0" algn="r">
              <a:buNone/>
            </a:pPr>
            <a:r>
              <a:rPr lang="hu-HU" sz="2400" dirty="0"/>
              <a:t>szemében vezető. Csak akkor válsz</a:t>
            </a:r>
          </a:p>
          <a:p>
            <a:pPr marL="0" indent="0" algn="r">
              <a:buNone/>
            </a:pPr>
            <a:r>
              <a:rPr lang="hu-HU" sz="2400" dirty="0"/>
              <a:t>vezetővé, ha ők azzá  emelnek.”</a:t>
            </a:r>
          </a:p>
          <a:p>
            <a:pPr marL="0" indent="0" algn="r">
              <a:buNone/>
            </a:pPr>
            <a:r>
              <a:rPr lang="hu-HU" sz="1600" dirty="0" err="1"/>
              <a:t>Carrie</a:t>
            </a:r>
            <a:r>
              <a:rPr lang="hu-HU" sz="1600" dirty="0"/>
              <a:t> </a:t>
            </a:r>
            <a:r>
              <a:rPr lang="hu-HU" sz="1600" dirty="0" err="1"/>
              <a:t>Gilstrap</a:t>
            </a:r>
            <a:r>
              <a:rPr lang="hu-HU" sz="1600" dirty="0"/>
              <a:t>, H-P (</a:t>
            </a:r>
            <a:r>
              <a:rPr lang="hu-HU" sz="1600" dirty="0" err="1"/>
              <a:t>Kouzes-Posner</a:t>
            </a:r>
            <a:r>
              <a:rPr lang="hu-HU" sz="1600" dirty="0"/>
              <a:t>, 2007. 27.)</a:t>
            </a:r>
          </a:p>
          <a:p>
            <a:pPr marL="0" indent="0" algn="r">
              <a:buNone/>
            </a:pPr>
            <a:r>
              <a:rPr lang="hu-HU" sz="1600" dirty="0"/>
              <a:t>   </a:t>
            </a:r>
          </a:p>
          <a:p>
            <a:pPr marL="514350" indent="-514350">
              <a:buFont typeface="+mj-lt"/>
              <a:buAutoNum type="arabicPeriod"/>
            </a:pPr>
            <a:r>
              <a:rPr lang="hu-HU" dirty="0"/>
              <a:t>A fentebbi elvárás lista mélyebb értelmezése:</a:t>
            </a:r>
          </a:p>
          <a:p>
            <a:pPr marL="400050" lvl="1" indent="0">
              <a:buNone/>
            </a:pPr>
            <a:r>
              <a:rPr lang="hu-HU" sz="3200" dirty="0"/>
              <a:t>az első négy, kiemelkedő tételből három (1., 2., 4.,) a </a:t>
            </a:r>
            <a:r>
              <a:rPr lang="hu-HU" sz="3200" b="1" dirty="0"/>
              <a:t>hitelességről</a:t>
            </a:r>
            <a:r>
              <a:rPr lang="hu-HU" sz="3200" dirty="0"/>
              <a:t> szól</a:t>
            </a:r>
            <a:r>
              <a:rPr lang="hu-HU" dirty="0"/>
              <a:t>. </a:t>
            </a:r>
            <a:r>
              <a:rPr lang="hu-HU" sz="3200" dirty="0"/>
              <a:t>De a 6. és 7. tétel is közvetlenül kapcsolódik hozzá.</a:t>
            </a:r>
          </a:p>
          <a:p>
            <a:pPr marL="514350" indent="-514350">
              <a:buFont typeface="+mj-lt"/>
              <a:buAutoNum type="arabicPeriod"/>
            </a:pPr>
            <a:r>
              <a:rPr lang="hu-HU" dirty="0"/>
              <a:t>A vezető hitelességének megkérdőjeleződése 25-50%-os teljesítménycsökkenést okozhat a beosztottakban. (i. m.)</a:t>
            </a:r>
          </a:p>
          <a:p>
            <a:pPr marL="514350" indent="-514350">
              <a:buFont typeface="+mj-lt"/>
              <a:buAutoNum type="arabicPeriod"/>
            </a:pPr>
            <a:r>
              <a:rPr lang="hu-HU" dirty="0" err="1"/>
              <a:t>Kouzes-Posner</a:t>
            </a:r>
            <a:r>
              <a:rPr lang="hu-HU" dirty="0"/>
              <a:t> vezetési parancsa:</a:t>
            </a:r>
          </a:p>
          <a:p>
            <a:pPr marL="400050" lvl="1" indent="0">
              <a:buNone/>
            </a:pPr>
            <a:r>
              <a:rPr lang="hu-HU" dirty="0"/>
              <a:t>Tedd azt, amit mondtál, hogy tenni fogsz! </a:t>
            </a:r>
          </a:p>
          <a:p>
            <a:pPr marL="400050" lvl="1" indent="0">
              <a:buNone/>
            </a:pPr>
            <a:r>
              <a:rPr lang="hu-HU" dirty="0"/>
              <a:t>Szabad fordításban: </a:t>
            </a:r>
            <a:r>
              <a:rPr lang="hu-HU" b="1" dirty="0"/>
              <a:t>TISZ</a:t>
            </a:r>
            <a:r>
              <a:rPr lang="hu-HU" dirty="0"/>
              <a:t>!, Tetted Igazodjon Szavadhoz!</a:t>
            </a:r>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dirty="0"/>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42</a:t>
            </a:fld>
            <a:endParaRPr lang="hu-HU"/>
          </a:p>
        </p:txBody>
      </p:sp>
    </p:spTree>
    <p:extLst>
      <p:ext uri="{BB962C8B-B14F-4D97-AF65-F5344CB8AC3E}">
        <p14:creationId xmlns:p14="http://schemas.microsoft.com/office/powerpoint/2010/main" val="797498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124744"/>
            <a:ext cx="8219256" cy="792088"/>
          </a:xfrm>
        </p:spPr>
        <p:txBody>
          <a:bodyPr>
            <a:normAutofit/>
          </a:bodyPr>
          <a:lstStyle/>
          <a:p>
            <a:endParaRPr lang="hu-HU" dirty="0"/>
          </a:p>
        </p:txBody>
      </p:sp>
      <p:sp>
        <p:nvSpPr>
          <p:cNvPr id="3" name="Tartalom helye 2"/>
          <p:cNvSpPr>
            <a:spLocks noGrp="1"/>
          </p:cNvSpPr>
          <p:nvPr>
            <p:ph idx="1"/>
          </p:nvPr>
        </p:nvSpPr>
        <p:spPr>
          <a:xfrm>
            <a:off x="457200" y="2132856"/>
            <a:ext cx="8219256" cy="4021907"/>
          </a:xfrm>
        </p:spPr>
        <p:txBody>
          <a:bodyPr>
            <a:normAutofit/>
          </a:bodyPr>
          <a:lstStyle/>
          <a:p>
            <a:pPr marL="0" indent="0">
              <a:buNone/>
            </a:pPr>
            <a:endParaRPr lang="hu-HU" sz="3600" dirty="0"/>
          </a:p>
          <a:p>
            <a:pPr marL="0" indent="0">
              <a:buNone/>
            </a:pPr>
            <a:endParaRPr lang="hu-HU" sz="2400" dirty="0"/>
          </a:p>
          <a:p>
            <a:pPr marL="0" indent="0">
              <a:buNone/>
            </a:pPr>
            <a:r>
              <a:rPr lang="hu-HU" sz="4000" dirty="0"/>
              <a:t>III. A </a:t>
            </a:r>
            <a:r>
              <a:rPr lang="hu-HU" sz="3600" dirty="0"/>
              <a:t>személyes vezetés (</a:t>
            </a:r>
            <a:r>
              <a:rPr lang="hu-HU" sz="3600" dirty="0" err="1"/>
              <a:t>leadership</a:t>
            </a:r>
            <a:r>
              <a:rPr lang="hu-HU" sz="3600" dirty="0"/>
              <a:t>) történetéből</a:t>
            </a:r>
          </a:p>
          <a:p>
            <a:pPr marL="0" indent="0">
              <a:buNone/>
            </a:pPr>
            <a:r>
              <a:rPr lang="hu-HU" dirty="0"/>
              <a:t>III. 2. Vezetői stílusok </a:t>
            </a:r>
          </a:p>
          <a:p>
            <a:pPr marL="0" indent="0">
              <a:buNone/>
            </a:pPr>
            <a:endParaRPr lang="hu-HU" dirty="0"/>
          </a:p>
          <a:p>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dirty="0"/>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43</a:t>
            </a:fld>
            <a:endParaRPr lang="hu-HU" dirty="0"/>
          </a:p>
        </p:txBody>
      </p:sp>
    </p:spTree>
    <p:extLst>
      <p:ext uri="{BB962C8B-B14F-4D97-AF65-F5344CB8AC3E}">
        <p14:creationId xmlns:p14="http://schemas.microsoft.com/office/powerpoint/2010/main" val="3053417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95536" y="1061864"/>
            <a:ext cx="8229600" cy="1143000"/>
          </a:xfrm>
        </p:spPr>
        <p:txBody>
          <a:bodyPr>
            <a:normAutofit/>
          </a:bodyPr>
          <a:lstStyle/>
          <a:p>
            <a:pPr eaLnBrk="1" hangingPunct="1"/>
            <a:r>
              <a:rPr lang="hu-HU" altLang="hu-HU" sz="3200" dirty="0"/>
              <a:t>Vezetési stílusok: magatartásalapú elmélet – </a:t>
            </a:r>
            <a:br>
              <a:rPr lang="hu-HU" altLang="hu-HU" sz="3200" dirty="0"/>
            </a:br>
            <a:r>
              <a:rPr lang="hu-HU" altLang="hu-HU" sz="3200" dirty="0"/>
              <a:t>mit tesz a vezető konkrétan?</a:t>
            </a:r>
          </a:p>
        </p:txBody>
      </p:sp>
      <p:sp>
        <p:nvSpPr>
          <p:cNvPr id="30723" name="Rectangle 3"/>
          <p:cNvSpPr>
            <a:spLocks noGrp="1" noChangeArrowheads="1"/>
          </p:cNvSpPr>
          <p:nvPr>
            <p:ph idx="1"/>
          </p:nvPr>
        </p:nvSpPr>
        <p:spPr>
          <a:xfrm>
            <a:off x="457200" y="2133600"/>
            <a:ext cx="8382000" cy="4114800"/>
          </a:xfrm>
        </p:spPr>
        <p:txBody>
          <a:bodyPr/>
          <a:lstStyle/>
          <a:p>
            <a:pPr marL="341313" indent="-341313" eaLnBrk="1" hangingPunct="1">
              <a:lnSpc>
                <a:spcPct val="90000"/>
              </a:lnSpc>
              <a:buFont typeface="Arial" charset="0"/>
              <a:buNone/>
            </a:pPr>
            <a:endParaRPr lang="hu-HU" altLang="hu-HU" dirty="0"/>
          </a:p>
          <a:p>
            <a:pPr>
              <a:lnSpc>
                <a:spcPct val="90000"/>
              </a:lnSpc>
            </a:pPr>
            <a:r>
              <a:rPr lang="hu-HU" altLang="hu-HU" dirty="0"/>
              <a:t>Az elmélet a vezető cselekedeteire koncentrál.</a:t>
            </a:r>
          </a:p>
          <a:p>
            <a:pPr>
              <a:lnSpc>
                <a:spcPct val="90000"/>
              </a:lnSpc>
            </a:pPr>
            <a:r>
              <a:rPr lang="hu-HU" altLang="hu-HU" dirty="0"/>
              <a:t>A vezetői stílusok = tipikus magatartási minták.</a:t>
            </a:r>
          </a:p>
          <a:p>
            <a:pPr>
              <a:lnSpc>
                <a:spcPct val="90000"/>
              </a:lnSpc>
            </a:pPr>
            <a:r>
              <a:rPr lang="hu-HU" altLang="hu-HU" dirty="0"/>
              <a:t>A stílusok azonosításával lehetőség nyílik azok gyakoroltatására, kívánt irányú fejlesztésére. </a:t>
            </a:r>
          </a:p>
        </p:txBody>
      </p:sp>
      <p:sp>
        <p:nvSpPr>
          <p:cNvPr id="30724" name="Dátum helye 3"/>
          <p:cNvSpPr>
            <a:spLocks noGrp="1"/>
          </p:cNvSpPr>
          <p:nvPr>
            <p:ph type="dt" sz="quarter" idx="10"/>
          </p:nvPr>
        </p:nvSpPr>
        <p:spPr>
          <a:noFill/>
        </p:spPr>
        <p:txBody>
          <a:bodyPr/>
          <a:lstStyle>
            <a:lvl1pPr>
              <a:defRPr sz="2000" b="1">
                <a:solidFill>
                  <a:srgbClr val="FFFFCC"/>
                </a:solidFill>
                <a:latin typeface="Times New Roman" pitchFamily="18" charset="0"/>
              </a:defRPr>
            </a:lvl1pPr>
            <a:lvl2pPr marL="742950" indent="-285750">
              <a:defRPr sz="2000" b="1">
                <a:solidFill>
                  <a:srgbClr val="FFFFCC"/>
                </a:solidFill>
                <a:latin typeface="Times New Roman" pitchFamily="18" charset="0"/>
              </a:defRPr>
            </a:lvl2pPr>
            <a:lvl3pPr marL="1143000" indent="-228600">
              <a:defRPr sz="2000" b="1">
                <a:solidFill>
                  <a:srgbClr val="FFFFCC"/>
                </a:solidFill>
                <a:latin typeface="Times New Roman" pitchFamily="18" charset="0"/>
              </a:defRPr>
            </a:lvl3pPr>
            <a:lvl4pPr marL="1600200" indent="-228600">
              <a:defRPr sz="2000" b="1">
                <a:solidFill>
                  <a:srgbClr val="FFFFCC"/>
                </a:solidFill>
                <a:latin typeface="Times New Roman" pitchFamily="18" charset="0"/>
              </a:defRPr>
            </a:lvl4pPr>
            <a:lvl5pPr marL="2057400" indent="-228600">
              <a:defRPr sz="2000" b="1">
                <a:solidFill>
                  <a:srgbClr val="FFFFCC"/>
                </a:solidFill>
                <a:latin typeface="Times New Roman" pitchFamily="18" charset="0"/>
              </a:defRPr>
            </a:lvl5pPr>
            <a:lvl6pPr marL="2514600" indent="-228600" eaLnBrk="0" fontAlgn="base" hangingPunct="0">
              <a:spcBef>
                <a:spcPct val="0"/>
              </a:spcBef>
              <a:spcAft>
                <a:spcPct val="0"/>
              </a:spcAft>
              <a:defRPr sz="2000" b="1">
                <a:solidFill>
                  <a:srgbClr val="FFFFCC"/>
                </a:solidFill>
                <a:latin typeface="Times New Roman" pitchFamily="18" charset="0"/>
              </a:defRPr>
            </a:lvl6pPr>
            <a:lvl7pPr marL="2971800" indent="-228600" eaLnBrk="0" fontAlgn="base" hangingPunct="0">
              <a:spcBef>
                <a:spcPct val="0"/>
              </a:spcBef>
              <a:spcAft>
                <a:spcPct val="0"/>
              </a:spcAft>
              <a:defRPr sz="2000" b="1">
                <a:solidFill>
                  <a:srgbClr val="FFFFCC"/>
                </a:solidFill>
                <a:latin typeface="Times New Roman" pitchFamily="18" charset="0"/>
              </a:defRPr>
            </a:lvl7pPr>
            <a:lvl8pPr marL="3429000" indent="-228600" eaLnBrk="0" fontAlgn="base" hangingPunct="0">
              <a:spcBef>
                <a:spcPct val="0"/>
              </a:spcBef>
              <a:spcAft>
                <a:spcPct val="0"/>
              </a:spcAft>
              <a:defRPr sz="2000" b="1">
                <a:solidFill>
                  <a:srgbClr val="FFFFCC"/>
                </a:solidFill>
                <a:latin typeface="Times New Roman" pitchFamily="18" charset="0"/>
              </a:defRPr>
            </a:lvl8pPr>
            <a:lvl9pPr marL="3886200" indent="-228600" eaLnBrk="0" fontAlgn="base" hangingPunct="0">
              <a:spcBef>
                <a:spcPct val="0"/>
              </a:spcBef>
              <a:spcAft>
                <a:spcPct val="0"/>
              </a:spcAft>
              <a:defRPr sz="2000" b="1">
                <a:solidFill>
                  <a:srgbClr val="FFFFCC"/>
                </a:solidFill>
                <a:latin typeface="Times New Roman" pitchFamily="18" charset="0"/>
              </a:defRPr>
            </a:lvl9pPr>
          </a:lstStyle>
          <a:p>
            <a:endParaRPr lang="hu-HU" sz="1400" b="0" dirty="0">
              <a:solidFill>
                <a:schemeClr val="tx2"/>
              </a:solidFill>
            </a:endParaRPr>
          </a:p>
        </p:txBody>
      </p:sp>
      <p:sp>
        <p:nvSpPr>
          <p:cNvPr id="30725" name="Élőláb helye 4"/>
          <p:cNvSpPr>
            <a:spLocks noGrp="1"/>
          </p:cNvSpPr>
          <p:nvPr>
            <p:ph type="ftr" sz="quarter" idx="11"/>
          </p:nvPr>
        </p:nvSpPr>
        <p:spPr>
          <a:noFill/>
        </p:spPr>
        <p:txBody>
          <a:bodyPr/>
          <a:lstStyle>
            <a:lvl1pPr>
              <a:defRPr sz="2000" b="1">
                <a:solidFill>
                  <a:srgbClr val="FFFFCC"/>
                </a:solidFill>
                <a:latin typeface="Times New Roman" pitchFamily="18" charset="0"/>
              </a:defRPr>
            </a:lvl1pPr>
            <a:lvl2pPr marL="742950" indent="-285750">
              <a:defRPr sz="2000" b="1">
                <a:solidFill>
                  <a:srgbClr val="FFFFCC"/>
                </a:solidFill>
                <a:latin typeface="Times New Roman" pitchFamily="18" charset="0"/>
              </a:defRPr>
            </a:lvl2pPr>
            <a:lvl3pPr marL="1143000" indent="-228600">
              <a:defRPr sz="2000" b="1">
                <a:solidFill>
                  <a:srgbClr val="FFFFCC"/>
                </a:solidFill>
                <a:latin typeface="Times New Roman" pitchFamily="18" charset="0"/>
              </a:defRPr>
            </a:lvl3pPr>
            <a:lvl4pPr marL="1600200" indent="-228600">
              <a:defRPr sz="2000" b="1">
                <a:solidFill>
                  <a:srgbClr val="FFFFCC"/>
                </a:solidFill>
                <a:latin typeface="Times New Roman" pitchFamily="18" charset="0"/>
              </a:defRPr>
            </a:lvl4pPr>
            <a:lvl5pPr marL="2057400" indent="-228600">
              <a:defRPr sz="2000" b="1">
                <a:solidFill>
                  <a:srgbClr val="FFFFCC"/>
                </a:solidFill>
                <a:latin typeface="Times New Roman" pitchFamily="18" charset="0"/>
              </a:defRPr>
            </a:lvl5pPr>
            <a:lvl6pPr marL="2514600" indent="-228600" eaLnBrk="0" fontAlgn="base" hangingPunct="0">
              <a:spcBef>
                <a:spcPct val="0"/>
              </a:spcBef>
              <a:spcAft>
                <a:spcPct val="0"/>
              </a:spcAft>
              <a:defRPr sz="2000" b="1">
                <a:solidFill>
                  <a:srgbClr val="FFFFCC"/>
                </a:solidFill>
                <a:latin typeface="Times New Roman" pitchFamily="18" charset="0"/>
              </a:defRPr>
            </a:lvl6pPr>
            <a:lvl7pPr marL="2971800" indent="-228600" eaLnBrk="0" fontAlgn="base" hangingPunct="0">
              <a:spcBef>
                <a:spcPct val="0"/>
              </a:spcBef>
              <a:spcAft>
                <a:spcPct val="0"/>
              </a:spcAft>
              <a:defRPr sz="2000" b="1">
                <a:solidFill>
                  <a:srgbClr val="FFFFCC"/>
                </a:solidFill>
                <a:latin typeface="Times New Roman" pitchFamily="18" charset="0"/>
              </a:defRPr>
            </a:lvl7pPr>
            <a:lvl8pPr marL="3429000" indent="-228600" eaLnBrk="0" fontAlgn="base" hangingPunct="0">
              <a:spcBef>
                <a:spcPct val="0"/>
              </a:spcBef>
              <a:spcAft>
                <a:spcPct val="0"/>
              </a:spcAft>
              <a:defRPr sz="2000" b="1">
                <a:solidFill>
                  <a:srgbClr val="FFFFCC"/>
                </a:solidFill>
                <a:latin typeface="Times New Roman" pitchFamily="18" charset="0"/>
              </a:defRPr>
            </a:lvl8pPr>
            <a:lvl9pPr marL="3886200" indent="-228600" eaLnBrk="0" fontAlgn="base" hangingPunct="0">
              <a:spcBef>
                <a:spcPct val="0"/>
              </a:spcBef>
              <a:spcAft>
                <a:spcPct val="0"/>
              </a:spcAft>
              <a:defRPr sz="2000" b="1">
                <a:solidFill>
                  <a:srgbClr val="FFFFCC"/>
                </a:solidFill>
                <a:latin typeface="Times New Roman" pitchFamily="18" charset="0"/>
              </a:defRPr>
            </a:lvl9pPr>
          </a:lstStyle>
          <a:p>
            <a:endParaRPr lang="en-US" sz="1400" b="0" dirty="0">
              <a:solidFill>
                <a:schemeClr val="tx2"/>
              </a:solidFill>
            </a:endParaRPr>
          </a:p>
        </p:txBody>
      </p:sp>
      <p:sp>
        <p:nvSpPr>
          <p:cNvPr id="30726" name="Dia számának helye 5"/>
          <p:cNvSpPr>
            <a:spLocks noGrp="1"/>
          </p:cNvSpPr>
          <p:nvPr>
            <p:ph type="sldNum" sz="quarter" idx="12"/>
          </p:nvPr>
        </p:nvSpPr>
        <p:spPr>
          <a:noFill/>
        </p:spPr>
        <p:txBody>
          <a:bodyPr/>
          <a:lstStyle>
            <a:lvl1pPr>
              <a:defRPr sz="2000" b="1">
                <a:solidFill>
                  <a:srgbClr val="FFFFCC"/>
                </a:solidFill>
                <a:latin typeface="Times New Roman" pitchFamily="18" charset="0"/>
              </a:defRPr>
            </a:lvl1pPr>
            <a:lvl2pPr marL="742950" indent="-285750">
              <a:defRPr sz="2000" b="1">
                <a:solidFill>
                  <a:srgbClr val="FFFFCC"/>
                </a:solidFill>
                <a:latin typeface="Times New Roman" pitchFamily="18" charset="0"/>
              </a:defRPr>
            </a:lvl2pPr>
            <a:lvl3pPr marL="1143000" indent="-228600">
              <a:defRPr sz="2000" b="1">
                <a:solidFill>
                  <a:srgbClr val="FFFFCC"/>
                </a:solidFill>
                <a:latin typeface="Times New Roman" pitchFamily="18" charset="0"/>
              </a:defRPr>
            </a:lvl3pPr>
            <a:lvl4pPr marL="1600200" indent="-228600">
              <a:defRPr sz="2000" b="1">
                <a:solidFill>
                  <a:srgbClr val="FFFFCC"/>
                </a:solidFill>
                <a:latin typeface="Times New Roman" pitchFamily="18" charset="0"/>
              </a:defRPr>
            </a:lvl4pPr>
            <a:lvl5pPr marL="2057400" indent="-228600">
              <a:defRPr sz="2000" b="1">
                <a:solidFill>
                  <a:srgbClr val="FFFFCC"/>
                </a:solidFill>
                <a:latin typeface="Times New Roman" pitchFamily="18" charset="0"/>
              </a:defRPr>
            </a:lvl5pPr>
            <a:lvl6pPr marL="2514600" indent="-228600" eaLnBrk="0" fontAlgn="base" hangingPunct="0">
              <a:spcBef>
                <a:spcPct val="0"/>
              </a:spcBef>
              <a:spcAft>
                <a:spcPct val="0"/>
              </a:spcAft>
              <a:defRPr sz="2000" b="1">
                <a:solidFill>
                  <a:srgbClr val="FFFFCC"/>
                </a:solidFill>
                <a:latin typeface="Times New Roman" pitchFamily="18" charset="0"/>
              </a:defRPr>
            </a:lvl6pPr>
            <a:lvl7pPr marL="2971800" indent="-228600" eaLnBrk="0" fontAlgn="base" hangingPunct="0">
              <a:spcBef>
                <a:spcPct val="0"/>
              </a:spcBef>
              <a:spcAft>
                <a:spcPct val="0"/>
              </a:spcAft>
              <a:defRPr sz="2000" b="1">
                <a:solidFill>
                  <a:srgbClr val="FFFFCC"/>
                </a:solidFill>
                <a:latin typeface="Times New Roman" pitchFamily="18" charset="0"/>
              </a:defRPr>
            </a:lvl7pPr>
            <a:lvl8pPr marL="3429000" indent="-228600" eaLnBrk="0" fontAlgn="base" hangingPunct="0">
              <a:spcBef>
                <a:spcPct val="0"/>
              </a:spcBef>
              <a:spcAft>
                <a:spcPct val="0"/>
              </a:spcAft>
              <a:defRPr sz="2000" b="1">
                <a:solidFill>
                  <a:srgbClr val="FFFFCC"/>
                </a:solidFill>
                <a:latin typeface="Times New Roman" pitchFamily="18" charset="0"/>
              </a:defRPr>
            </a:lvl8pPr>
            <a:lvl9pPr marL="3886200" indent="-228600" eaLnBrk="0" fontAlgn="base" hangingPunct="0">
              <a:spcBef>
                <a:spcPct val="0"/>
              </a:spcBef>
              <a:spcAft>
                <a:spcPct val="0"/>
              </a:spcAft>
              <a:defRPr sz="2000" b="1">
                <a:solidFill>
                  <a:srgbClr val="FFFFCC"/>
                </a:solidFill>
                <a:latin typeface="Times New Roman" pitchFamily="18" charset="0"/>
              </a:defRPr>
            </a:lvl9pPr>
          </a:lstStyle>
          <a:p>
            <a:fld id="{FC02346A-2A09-43FF-8335-C2833971944D}" type="slidenum">
              <a:rPr lang="en-US" sz="1400" b="0" smtClean="0">
                <a:solidFill>
                  <a:schemeClr val="tx2"/>
                </a:solidFill>
              </a:rPr>
              <a:pPr/>
              <a:t>44</a:t>
            </a:fld>
            <a:endParaRPr lang="en-US" sz="1400" b="0" dirty="0">
              <a:solidFill>
                <a:schemeClr val="tx2"/>
              </a:solidFill>
            </a:endParaRPr>
          </a:p>
        </p:txBody>
      </p:sp>
    </p:spTree>
    <p:extLst>
      <p:ext uri="{BB962C8B-B14F-4D97-AF65-F5344CB8AC3E}">
        <p14:creationId xmlns:p14="http://schemas.microsoft.com/office/powerpoint/2010/main" val="2009257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124744"/>
            <a:ext cx="8219256" cy="792088"/>
          </a:xfrm>
        </p:spPr>
        <p:txBody>
          <a:bodyPr>
            <a:normAutofit/>
          </a:bodyPr>
          <a:lstStyle/>
          <a:p>
            <a:r>
              <a:rPr lang="hu-HU" dirty="0"/>
              <a:t>Leggyakrabban vizsgált stílusjegyek</a:t>
            </a:r>
          </a:p>
        </p:txBody>
      </p:sp>
      <p:sp>
        <p:nvSpPr>
          <p:cNvPr id="3" name="Tartalom helye 2"/>
          <p:cNvSpPr>
            <a:spLocks noGrp="1"/>
          </p:cNvSpPr>
          <p:nvPr>
            <p:ph idx="1"/>
          </p:nvPr>
        </p:nvSpPr>
        <p:spPr>
          <a:xfrm>
            <a:off x="457200" y="2132856"/>
            <a:ext cx="8435280" cy="4176464"/>
          </a:xfrm>
        </p:spPr>
        <p:txBody>
          <a:bodyPr>
            <a:normAutofit fontScale="70000" lnSpcReduction="20000"/>
          </a:bodyPr>
          <a:lstStyle/>
          <a:p>
            <a:pPr marL="0" indent="0">
              <a:buNone/>
            </a:pPr>
            <a:r>
              <a:rPr lang="hu-HU" sz="3800" dirty="0"/>
              <a:t>„Feladatra koncentráló/azt meghatározó/utasító stílus” – </a:t>
            </a:r>
          </a:p>
          <a:p>
            <a:pPr marL="0" indent="0">
              <a:buNone/>
            </a:pPr>
            <a:r>
              <a:rPr lang="hu-HU" sz="3800" dirty="0"/>
              <a:t>„Munkatársra figyelő/őt értő/motiváló-bevonó stílus”</a:t>
            </a:r>
          </a:p>
          <a:p>
            <a:endParaRPr lang="hu-HU" dirty="0"/>
          </a:p>
          <a:p>
            <a:r>
              <a:rPr lang="hu-HU" dirty="0"/>
              <a:t>Mindkét stílus célja az eredmény.</a:t>
            </a:r>
          </a:p>
          <a:p>
            <a:r>
              <a:rPr lang="hu-HU" dirty="0"/>
              <a:t>Mivel az eredményt jelentős, vagy akár teljes mértékben meghatározza a munkatársak hozzáállása, a vezető gyakran döntés előtt áll, hogy a feladatra vagy a munkatársakra koncentráljon.</a:t>
            </a:r>
          </a:p>
          <a:p>
            <a:r>
              <a:rPr lang="hu-HU" dirty="0"/>
              <a:t>Általában sem a kizárólag feladatra koncentráló, sem a kizárólag a munkatársakra koncentráló stílus nem hozza meg a kívánt eredményt. Általában mindkét stílus szükséges a jó vezetéshez. </a:t>
            </a:r>
          </a:p>
          <a:p>
            <a:r>
              <a:rPr lang="hu-HU" dirty="0"/>
              <a:t>A két stílus alkalmazható együttesen is, tehát a kettő nem zárja ki egymást. </a:t>
            </a:r>
          </a:p>
          <a:p>
            <a:endParaRPr lang="hu-HU" dirty="0"/>
          </a:p>
          <a:p>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45</a:t>
            </a:fld>
            <a:endParaRPr lang="hu-HU"/>
          </a:p>
        </p:txBody>
      </p:sp>
    </p:spTree>
    <p:extLst>
      <p:ext uri="{BB962C8B-B14F-4D97-AF65-F5344CB8AC3E}">
        <p14:creationId xmlns:p14="http://schemas.microsoft.com/office/powerpoint/2010/main" val="3231882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3" name="Rectangle 2"/>
          <p:cNvSpPr>
            <a:spLocks noChangeArrowheads="1"/>
          </p:cNvSpPr>
          <p:nvPr/>
        </p:nvSpPr>
        <p:spPr bwMode="auto">
          <a:xfrm>
            <a:off x="781050" y="890074"/>
            <a:ext cx="7600950" cy="95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gn="ctr"/>
            <a:r>
              <a:rPr lang="hu-HU" sz="2800" b="0" dirty="0">
                <a:latin typeface="Arial" charset="0"/>
              </a:rPr>
              <a:t>Ohio </a:t>
            </a:r>
            <a:r>
              <a:rPr lang="hu-HU" sz="2800" b="0" dirty="0" err="1">
                <a:latin typeface="Arial" charset="0"/>
              </a:rPr>
              <a:t>State</a:t>
            </a:r>
            <a:r>
              <a:rPr lang="hu-HU" sz="2800" b="0" dirty="0">
                <a:latin typeface="Arial" charset="0"/>
              </a:rPr>
              <a:t> elmélet: a vezetői magatartás várható következményei</a:t>
            </a:r>
            <a:endParaRPr lang="en-US" sz="2800" b="0" dirty="0">
              <a:latin typeface="Arial" charset="0"/>
            </a:endParaRPr>
          </a:p>
        </p:txBody>
      </p:sp>
      <p:sp>
        <p:nvSpPr>
          <p:cNvPr id="900099" name="Rectangle 3"/>
          <p:cNvSpPr>
            <a:spLocks noChangeArrowheads="1"/>
          </p:cNvSpPr>
          <p:nvPr/>
        </p:nvSpPr>
        <p:spPr bwMode="auto">
          <a:xfrm>
            <a:off x="3581400" y="5949280"/>
            <a:ext cx="1289520" cy="462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hu-HU" sz="2400" dirty="0"/>
              <a:t>A</a:t>
            </a:r>
            <a:r>
              <a:rPr lang="hu-HU" sz="2400" b="0" dirty="0"/>
              <a:t>lacsony</a:t>
            </a:r>
            <a:endParaRPr lang="en-US" sz="2400" b="0" dirty="0"/>
          </a:p>
        </p:txBody>
      </p:sp>
      <p:sp>
        <p:nvSpPr>
          <p:cNvPr id="900100" name="Rectangle 4"/>
          <p:cNvSpPr>
            <a:spLocks noChangeArrowheads="1"/>
          </p:cNvSpPr>
          <p:nvPr/>
        </p:nvSpPr>
        <p:spPr bwMode="auto">
          <a:xfrm>
            <a:off x="762000" y="4507232"/>
            <a:ext cx="1289520" cy="462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hu-HU" sz="2400" b="0" dirty="0"/>
              <a:t>Alacsony</a:t>
            </a:r>
            <a:endParaRPr lang="en-US" sz="2400" b="0" dirty="0"/>
          </a:p>
        </p:txBody>
      </p:sp>
      <p:sp>
        <p:nvSpPr>
          <p:cNvPr id="900101" name="Rectangle 5"/>
          <p:cNvSpPr>
            <a:spLocks noChangeArrowheads="1"/>
          </p:cNvSpPr>
          <p:nvPr/>
        </p:nvSpPr>
        <p:spPr bwMode="auto">
          <a:xfrm>
            <a:off x="6477000" y="5949280"/>
            <a:ext cx="1435100" cy="462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gn="ctr"/>
            <a:r>
              <a:rPr lang="hu-HU" sz="2400" b="0" dirty="0"/>
              <a:t>Magas</a:t>
            </a:r>
            <a:endParaRPr lang="en-US" sz="2400" b="0" dirty="0"/>
          </a:p>
        </p:txBody>
      </p:sp>
      <p:sp>
        <p:nvSpPr>
          <p:cNvPr id="900102" name="Rectangle 6"/>
          <p:cNvSpPr>
            <a:spLocks noChangeArrowheads="1"/>
          </p:cNvSpPr>
          <p:nvPr/>
        </p:nvSpPr>
        <p:spPr bwMode="auto">
          <a:xfrm>
            <a:off x="908050" y="2281557"/>
            <a:ext cx="996950" cy="112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endParaRPr lang="en-US" sz="2400" b="0" dirty="0">
              <a:solidFill>
                <a:schemeClr val="bg2"/>
              </a:solidFill>
            </a:endParaRPr>
          </a:p>
          <a:p>
            <a:r>
              <a:rPr lang="hu-HU" sz="2400" b="0" dirty="0"/>
              <a:t>Magas</a:t>
            </a:r>
            <a:endParaRPr lang="en-US" b="0" dirty="0"/>
          </a:p>
          <a:p>
            <a:endParaRPr lang="en-US" b="0" dirty="0">
              <a:solidFill>
                <a:schemeClr val="bg2"/>
              </a:solidFill>
            </a:endParaRPr>
          </a:p>
        </p:txBody>
      </p:sp>
      <p:sp>
        <p:nvSpPr>
          <p:cNvPr id="900103" name="Line 7"/>
          <p:cNvSpPr>
            <a:spLocks noChangeShapeType="1"/>
          </p:cNvSpPr>
          <p:nvPr/>
        </p:nvSpPr>
        <p:spPr bwMode="auto">
          <a:xfrm>
            <a:off x="1905000" y="2926082"/>
            <a:ext cx="457200" cy="0"/>
          </a:xfrm>
          <a:prstGeom prst="line">
            <a:avLst/>
          </a:prstGeom>
          <a:noFill/>
          <a:ln w="28575">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hu-HU">
              <a:effectLst>
                <a:outerShdw blurRad="38100" dist="38100" dir="2700000" algn="tl">
                  <a:srgbClr val="000000">
                    <a:alpha val="43137"/>
                  </a:srgbClr>
                </a:outerShdw>
              </a:effectLst>
            </a:endParaRPr>
          </a:p>
        </p:txBody>
      </p:sp>
      <p:sp>
        <p:nvSpPr>
          <p:cNvPr id="900104" name="Line 8"/>
          <p:cNvSpPr>
            <a:spLocks noChangeShapeType="1"/>
          </p:cNvSpPr>
          <p:nvPr/>
        </p:nvSpPr>
        <p:spPr bwMode="auto">
          <a:xfrm>
            <a:off x="1905000" y="4796157"/>
            <a:ext cx="457200" cy="0"/>
          </a:xfrm>
          <a:prstGeom prst="line">
            <a:avLst/>
          </a:prstGeom>
          <a:noFill/>
          <a:ln w="28575">
            <a:solidFill>
              <a:schemeClr val="bg2"/>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hu-HU">
              <a:effectLst>
                <a:outerShdw blurRad="38100" dist="38100" dir="2700000" algn="tl">
                  <a:srgbClr val="000000">
                    <a:alpha val="43137"/>
                  </a:srgbClr>
                </a:outerShdw>
              </a:effectLst>
            </a:endParaRPr>
          </a:p>
        </p:txBody>
      </p:sp>
      <p:sp>
        <p:nvSpPr>
          <p:cNvPr id="900105" name="Line 9"/>
          <p:cNvSpPr>
            <a:spLocks noChangeShapeType="1"/>
          </p:cNvSpPr>
          <p:nvPr/>
        </p:nvSpPr>
        <p:spPr bwMode="auto">
          <a:xfrm flipV="1">
            <a:off x="4086225" y="5805264"/>
            <a:ext cx="0" cy="304800"/>
          </a:xfrm>
          <a:prstGeom prst="line">
            <a:avLst/>
          </a:prstGeom>
          <a:noFill/>
          <a:ln w="28575">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hu-HU">
              <a:effectLst>
                <a:outerShdw blurRad="38100" dist="38100" dir="2700000" algn="tl">
                  <a:srgbClr val="000000">
                    <a:alpha val="43137"/>
                  </a:srgbClr>
                </a:outerShdw>
              </a:effectLst>
            </a:endParaRPr>
          </a:p>
        </p:txBody>
      </p:sp>
      <p:sp>
        <p:nvSpPr>
          <p:cNvPr id="900106" name="Line 10"/>
          <p:cNvSpPr>
            <a:spLocks noChangeShapeType="1"/>
          </p:cNvSpPr>
          <p:nvPr/>
        </p:nvSpPr>
        <p:spPr bwMode="auto">
          <a:xfrm flipV="1">
            <a:off x="7162800" y="5805264"/>
            <a:ext cx="0" cy="304800"/>
          </a:xfrm>
          <a:prstGeom prst="line">
            <a:avLst/>
          </a:prstGeom>
          <a:noFill/>
          <a:ln w="28575">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hu-HU">
              <a:effectLst>
                <a:outerShdw blurRad="38100" dist="38100" dir="2700000" algn="tl">
                  <a:srgbClr val="000000">
                    <a:alpha val="43137"/>
                  </a:srgbClr>
                </a:outerShdw>
              </a:effectLst>
            </a:endParaRPr>
          </a:p>
        </p:txBody>
      </p:sp>
      <p:graphicFrame>
        <p:nvGraphicFramePr>
          <p:cNvPr id="900134" name="Group 38"/>
          <p:cNvGraphicFramePr>
            <a:graphicFrameLocks noGrp="1"/>
          </p:cNvGraphicFramePr>
          <p:nvPr>
            <p:extLst>
              <p:ext uri="{D42A27DB-BD31-4B8C-83A1-F6EECF244321}">
                <p14:modId xmlns:p14="http://schemas.microsoft.com/office/powerpoint/2010/main" val="1670698897"/>
              </p:ext>
            </p:extLst>
          </p:nvPr>
        </p:nvGraphicFramePr>
        <p:xfrm>
          <a:off x="2590800" y="1900557"/>
          <a:ext cx="2971800" cy="1905000"/>
        </p:xfrm>
        <a:graphic>
          <a:graphicData uri="http://schemas.openxmlformats.org/drawingml/2006/table">
            <a:tbl>
              <a:tblPr/>
              <a:tblGrid>
                <a:gridCol w="2971800">
                  <a:extLst>
                    <a:ext uri="{9D8B030D-6E8A-4147-A177-3AD203B41FA5}">
                      <a16:colId xmlns:a16="http://schemas.microsoft.com/office/drawing/2014/main" val="20000"/>
                    </a:ext>
                  </a:extLst>
                </a:gridCol>
              </a:tblGrid>
              <a:tr h="1905000">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0" i="0" u="none" strike="noStrike" cap="none" normalizeH="0" baseline="0" dirty="0">
                          <a:ln>
                            <a:noFill/>
                          </a:ln>
                          <a:solidFill>
                            <a:schemeClr val="tx1"/>
                          </a:solidFill>
                          <a:effectLst/>
                          <a:latin typeface="Times New Roman" pitchFamily="18" charset="0"/>
                        </a:rPr>
                        <a:t>Alacsony teljesítmény</a:t>
                      </a: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0" i="0" u="none" strike="noStrike" cap="none" normalizeH="0" baseline="0" dirty="0">
                          <a:ln>
                            <a:noFill/>
                          </a:ln>
                          <a:solidFill>
                            <a:schemeClr val="tx1"/>
                          </a:solidFill>
                          <a:effectLst/>
                          <a:latin typeface="Times New Roman" pitchFamily="18" charset="0"/>
                        </a:rPr>
                        <a:t>Kevés panasz</a:t>
                      </a: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0" i="0" u="none" strike="noStrike" cap="none" normalizeH="0" baseline="0" dirty="0">
                          <a:ln>
                            <a:noFill/>
                          </a:ln>
                          <a:solidFill>
                            <a:schemeClr val="tx1"/>
                          </a:solidFill>
                          <a:effectLst/>
                          <a:latin typeface="Times New Roman" pitchFamily="18" charset="0"/>
                        </a:rPr>
                        <a:t>Alacsony fluktuáció</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900113" name="Group 17"/>
          <p:cNvGraphicFramePr>
            <a:graphicFrameLocks noGrp="1"/>
          </p:cNvGraphicFramePr>
          <p:nvPr>
            <p:extLst>
              <p:ext uri="{D42A27DB-BD31-4B8C-83A1-F6EECF244321}">
                <p14:modId xmlns:p14="http://schemas.microsoft.com/office/powerpoint/2010/main" val="2243597148"/>
              </p:ext>
            </p:extLst>
          </p:nvPr>
        </p:nvGraphicFramePr>
        <p:xfrm>
          <a:off x="5562600" y="1900557"/>
          <a:ext cx="3124200" cy="1879600"/>
        </p:xfrm>
        <a:graphic>
          <a:graphicData uri="http://schemas.openxmlformats.org/drawingml/2006/table">
            <a:tbl>
              <a:tblPr/>
              <a:tblGrid>
                <a:gridCol w="3124200">
                  <a:extLst>
                    <a:ext uri="{9D8B030D-6E8A-4147-A177-3AD203B41FA5}">
                      <a16:colId xmlns:a16="http://schemas.microsoft.com/office/drawing/2014/main" val="20000"/>
                    </a:ext>
                  </a:extLst>
                </a:gridCol>
              </a:tblGrid>
              <a:tr h="1879600">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0" i="0" u="none" strike="noStrike" cap="none" normalizeH="0" baseline="0" dirty="0">
                          <a:ln>
                            <a:noFill/>
                          </a:ln>
                          <a:solidFill>
                            <a:schemeClr val="tx1"/>
                          </a:solidFill>
                          <a:effectLst/>
                          <a:latin typeface="Times New Roman" pitchFamily="18" charset="0"/>
                        </a:rPr>
                        <a:t>Magas teljesítmény</a:t>
                      </a: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0" i="0" u="none" strike="noStrike" cap="none" normalizeH="0" baseline="0" dirty="0">
                          <a:ln>
                            <a:noFill/>
                          </a:ln>
                          <a:solidFill>
                            <a:schemeClr val="tx1"/>
                          </a:solidFill>
                          <a:effectLst/>
                          <a:latin typeface="Times New Roman" pitchFamily="18" charset="0"/>
                        </a:rPr>
                        <a:t>Kevés panasz</a:t>
                      </a: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0" i="0" u="none" strike="noStrike" cap="none" normalizeH="0" baseline="0" dirty="0">
                          <a:ln>
                            <a:noFill/>
                          </a:ln>
                          <a:solidFill>
                            <a:schemeClr val="tx1"/>
                          </a:solidFill>
                          <a:effectLst/>
                          <a:latin typeface="Times New Roman" pitchFamily="18" charset="0"/>
                        </a:rPr>
                        <a:t>Alacsony fluktuáció</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900119" name="Group 23"/>
          <p:cNvGraphicFramePr>
            <a:graphicFrameLocks noGrp="1"/>
          </p:cNvGraphicFramePr>
          <p:nvPr>
            <p:extLst>
              <p:ext uri="{D42A27DB-BD31-4B8C-83A1-F6EECF244321}">
                <p14:modId xmlns:p14="http://schemas.microsoft.com/office/powerpoint/2010/main" val="3322328797"/>
              </p:ext>
            </p:extLst>
          </p:nvPr>
        </p:nvGraphicFramePr>
        <p:xfrm>
          <a:off x="2590800" y="3789040"/>
          <a:ext cx="2971800" cy="2016224"/>
        </p:xfrm>
        <a:graphic>
          <a:graphicData uri="http://schemas.openxmlformats.org/drawingml/2006/table">
            <a:tbl>
              <a:tblPr/>
              <a:tblGrid>
                <a:gridCol w="2971800">
                  <a:extLst>
                    <a:ext uri="{9D8B030D-6E8A-4147-A177-3AD203B41FA5}">
                      <a16:colId xmlns:a16="http://schemas.microsoft.com/office/drawing/2014/main" val="20000"/>
                    </a:ext>
                  </a:extLst>
                </a:gridCol>
              </a:tblGrid>
              <a:tr h="2016224">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0" i="0" u="none" strike="noStrike" cap="none" normalizeH="0" baseline="0" dirty="0">
                          <a:ln>
                            <a:noFill/>
                          </a:ln>
                          <a:solidFill>
                            <a:schemeClr val="tx1"/>
                          </a:solidFill>
                          <a:effectLst/>
                          <a:latin typeface="Times New Roman" pitchFamily="18" charset="0"/>
                        </a:rPr>
                        <a:t>Alacsony teljesítmény</a:t>
                      </a: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0" i="0" u="none" strike="noStrike" cap="none" normalizeH="0" baseline="0" dirty="0">
                          <a:ln>
                            <a:noFill/>
                          </a:ln>
                          <a:solidFill>
                            <a:schemeClr val="tx1"/>
                          </a:solidFill>
                          <a:effectLst/>
                          <a:latin typeface="Times New Roman" pitchFamily="18" charset="0"/>
                        </a:rPr>
                        <a:t>Sok panasz</a:t>
                      </a: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0" i="0" u="none" strike="noStrike" cap="none" normalizeH="0" baseline="0" dirty="0">
                          <a:ln>
                            <a:noFill/>
                          </a:ln>
                          <a:solidFill>
                            <a:schemeClr val="tx1"/>
                          </a:solidFill>
                          <a:effectLst/>
                          <a:latin typeface="Times New Roman" pitchFamily="18" charset="0"/>
                        </a:rPr>
                        <a:t>Magas fluktuáció</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900125" name="Group 29"/>
          <p:cNvGraphicFramePr>
            <a:graphicFrameLocks noGrp="1"/>
          </p:cNvGraphicFramePr>
          <p:nvPr>
            <p:extLst>
              <p:ext uri="{D42A27DB-BD31-4B8C-83A1-F6EECF244321}">
                <p14:modId xmlns:p14="http://schemas.microsoft.com/office/powerpoint/2010/main" val="1955990353"/>
              </p:ext>
            </p:extLst>
          </p:nvPr>
        </p:nvGraphicFramePr>
        <p:xfrm>
          <a:off x="5580112" y="3789040"/>
          <a:ext cx="3124200" cy="2006600"/>
        </p:xfrm>
        <a:graphic>
          <a:graphicData uri="http://schemas.openxmlformats.org/drawingml/2006/table">
            <a:tbl>
              <a:tblPr/>
              <a:tblGrid>
                <a:gridCol w="3124200">
                  <a:extLst>
                    <a:ext uri="{9D8B030D-6E8A-4147-A177-3AD203B41FA5}">
                      <a16:colId xmlns:a16="http://schemas.microsoft.com/office/drawing/2014/main" val="20000"/>
                    </a:ext>
                  </a:extLst>
                </a:gridCol>
              </a:tblGrid>
              <a:tr h="2006600">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0" i="0" u="none" strike="noStrike" cap="none" normalizeH="0" baseline="0" dirty="0">
                          <a:ln>
                            <a:noFill/>
                          </a:ln>
                          <a:solidFill>
                            <a:schemeClr val="tx1"/>
                          </a:solidFill>
                          <a:effectLst/>
                          <a:latin typeface="Times New Roman" pitchFamily="18" charset="0"/>
                        </a:rPr>
                        <a:t>Magas teljesítmény</a:t>
                      </a: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0" i="0" u="none" strike="noStrike" cap="none" normalizeH="0" baseline="0" dirty="0">
                          <a:ln>
                            <a:noFill/>
                          </a:ln>
                          <a:solidFill>
                            <a:schemeClr val="tx1"/>
                          </a:solidFill>
                          <a:effectLst/>
                          <a:latin typeface="Times New Roman" pitchFamily="18" charset="0"/>
                        </a:rPr>
                        <a:t>Sok panasz</a:t>
                      </a: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0" i="0" u="none" strike="noStrike" cap="none" normalizeH="0" baseline="0" dirty="0">
                          <a:ln>
                            <a:noFill/>
                          </a:ln>
                          <a:solidFill>
                            <a:schemeClr val="tx1"/>
                          </a:solidFill>
                          <a:effectLst/>
                          <a:latin typeface="Times New Roman" pitchFamily="18" charset="0"/>
                        </a:rPr>
                        <a:t>Magas fluktuáció</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900131" name="Rectangle 35"/>
          <p:cNvSpPr>
            <a:spLocks noChangeArrowheads="1"/>
          </p:cNvSpPr>
          <p:nvPr/>
        </p:nvSpPr>
        <p:spPr bwMode="auto">
          <a:xfrm>
            <a:off x="353538" y="1196752"/>
            <a:ext cx="426399" cy="560217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a:r>
              <a:rPr lang="hu-HU" sz="2200" dirty="0"/>
              <a:t>F</a:t>
            </a:r>
          </a:p>
          <a:p>
            <a:pPr algn="ctr"/>
            <a:r>
              <a:rPr lang="hu-HU" sz="2200" dirty="0"/>
              <a:t>I</a:t>
            </a:r>
          </a:p>
          <a:p>
            <a:pPr algn="ctr"/>
            <a:r>
              <a:rPr lang="hu-HU" sz="2200" dirty="0"/>
              <a:t>G</a:t>
            </a:r>
          </a:p>
          <a:p>
            <a:pPr algn="ctr"/>
            <a:r>
              <a:rPr lang="hu-HU" sz="2200" dirty="0"/>
              <a:t>Y</a:t>
            </a:r>
          </a:p>
          <a:p>
            <a:pPr algn="ctr"/>
            <a:r>
              <a:rPr lang="hu-HU" sz="2200" dirty="0"/>
              <a:t>E</a:t>
            </a:r>
          </a:p>
          <a:p>
            <a:pPr algn="ctr"/>
            <a:r>
              <a:rPr lang="hu-HU" sz="2200" dirty="0"/>
              <a:t>L</a:t>
            </a:r>
          </a:p>
          <a:p>
            <a:pPr algn="ctr"/>
            <a:r>
              <a:rPr lang="hu-HU" sz="2200" dirty="0"/>
              <a:t>E</a:t>
            </a:r>
          </a:p>
          <a:p>
            <a:pPr algn="ctr"/>
            <a:r>
              <a:rPr lang="hu-HU" sz="2200" dirty="0"/>
              <a:t>M</a:t>
            </a:r>
          </a:p>
          <a:p>
            <a:pPr algn="ctr"/>
            <a:endParaRPr lang="hu-HU" sz="1000" dirty="0"/>
          </a:p>
          <a:p>
            <a:pPr algn="ctr"/>
            <a:r>
              <a:rPr lang="hu-HU" sz="2200" dirty="0"/>
              <a:t>A</a:t>
            </a:r>
          </a:p>
          <a:p>
            <a:pPr algn="ctr"/>
            <a:endParaRPr lang="hu-HU" sz="1000" dirty="0"/>
          </a:p>
          <a:p>
            <a:pPr algn="ctr"/>
            <a:r>
              <a:rPr lang="hu-HU" sz="2200" dirty="0"/>
              <a:t>M</a:t>
            </a:r>
          </a:p>
          <a:p>
            <a:pPr algn="ctr"/>
            <a:r>
              <a:rPr lang="hu-HU" sz="2200" dirty="0"/>
              <a:t>T</a:t>
            </a:r>
          </a:p>
          <a:p>
            <a:pPr algn="ctr"/>
            <a:r>
              <a:rPr lang="hu-HU" sz="2200" dirty="0"/>
              <a:t>S</a:t>
            </a:r>
          </a:p>
          <a:p>
            <a:pPr algn="ctr"/>
            <a:r>
              <a:rPr lang="hu-HU" sz="2200" dirty="0"/>
              <a:t>-</a:t>
            </a:r>
          </a:p>
          <a:p>
            <a:pPr algn="ctr"/>
            <a:r>
              <a:rPr lang="hu-HU" sz="2200" dirty="0"/>
              <a:t>R</a:t>
            </a:r>
          </a:p>
          <a:p>
            <a:pPr algn="ctr"/>
            <a:r>
              <a:rPr lang="hu-HU" sz="2200" dirty="0"/>
              <a:t>A</a:t>
            </a:r>
            <a:endParaRPr lang="en-US" sz="2200" dirty="0"/>
          </a:p>
        </p:txBody>
      </p:sp>
      <p:sp>
        <p:nvSpPr>
          <p:cNvPr id="900132" name="Rectangle 36"/>
          <p:cNvSpPr>
            <a:spLocks noChangeArrowheads="1"/>
          </p:cNvSpPr>
          <p:nvPr/>
        </p:nvSpPr>
        <p:spPr bwMode="auto">
          <a:xfrm>
            <a:off x="2555776" y="6381328"/>
            <a:ext cx="6327951" cy="43152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a:r>
              <a:rPr lang="hu-HU" sz="2200" spc="300" dirty="0"/>
              <a:t>FIGYELEM A DOLGOK MEGHATÁROZÁSÁRA</a:t>
            </a:r>
            <a:endParaRPr lang="en-US" sz="2200" spc="300" dirty="0"/>
          </a:p>
        </p:txBody>
      </p:sp>
      <p:sp>
        <p:nvSpPr>
          <p:cNvPr id="17" name="Line 7">
            <a:extLst>
              <a:ext uri="{FF2B5EF4-FFF2-40B4-BE49-F238E27FC236}">
                <a16:creationId xmlns:a16="http://schemas.microsoft.com/office/drawing/2014/main" id="{D4D39200-1949-4902-A34C-1E34AF28CEEA}"/>
              </a:ext>
            </a:extLst>
          </p:cNvPr>
          <p:cNvSpPr>
            <a:spLocks noChangeShapeType="1"/>
          </p:cNvSpPr>
          <p:nvPr/>
        </p:nvSpPr>
        <p:spPr bwMode="auto">
          <a:xfrm>
            <a:off x="2057400" y="4797152"/>
            <a:ext cx="457200" cy="0"/>
          </a:xfrm>
          <a:prstGeom prst="line">
            <a:avLst/>
          </a:prstGeom>
          <a:noFill/>
          <a:ln w="28575">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hu-HU">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84562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0013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013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0009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0010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900102"/>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900100"/>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499"/>
                                          </p:stCondLst>
                                        </p:cTn>
                                        <p:tgtEl>
                                          <p:spTgt spid="900105"/>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499"/>
                                          </p:stCondLst>
                                        </p:cTn>
                                        <p:tgtEl>
                                          <p:spTgt spid="900106"/>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499"/>
                                          </p:stCondLst>
                                        </p:cTn>
                                        <p:tgtEl>
                                          <p:spTgt spid="900103"/>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499"/>
                                          </p:stCondLst>
                                        </p:cTn>
                                        <p:tgtEl>
                                          <p:spTgt spid="1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499"/>
                                          </p:stCondLst>
                                        </p:cTn>
                                        <p:tgtEl>
                                          <p:spTgt spid="900104"/>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499"/>
                                          </p:stCondLst>
                                        </p:cTn>
                                        <p:tgtEl>
                                          <p:spTgt spid="900119"/>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nodeType="clickEffect">
                                  <p:stCondLst>
                                    <p:cond delay="0"/>
                                  </p:stCondLst>
                                  <p:childTnLst>
                                    <p:set>
                                      <p:cBhvr>
                                        <p:cTn id="54" dur="1" fill="hold">
                                          <p:stCondLst>
                                            <p:cond delay="499"/>
                                          </p:stCondLst>
                                        </p:cTn>
                                        <p:tgtEl>
                                          <p:spTgt spid="900125"/>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nodeType="clickEffect">
                                  <p:stCondLst>
                                    <p:cond delay="0"/>
                                  </p:stCondLst>
                                  <p:childTnLst>
                                    <p:set>
                                      <p:cBhvr>
                                        <p:cTn id="58" dur="1" fill="hold">
                                          <p:stCondLst>
                                            <p:cond delay="499"/>
                                          </p:stCondLst>
                                        </p:cTn>
                                        <p:tgtEl>
                                          <p:spTgt spid="900134"/>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nodeType="clickEffect">
                                  <p:stCondLst>
                                    <p:cond delay="0"/>
                                  </p:stCondLst>
                                  <p:childTnLst>
                                    <p:set>
                                      <p:cBhvr>
                                        <p:cTn id="62" dur="1" fill="hold">
                                          <p:stCondLst>
                                            <p:cond delay="499"/>
                                          </p:stCondLst>
                                        </p:cTn>
                                        <p:tgtEl>
                                          <p:spTgt spid="9001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0099" grpId="0" autoUpdateAnimBg="0"/>
      <p:bldP spid="900100" grpId="0" autoUpdateAnimBg="0"/>
      <p:bldP spid="900101" grpId="0" autoUpdateAnimBg="0"/>
      <p:bldP spid="900102" grpId="0" autoUpdateAnimBg="0"/>
      <p:bldP spid="900131" grpId="0" animBg="1"/>
      <p:bldP spid="900132"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980728"/>
            <a:ext cx="8219256" cy="936104"/>
          </a:xfrm>
        </p:spPr>
        <p:txBody>
          <a:bodyPr>
            <a:noAutofit/>
          </a:bodyPr>
          <a:lstStyle/>
          <a:p>
            <a:pPr>
              <a:lnSpc>
                <a:spcPts val="3000"/>
              </a:lnSpc>
            </a:pPr>
            <a:br>
              <a:rPr lang="hu-HU" sz="3200" dirty="0"/>
            </a:br>
            <a:r>
              <a:rPr lang="hu-HU" sz="3200" dirty="0"/>
              <a:t>Az érzelmi intelligencia és a vezetési stílus</a:t>
            </a:r>
            <a:endParaRPr lang="hu-HU" sz="2400" dirty="0"/>
          </a:p>
        </p:txBody>
      </p:sp>
      <p:sp>
        <p:nvSpPr>
          <p:cNvPr id="3" name="Tartalom helye 2"/>
          <p:cNvSpPr>
            <a:spLocks noGrp="1"/>
          </p:cNvSpPr>
          <p:nvPr>
            <p:ph idx="1"/>
          </p:nvPr>
        </p:nvSpPr>
        <p:spPr>
          <a:xfrm>
            <a:off x="323528" y="2204864"/>
            <a:ext cx="8568952" cy="4032448"/>
          </a:xfrm>
        </p:spPr>
        <p:txBody>
          <a:bodyPr>
            <a:normAutofit/>
          </a:bodyPr>
          <a:lstStyle/>
          <a:p>
            <a:pPr marL="0" indent="0" algn="ctr">
              <a:buNone/>
            </a:pPr>
            <a:endParaRPr lang="hu-HU" dirty="0"/>
          </a:p>
          <a:p>
            <a:pPr marL="0" indent="0" algn="ctr">
              <a:buNone/>
            </a:pPr>
            <a:r>
              <a:rPr lang="hu-HU" dirty="0"/>
              <a:t>Az érzelmi intelligencia hozzásegíti a vezetőt ahhoz, hogy a különböző helyzetek eltérő igényei szerint képes legyen többfajta vezetési stílust alkalmazni. </a:t>
            </a:r>
          </a:p>
          <a:p>
            <a:pPr marL="0" indent="0">
              <a:buNone/>
            </a:pPr>
            <a:r>
              <a:rPr lang="hu-HU" dirty="0"/>
              <a:t> </a:t>
            </a:r>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a:t>
            </a:r>
            <a:r>
              <a:rPr lang="hu-HU" dirty="0" err="1"/>
              <a:t>Fvezetés</a:t>
            </a:r>
            <a:r>
              <a:rPr lang="hu-HU" dirty="0"/>
              <a:t> különböző </a:t>
            </a:r>
            <a:r>
              <a:rPr lang="hu-HU" dirty="0" err="1"/>
              <a:t>eszközeitHÉR</a:t>
            </a:r>
            <a:r>
              <a:rPr lang="hu-HU" dirty="0"/>
              <a:t>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47</a:t>
            </a:fld>
            <a:endParaRPr lang="hu-HU" dirty="0"/>
          </a:p>
        </p:txBody>
      </p:sp>
    </p:spTree>
    <p:extLst>
      <p:ext uri="{BB962C8B-B14F-4D97-AF65-F5344CB8AC3E}">
        <p14:creationId xmlns:p14="http://schemas.microsoft.com/office/powerpoint/2010/main" val="17156342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908720"/>
            <a:ext cx="8219256" cy="936104"/>
          </a:xfrm>
        </p:spPr>
        <p:txBody>
          <a:bodyPr>
            <a:noAutofit/>
          </a:bodyPr>
          <a:lstStyle/>
          <a:p>
            <a:pPr>
              <a:lnSpc>
                <a:spcPts val="3000"/>
              </a:lnSpc>
            </a:pPr>
            <a:r>
              <a:rPr lang="hu-HU" sz="3200" dirty="0"/>
              <a:t>Mi az érzelmi intelligencia?</a:t>
            </a:r>
            <a:endParaRPr lang="hu-HU" sz="2400" dirty="0"/>
          </a:p>
        </p:txBody>
      </p:sp>
      <p:sp>
        <p:nvSpPr>
          <p:cNvPr id="3" name="Tartalom helye 2"/>
          <p:cNvSpPr>
            <a:spLocks noGrp="1"/>
          </p:cNvSpPr>
          <p:nvPr>
            <p:ph idx="1"/>
          </p:nvPr>
        </p:nvSpPr>
        <p:spPr>
          <a:xfrm>
            <a:off x="179512" y="1700808"/>
            <a:ext cx="8784976" cy="5085184"/>
          </a:xfrm>
        </p:spPr>
        <p:txBody>
          <a:bodyPr>
            <a:normAutofit fontScale="62500" lnSpcReduction="20000"/>
          </a:bodyPr>
          <a:lstStyle/>
          <a:p>
            <a:pPr marL="514350" indent="-514350">
              <a:buFont typeface="+mj-lt"/>
              <a:buAutoNum type="arabicPeriod"/>
            </a:pPr>
            <a:r>
              <a:rPr lang="hu-HU" sz="3700" b="1" dirty="0"/>
              <a:t>Önmagunk</a:t>
            </a:r>
            <a:r>
              <a:rPr lang="hu-HU" sz="3700" dirty="0"/>
              <a:t> érzelmeivel, saját reagálás-módjainkkal kapcsolatos </a:t>
            </a:r>
            <a:r>
              <a:rPr lang="hu-HU" sz="3700" b="1" dirty="0"/>
              <a:t>tudatosság</a:t>
            </a:r>
            <a:r>
              <a:rPr lang="hu-HU" sz="3700" dirty="0"/>
              <a:t>. </a:t>
            </a:r>
          </a:p>
          <a:p>
            <a:pPr marL="800100" lvl="2" indent="0">
              <a:buNone/>
            </a:pPr>
            <a:r>
              <a:rPr lang="hu-HU" sz="2900" dirty="0"/>
              <a:t>Példa. Ne szégyelljük, hogy vezetőként is „emberek vagyunk”, szükségünk van és lehet a jó szóra! Adott pontokon, ha nem tudunk valamit, ne féljünk magunkat „sebezhetőnek” mutatni! (Egyébként, ha felvállaljuk magunkat, igaz emberi igényeinket és érthető hiányosságainkat, ez megvédhet bennünket a hízelgőktől.)</a:t>
            </a:r>
          </a:p>
          <a:p>
            <a:pPr marL="514350" indent="-514350">
              <a:buFont typeface="+mj-lt"/>
              <a:buAutoNum type="arabicPeriod"/>
            </a:pPr>
            <a:r>
              <a:rPr lang="hu-HU" sz="3700" b="1" dirty="0"/>
              <a:t>Mások</a:t>
            </a:r>
            <a:r>
              <a:rPr lang="hu-HU" sz="3700" dirty="0"/>
              <a:t> lelki állapotainak, szükségleteinek megértése, </a:t>
            </a:r>
            <a:r>
              <a:rPr lang="hu-HU" sz="3700" b="1" dirty="0"/>
              <a:t>empátia</a:t>
            </a:r>
            <a:r>
              <a:rPr lang="hu-HU" sz="3700" dirty="0"/>
              <a:t>.</a:t>
            </a:r>
          </a:p>
          <a:p>
            <a:pPr marL="514350" indent="-514350">
              <a:buFont typeface="+mj-lt"/>
              <a:buAutoNum type="arabicPeriod"/>
            </a:pPr>
            <a:r>
              <a:rPr lang="hu-HU" sz="3700" b="1" dirty="0"/>
              <a:t>Önmagunk</a:t>
            </a:r>
            <a:r>
              <a:rPr lang="hu-HU" sz="3700" dirty="0"/>
              <a:t> viselkedésének szabályozása, anélkül, hogy túlzott (például merev, elidegenítő, megtévesztő) szerepviselkedés tévútjára lépnénk. </a:t>
            </a:r>
          </a:p>
          <a:p>
            <a:pPr marL="800100" lvl="2" indent="0">
              <a:buNone/>
            </a:pPr>
            <a:r>
              <a:rPr lang="hu-HU" sz="2900" dirty="0"/>
              <a:t>Ide tartozik más tényezők mellett: önmagunk </a:t>
            </a:r>
            <a:r>
              <a:rPr lang="hu-HU" sz="2900" b="1" dirty="0"/>
              <a:t>motiválása, </a:t>
            </a:r>
            <a:r>
              <a:rPr lang="hu-HU" sz="2900" dirty="0"/>
              <a:t>egészéges</a:t>
            </a:r>
            <a:r>
              <a:rPr lang="hu-HU" sz="2900" b="1" dirty="0"/>
              <a:t> önkontroll.</a:t>
            </a:r>
            <a:r>
              <a:rPr lang="hu-HU" sz="2900" dirty="0"/>
              <a:t> Utóbbira példa: ne reagáljuk túl az esetleges sérelmeinket! A bántó vagy annak tűnő viselkedéseknél mindig vegyük figyelembe, hogy azok jó eséllyel „nem nekünk szólnak”! A jó vezető (okosan, mértékkel, hiúságot mellőzve) </a:t>
            </a:r>
            <a:r>
              <a:rPr lang="hu-HU" sz="2900" b="1" dirty="0"/>
              <a:t>villámhárító</a:t>
            </a:r>
            <a:r>
              <a:rPr lang="hu-HU" sz="2900" dirty="0"/>
              <a:t> is tudjon lenni! Ne kapkodjunk mások nem biztosan értelmezhető viszonyulásai, feszültségek, súrlódások esetén! </a:t>
            </a:r>
          </a:p>
          <a:p>
            <a:pPr marL="514350" indent="-514350">
              <a:buFont typeface="+mj-lt"/>
              <a:buAutoNum type="arabicPeriod"/>
            </a:pPr>
            <a:r>
              <a:rPr lang="hu-HU" sz="3700" b="1" dirty="0"/>
              <a:t>Mások</a:t>
            </a:r>
            <a:r>
              <a:rPr lang="hu-HU" sz="3700" dirty="0"/>
              <a:t> viselkedésének, reagálásának </a:t>
            </a:r>
            <a:r>
              <a:rPr lang="hu-HU" sz="3700" b="1" dirty="0"/>
              <a:t>szabályozása</a:t>
            </a:r>
            <a:r>
              <a:rPr lang="hu-HU" sz="3700" dirty="0"/>
              <a:t>.</a:t>
            </a:r>
          </a:p>
          <a:p>
            <a:pPr marL="800100" lvl="2" indent="0">
              <a:buNone/>
            </a:pPr>
            <a:r>
              <a:rPr lang="hu-HU" sz="2900" dirty="0"/>
              <a:t>(E szerteágazó témakörhöz kapcsolódnak: a vezetési stílusok már taglalt illetve még következő kérdései, illetve a vezetési eszközök soron következő témái.)</a:t>
            </a:r>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a:t>
            </a:r>
            <a:r>
              <a:rPr lang="hu-HU" dirty="0" err="1"/>
              <a:t>Fvezetés</a:t>
            </a:r>
            <a:r>
              <a:rPr lang="hu-HU" dirty="0"/>
              <a:t> különböző </a:t>
            </a:r>
            <a:r>
              <a:rPr lang="hu-HU" dirty="0" err="1"/>
              <a:t>eszközeitHÉR</a:t>
            </a:r>
            <a:r>
              <a:rPr lang="hu-HU" dirty="0"/>
              <a:t>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48</a:t>
            </a:fld>
            <a:endParaRPr lang="hu-HU" dirty="0"/>
          </a:p>
        </p:txBody>
      </p:sp>
    </p:spTree>
    <p:extLst>
      <p:ext uri="{BB962C8B-B14F-4D97-AF65-F5344CB8AC3E}">
        <p14:creationId xmlns:p14="http://schemas.microsoft.com/office/powerpoint/2010/main" val="17203176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07504" y="1124744"/>
            <a:ext cx="8928992" cy="792088"/>
          </a:xfrm>
        </p:spPr>
        <p:txBody>
          <a:bodyPr>
            <a:noAutofit/>
          </a:bodyPr>
          <a:lstStyle/>
          <a:p>
            <a:r>
              <a:rPr lang="hu-HU" sz="3200" dirty="0"/>
              <a:t>Az érzelmileg, illetve társas szempontból intelligens vezetés kompetenciái – </a:t>
            </a:r>
            <a:r>
              <a:rPr lang="hu-HU" sz="3200" dirty="0" err="1"/>
              <a:t>Goleman</a:t>
            </a:r>
            <a:r>
              <a:rPr lang="hu-HU" sz="3200" dirty="0"/>
              <a:t>, </a:t>
            </a:r>
            <a:r>
              <a:rPr lang="hu-HU" sz="3200" dirty="0" err="1"/>
              <a:t>Boyatzis</a:t>
            </a:r>
            <a:r>
              <a:rPr lang="hu-HU" sz="3200" dirty="0"/>
              <a:t> </a:t>
            </a:r>
          </a:p>
        </p:txBody>
      </p:sp>
      <p:sp>
        <p:nvSpPr>
          <p:cNvPr id="3" name="Tartalom helye 2"/>
          <p:cNvSpPr>
            <a:spLocks noGrp="1"/>
          </p:cNvSpPr>
          <p:nvPr>
            <p:ph idx="1"/>
          </p:nvPr>
        </p:nvSpPr>
        <p:spPr>
          <a:xfrm>
            <a:off x="457200" y="2287413"/>
            <a:ext cx="8219256" cy="4021907"/>
          </a:xfrm>
        </p:spPr>
        <p:txBody>
          <a:bodyPr>
            <a:normAutofit fontScale="62500" lnSpcReduction="20000"/>
          </a:bodyPr>
          <a:lstStyle/>
          <a:p>
            <a:r>
              <a:rPr lang="hu-HU" dirty="0"/>
              <a:t>Empátia: az eltérő motivációk, szükségletek megértése</a:t>
            </a:r>
          </a:p>
          <a:p>
            <a:r>
              <a:rPr lang="hu-HU" dirty="0"/>
              <a:t>Ráhangolódás: figyelmes hallgatás, az érzelmek, hangulatok átérzése, átvétele</a:t>
            </a:r>
          </a:p>
          <a:p>
            <a:r>
              <a:rPr lang="hu-HU" dirty="0"/>
              <a:t>Szervezethez tartozás: az értékek nagyrabecsülése, az íratlan normák ismerete</a:t>
            </a:r>
          </a:p>
          <a:p>
            <a:r>
              <a:rPr lang="hu-HU" dirty="0"/>
              <a:t>Befolyás: meggyőzés megbeszéléssel, a másik érdekeire hivatkozás, támogatás elnyerése a fontos emberektől</a:t>
            </a:r>
          </a:p>
          <a:p>
            <a:r>
              <a:rPr lang="hu-HU" dirty="0"/>
              <a:t>Mások fejlesztése: idő, energia a </a:t>
            </a:r>
            <a:r>
              <a:rPr lang="hu-HU" dirty="0" err="1"/>
              <a:t>mentorálásra</a:t>
            </a:r>
            <a:r>
              <a:rPr lang="hu-HU" dirty="0"/>
              <a:t>, lelkes </a:t>
            </a:r>
            <a:r>
              <a:rPr lang="hu-HU" dirty="0" err="1"/>
              <a:t>coach-olás</a:t>
            </a:r>
            <a:r>
              <a:rPr lang="hu-HU" dirty="0"/>
              <a:t>, visszajelzés nyújtása</a:t>
            </a:r>
          </a:p>
          <a:p>
            <a:r>
              <a:rPr lang="hu-HU" dirty="0"/>
              <a:t>Inspiráció: jövőkép, a csapat önbecsülése, pozitív érzelmi hangulat; kihozni a vezetettekből a legjobbat</a:t>
            </a:r>
          </a:p>
          <a:p>
            <a:r>
              <a:rPr lang="hu-HU" dirty="0"/>
              <a:t>Csapatmunka: a team minden tagjától igényeljük-e a hozzájárulását, támogatjuk-e őket, bátorítjuk-e együttműködésüket? </a:t>
            </a:r>
          </a:p>
          <a:p>
            <a:pPr marL="400050" lvl="1" indent="0">
              <a:buNone/>
            </a:pPr>
            <a:r>
              <a:rPr lang="hu-HU" dirty="0"/>
              <a:t>(</a:t>
            </a:r>
            <a:r>
              <a:rPr lang="hu-HU" dirty="0" err="1"/>
              <a:t>Goleman</a:t>
            </a:r>
            <a:r>
              <a:rPr lang="hu-HU" dirty="0"/>
              <a:t>, </a:t>
            </a:r>
            <a:r>
              <a:rPr lang="hu-HU" dirty="0" err="1"/>
              <a:t>Boyatzis</a:t>
            </a:r>
            <a:r>
              <a:rPr lang="hu-HU" dirty="0"/>
              <a:t> a szociális idegtudományi kutatásokról, 2008.)    </a:t>
            </a:r>
          </a:p>
          <a:p>
            <a:pPr marL="0" indent="0">
              <a:buNone/>
            </a:pPr>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49</a:t>
            </a:fld>
            <a:endParaRPr lang="hu-HU"/>
          </a:p>
        </p:txBody>
      </p:sp>
    </p:spTree>
    <p:extLst>
      <p:ext uri="{BB962C8B-B14F-4D97-AF65-F5344CB8AC3E}">
        <p14:creationId xmlns:p14="http://schemas.microsoft.com/office/powerpoint/2010/main" val="3124165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124744"/>
            <a:ext cx="8219256" cy="792088"/>
          </a:xfrm>
        </p:spPr>
        <p:txBody>
          <a:bodyPr>
            <a:normAutofit/>
          </a:bodyPr>
          <a:lstStyle/>
          <a:p>
            <a:r>
              <a:rPr lang="hu-HU" dirty="0"/>
              <a:t>Tartalomjegyzék</a:t>
            </a:r>
          </a:p>
        </p:txBody>
      </p:sp>
      <p:sp>
        <p:nvSpPr>
          <p:cNvPr id="3" name="Tartalom helye 2"/>
          <p:cNvSpPr>
            <a:spLocks noGrp="1"/>
          </p:cNvSpPr>
          <p:nvPr>
            <p:ph idx="1"/>
          </p:nvPr>
        </p:nvSpPr>
        <p:spPr>
          <a:xfrm>
            <a:off x="457200" y="1988840"/>
            <a:ext cx="8363272" cy="4608512"/>
          </a:xfrm>
        </p:spPr>
        <p:txBody>
          <a:bodyPr>
            <a:normAutofit fontScale="55000" lnSpcReduction="20000"/>
          </a:bodyPr>
          <a:lstStyle/>
          <a:p>
            <a:pPr marL="571500" indent="-571500">
              <a:buAutoNum type="romanUcPeriod"/>
            </a:pPr>
            <a:r>
              <a:rPr lang="hu-HU" dirty="0"/>
              <a:t>Vezetés, személyes vezetés (</a:t>
            </a:r>
            <a:r>
              <a:rPr lang="hu-HU" dirty="0" err="1"/>
              <a:t>leadership</a:t>
            </a:r>
            <a:r>
              <a:rPr lang="hu-HU" dirty="0"/>
              <a:t>), menedzsment (7-15. dia)</a:t>
            </a:r>
          </a:p>
          <a:p>
            <a:pPr marL="571500" indent="-571500">
              <a:buAutoNum type="romanUcPeriod"/>
            </a:pPr>
            <a:r>
              <a:rPr lang="hu-HU" dirty="0"/>
              <a:t>A vezetés alapjai (16-36. dia)</a:t>
            </a:r>
          </a:p>
          <a:p>
            <a:pPr marL="400050" lvl="1" indent="0">
              <a:buNone/>
            </a:pPr>
            <a:r>
              <a:rPr lang="hu-HU" sz="3200" dirty="0"/>
              <a:t>II. 1. Vezetési, szervezési alapelvek – </a:t>
            </a:r>
            <a:r>
              <a:rPr lang="hu-HU" sz="3200" dirty="0" err="1"/>
              <a:t>Fayol</a:t>
            </a:r>
            <a:r>
              <a:rPr lang="hu-HU" sz="3200" dirty="0"/>
              <a:t> (18-22. dia)</a:t>
            </a:r>
          </a:p>
          <a:p>
            <a:pPr marL="400050" lvl="1" indent="0">
              <a:buNone/>
            </a:pPr>
            <a:r>
              <a:rPr lang="hu-HU" sz="3200" dirty="0"/>
              <a:t>II. 2. A vezetés egyes általános jellemzői. Vezetői készségek (23-27. dia)</a:t>
            </a:r>
          </a:p>
          <a:p>
            <a:pPr marL="400050" lvl="1" indent="0">
              <a:buNone/>
            </a:pPr>
            <a:r>
              <a:rPr lang="hu-HU" sz="3200" dirty="0"/>
              <a:t>II. 3. A vezetői motiválás megközelítései. A vezetői motiválás </a:t>
            </a:r>
            <a:r>
              <a:rPr lang="hu-HU" sz="3200" dirty="0" err="1"/>
              <a:t>korlátai</a:t>
            </a:r>
            <a:r>
              <a:rPr lang="hu-HU" sz="3200" dirty="0"/>
              <a:t> (28-36. dia)</a:t>
            </a:r>
            <a:endParaRPr lang="hu-HU" dirty="0"/>
          </a:p>
          <a:p>
            <a:pPr marL="571500" indent="-571500">
              <a:buAutoNum type="romanUcPeriod"/>
            </a:pPr>
            <a:r>
              <a:rPr lang="hu-HU" dirty="0"/>
              <a:t>A személyes vezetés történetéből (37-66. dia)</a:t>
            </a:r>
          </a:p>
          <a:p>
            <a:pPr marL="400050" lvl="1" indent="0">
              <a:buNone/>
            </a:pPr>
            <a:r>
              <a:rPr lang="hu-HU" sz="3200" dirty="0"/>
              <a:t>III.1.Vezetői tulajdonságok (39-42. dia)</a:t>
            </a:r>
          </a:p>
          <a:p>
            <a:pPr marL="400050" lvl="1" indent="0">
              <a:buNone/>
            </a:pPr>
            <a:r>
              <a:rPr lang="hu-HU" sz="3200" dirty="0"/>
              <a:t>III.2. Vezetői stílusok (43-54. dia)</a:t>
            </a:r>
          </a:p>
          <a:p>
            <a:pPr marL="400050" lvl="1" indent="0">
              <a:buNone/>
            </a:pPr>
            <a:r>
              <a:rPr lang="hu-HU" sz="3200" dirty="0"/>
              <a:t>III.3. Az ezredforduló és korunk fő irányzata: fejlesztő-transzformatív vezetés (55-56. dia)</a:t>
            </a:r>
          </a:p>
          <a:p>
            <a:pPr marL="400050" lvl="1" indent="0">
              <a:buNone/>
            </a:pPr>
            <a:r>
              <a:rPr lang="hu-HU" sz="3200" dirty="0"/>
              <a:t>III. 4. Visszatérés a vezetés gondolati gyökereihez és </a:t>
            </a:r>
            <a:r>
              <a:rPr lang="hu-HU" sz="3200" dirty="0" err="1"/>
              <a:t>újraértelmezés</a:t>
            </a:r>
            <a:r>
              <a:rPr lang="hu-HU" sz="3200" dirty="0"/>
              <a:t>: értékközpontú felfogás – a vezető mint az értékek őre és alakítója (57-66. dia)</a:t>
            </a:r>
          </a:p>
          <a:p>
            <a:pPr marL="0" indent="0">
              <a:buNone/>
            </a:pPr>
            <a:endParaRPr lang="hu-HU" sz="3600" dirty="0"/>
          </a:p>
          <a:p>
            <a:pPr marL="0" indent="0">
              <a:buNone/>
            </a:pPr>
            <a:r>
              <a:rPr lang="hu-HU" dirty="0"/>
              <a:t>Irodalomjegyzék</a:t>
            </a:r>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5</a:t>
            </a:fld>
            <a:endParaRPr lang="hu-HU"/>
          </a:p>
        </p:txBody>
      </p:sp>
    </p:spTree>
    <p:extLst>
      <p:ext uri="{BB962C8B-B14F-4D97-AF65-F5344CB8AC3E}">
        <p14:creationId xmlns:p14="http://schemas.microsoft.com/office/powerpoint/2010/main" val="1240188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9" name="Rectangle 2"/>
          <p:cNvSpPr>
            <a:spLocks noGrp="1" noChangeArrowheads="1"/>
          </p:cNvSpPr>
          <p:nvPr>
            <p:ph type="title"/>
          </p:nvPr>
        </p:nvSpPr>
        <p:spPr>
          <a:xfrm>
            <a:off x="152400" y="1061864"/>
            <a:ext cx="8740080" cy="782960"/>
          </a:xfrm>
        </p:spPr>
        <p:txBody>
          <a:bodyPr>
            <a:noAutofit/>
          </a:bodyPr>
          <a:lstStyle/>
          <a:p>
            <a:pPr>
              <a:spcBef>
                <a:spcPts val="0"/>
              </a:spcBef>
            </a:pPr>
            <a:r>
              <a:rPr lang="hu-HU" sz="2800" dirty="0" err="1"/>
              <a:t>Goleman-Boyatzis</a:t>
            </a:r>
            <a:r>
              <a:rPr lang="hu-HU" sz="2800" dirty="0"/>
              <a:t> hat vezetői stílusa</a:t>
            </a:r>
            <a:br>
              <a:rPr lang="hu-HU" sz="2800" dirty="0"/>
            </a:br>
            <a:r>
              <a:rPr lang="hu-HU" sz="2000" dirty="0"/>
              <a:t>1. A légkörre és a teljesítményre módszeresen pozitív hatást gyakorló stílusok</a:t>
            </a:r>
            <a:r>
              <a:rPr lang="hu-HU" sz="3200" dirty="0"/>
              <a:t> </a:t>
            </a:r>
          </a:p>
        </p:txBody>
      </p:sp>
      <p:graphicFrame>
        <p:nvGraphicFramePr>
          <p:cNvPr id="1016835" name="Group 3"/>
          <p:cNvGraphicFramePr>
            <a:graphicFrameLocks noGrp="1"/>
          </p:cNvGraphicFramePr>
          <p:nvPr>
            <p:ph type="tbl" idx="1"/>
            <p:extLst>
              <p:ext uri="{D42A27DB-BD31-4B8C-83A1-F6EECF244321}">
                <p14:modId xmlns:p14="http://schemas.microsoft.com/office/powerpoint/2010/main" val="159188811"/>
              </p:ext>
            </p:extLst>
          </p:nvPr>
        </p:nvGraphicFramePr>
        <p:xfrm>
          <a:off x="304800" y="2074051"/>
          <a:ext cx="8609013" cy="4667317"/>
        </p:xfrm>
        <a:graphic>
          <a:graphicData uri="http://schemas.openxmlformats.org/drawingml/2006/table">
            <a:tbl>
              <a:tblPr/>
              <a:tblGrid>
                <a:gridCol w="1752600">
                  <a:extLst>
                    <a:ext uri="{9D8B030D-6E8A-4147-A177-3AD203B41FA5}">
                      <a16:colId xmlns:a16="http://schemas.microsoft.com/office/drawing/2014/main" val="20000"/>
                    </a:ext>
                  </a:extLst>
                </a:gridCol>
                <a:gridCol w="1355725">
                  <a:extLst>
                    <a:ext uri="{9D8B030D-6E8A-4147-A177-3AD203B41FA5}">
                      <a16:colId xmlns:a16="http://schemas.microsoft.com/office/drawing/2014/main" val="20001"/>
                    </a:ext>
                  </a:extLst>
                </a:gridCol>
                <a:gridCol w="1385888">
                  <a:extLst>
                    <a:ext uri="{9D8B030D-6E8A-4147-A177-3AD203B41FA5}">
                      <a16:colId xmlns:a16="http://schemas.microsoft.com/office/drawing/2014/main" val="20002"/>
                    </a:ext>
                  </a:extLst>
                </a:gridCol>
                <a:gridCol w="1981200">
                  <a:extLst>
                    <a:ext uri="{9D8B030D-6E8A-4147-A177-3AD203B41FA5}">
                      <a16:colId xmlns:a16="http://schemas.microsoft.com/office/drawing/2014/main" val="20003"/>
                    </a:ext>
                  </a:extLst>
                </a:gridCol>
                <a:gridCol w="2133600">
                  <a:extLst>
                    <a:ext uri="{9D8B030D-6E8A-4147-A177-3AD203B41FA5}">
                      <a16:colId xmlns:a16="http://schemas.microsoft.com/office/drawing/2014/main" val="20004"/>
                    </a:ext>
                  </a:extLst>
                </a:gridCol>
              </a:tblGrid>
              <a:tr h="822941">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1" i="0" u="none" strike="noStrike" cap="none" normalizeH="0" baseline="0" dirty="0">
                          <a:ln>
                            <a:noFill/>
                          </a:ln>
                          <a:solidFill>
                            <a:schemeClr val="tx1"/>
                          </a:solidFill>
                          <a:effectLst/>
                          <a:latin typeface="Times New Roman" pitchFamily="18" charset="0"/>
                        </a:rPr>
                        <a:t>Stílus</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1" i="0" u="none" strike="noStrike" cap="none" normalizeH="0" baseline="0">
                          <a:ln>
                            <a:noFill/>
                          </a:ln>
                          <a:solidFill>
                            <a:schemeClr val="tx1"/>
                          </a:solidFill>
                          <a:effectLst/>
                          <a:latin typeface="Times New Roman" pitchFamily="18" charset="0"/>
                        </a:rPr>
                        <a:t>Mire irányul?</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1" i="0" u="none" strike="noStrike" cap="none" normalizeH="0" baseline="0">
                          <a:ln>
                            <a:noFill/>
                          </a:ln>
                          <a:solidFill>
                            <a:schemeClr val="tx1"/>
                          </a:solidFill>
                          <a:effectLst/>
                          <a:latin typeface="Times New Roman" pitchFamily="18" charset="0"/>
                        </a:rPr>
                        <a:t>Mottója:</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1" i="0" u="none" strike="noStrike" cap="none" normalizeH="0" baseline="0">
                          <a:ln>
                            <a:noFill/>
                          </a:ln>
                          <a:solidFill>
                            <a:schemeClr val="tx1"/>
                          </a:solidFill>
                          <a:effectLst/>
                          <a:latin typeface="Times New Roman" pitchFamily="18" charset="0"/>
                        </a:rPr>
                        <a:t>Szükséges kompetencia:</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1" i="0" u="none" strike="noStrike" cap="none" normalizeH="0" baseline="0" dirty="0">
                          <a:ln>
                            <a:noFill/>
                          </a:ln>
                          <a:solidFill>
                            <a:schemeClr val="tx1"/>
                          </a:solidFill>
                          <a:effectLst/>
                          <a:latin typeface="Times New Roman" pitchFamily="18" charset="0"/>
                        </a:rPr>
                        <a:t>Alkalmazás:</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36581">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0" i="0" u="none" strike="noStrike" cap="none" normalizeH="0" baseline="0" dirty="0">
                          <a:ln>
                            <a:noFill/>
                          </a:ln>
                          <a:solidFill>
                            <a:schemeClr val="tx1"/>
                          </a:solidFill>
                          <a:effectLst/>
                          <a:latin typeface="Times New Roman" pitchFamily="18" charset="0"/>
                        </a:rPr>
                        <a:t>Jövőkép-alkotó</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a:ln>
                            <a:noFill/>
                          </a:ln>
                          <a:solidFill>
                            <a:schemeClr val="tx1"/>
                          </a:solidFill>
                          <a:effectLst/>
                          <a:latin typeface="Times New Roman" pitchFamily="18" charset="0"/>
                        </a:rPr>
                        <a:t>Az emberek mozgósítása</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a:ln>
                            <a:noFill/>
                          </a:ln>
                          <a:solidFill>
                            <a:schemeClr val="tx1"/>
                          </a:solidFill>
                          <a:effectLst/>
                          <a:latin typeface="Times New Roman" pitchFamily="18" charset="0"/>
                        </a:rPr>
                        <a:t>‘Gyere velem!’</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a:ln>
                            <a:noFill/>
                          </a:ln>
                          <a:solidFill>
                            <a:schemeClr val="tx1"/>
                          </a:solidFill>
                          <a:effectLst/>
                          <a:latin typeface="Times New Roman" pitchFamily="18" charset="0"/>
                        </a:rPr>
                        <a:t>Önbizalom</a:t>
                      </a: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a:ln>
                            <a:noFill/>
                          </a:ln>
                          <a:solidFill>
                            <a:schemeClr val="tx1"/>
                          </a:solidFill>
                          <a:effectLst/>
                          <a:latin typeface="Times New Roman" pitchFamily="18" charset="0"/>
                        </a:rPr>
                        <a:t>Változáskatalizálás</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a:ln>
                            <a:noFill/>
                          </a:ln>
                          <a:solidFill>
                            <a:schemeClr val="tx1"/>
                          </a:solidFill>
                          <a:effectLst/>
                          <a:latin typeface="Times New Roman" pitchFamily="18" charset="0"/>
                        </a:rPr>
                        <a:t>Új elképzelés kibontakoztatása Útmutatás nyújtása</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69242">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0" i="0" u="none" strike="noStrike" cap="none" normalizeH="0" baseline="0" dirty="0">
                          <a:ln>
                            <a:noFill/>
                          </a:ln>
                          <a:solidFill>
                            <a:schemeClr val="tx1"/>
                          </a:solidFill>
                          <a:effectLst/>
                          <a:latin typeface="Times New Roman" pitchFamily="18" charset="0"/>
                        </a:rPr>
                        <a:t>Baráti</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a:ln>
                            <a:noFill/>
                          </a:ln>
                          <a:solidFill>
                            <a:schemeClr val="tx1"/>
                          </a:solidFill>
                          <a:effectLst/>
                          <a:latin typeface="Times New Roman" pitchFamily="18" charset="0"/>
                        </a:rPr>
                        <a:t>Harmónia létrehozása</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a:ln>
                            <a:noFill/>
                          </a:ln>
                          <a:solidFill>
                            <a:schemeClr val="tx1"/>
                          </a:solidFill>
                          <a:effectLst/>
                          <a:latin typeface="Times New Roman" pitchFamily="18" charset="0"/>
                        </a:rPr>
                        <a:t>‘Első az ember!’</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a:ln>
                            <a:noFill/>
                          </a:ln>
                          <a:solidFill>
                            <a:schemeClr val="tx1"/>
                          </a:solidFill>
                          <a:effectLst/>
                          <a:latin typeface="Times New Roman" pitchFamily="18" charset="0"/>
                        </a:rPr>
                        <a:t>Empátia</a:t>
                      </a: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a:ln>
                            <a:noFill/>
                          </a:ln>
                          <a:solidFill>
                            <a:schemeClr val="tx1"/>
                          </a:solidFill>
                          <a:effectLst/>
                          <a:latin typeface="Times New Roman" pitchFamily="18" charset="0"/>
                        </a:rPr>
                        <a:t>Kommunikáció</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a:ln>
                            <a:noFill/>
                          </a:ln>
                          <a:solidFill>
                            <a:schemeClr val="tx1"/>
                          </a:solidFill>
                          <a:effectLst/>
                          <a:latin typeface="Times New Roman" pitchFamily="18" charset="0"/>
                        </a:rPr>
                        <a:t>Sérelmek oldása</a:t>
                      </a: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a:ln>
                            <a:noFill/>
                          </a:ln>
                          <a:solidFill>
                            <a:schemeClr val="tx1"/>
                          </a:solidFill>
                          <a:effectLst/>
                          <a:latin typeface="Times New Roman" pitchFamily="18" charset="0"/>
                        </a:rPr>
                        <a:t>Motiválás stresszteli helyzetekben</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69242">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0" i="0" u="none" strike="noStrike" cap="none" normalizeH="0" baseline="0" dirty="0" err="1">
                          <a:ln>
                            <a:noFill/>
                          </a:ln>
                          <a:solidFill>
                            <a:schemeClr val="tx1"/>
                          </a:solidFill>
                          <a:effectLst/>
                          <a:latin typeface="Times New Roman" pitchFamily="18" charset="0"/>
                        </a:rPr>
                        <a:t>Demokrati-kus</a:t>
                      </a:r>
                      <a:endParaRPr kumimoji="1" lang="hu-HU" sz="2400" b="0" i="0" u="none" strike="noStrike" cap="none" normalizeH="0" baseline="0" dirty="0">
                        <a:ln>
                          <a:noFill/>
                        </a:ln>
                        <a:solidFill>
                          <a:schemeClr val="tx1"/>
                        </a:solidFill>
                        <a:effectLst/>
                        <a:latin typeface="Times New Roman" pitchFamily="18" charset="0"/>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a:ln>
                            <a:noFill/>
                          </a:ln>
                          <a:solidFill>
                            <a:schemeClr val="tx1"/>
                          </a:solidFill>
                          <a:effectLst/>
                          <a:latin typeface="Times New Roman" pitchFamily="18" charset="0"/>
                        </a:rPr>
                        <a:t>Konszenzus teremtés</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a:ln>
                            <a:noFill/>
                          </a:ln>
                          <a:solidFill>
                            <a:schemeClr val="tx1"/>
                          </a:solidFill>
                          <a:effectLst/>
                          <a:latin typeface="Times New Roman" pitchFamily="18" charset="0"/>
                        </a:rPr>
                        <a:t>‘Szerinted?’</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a:ln>
                            <a:noFill/>
                          </a:ln>
                          <a:solidFill>
                            <a:schemeClr val="tx1"/>
                          </a:solidFill>
                          <a:effectLst/>
                          <a:latin typeface="Times New Roman" pitchFamily="18" charset="0"/>
                        </a:rPr>
                        <a:t>Együttműködés</a:t>
                      </a: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a:ln>
                            <a:noFill/>
                          </a:ln>
                          <a:solidFill>
                            <a:schemeClr val="tx1"/>
                          </a:solidFill>
                          <a:effectLst/>
                          <a:latin typeface="Times New Roman" pitchFamily="18" charset="0"/>
                        </a:rPr>
                        <a:t>Teamépítés</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a:ln>
                            <a:noFill/>
                          </a:ln>
                          <a:solidFill>
                            <a:schemeClr val="tx1"/>
                          </a:solidFill>
                          <a:effectLst/>
                          <a:latin typeface="Times New Roman" pitchFamily="18" charset="0"/>
                        </a:rPr>
                        <a:t>Egyetértés kovácsolása</a:t>
                      </a: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a:ln>
                            <a:noFill/>
                          </a:ln>
                          <a:solidFill>
                            <a:schemeClr val="tx1"/>
                          </a:solidFill>
                          <a:effectLst/>
                          <a:latin typeface="Times New Roman" pitchFamily="18" charset="0"/>
                        </a:rPr>
                        <a:t>Aktivizálás (szó/tett)</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69242">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0" i="0" u="none" strike="noStrike" cap="none" normalizeH="0" baseline="0" dirty="0">
                          <a:ln>
                            <a:noFill/>
                          </a:ln>
                          <a:solidFill>
                            <a:schemeClr val="tx1"/>
                          </a:solidFill>
                          <a:effectLst/>
                          <a:latin typeface="Times New Roman" pitchFamily="18" charset="0"/>
                        </a:rPr>
                        <a:t>Tréneri</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dirty="0">
                          <a:ln>
                            <a:noFill/>
                          </a:ln>
                          <a:solidFill>
                            <a:schemeClr val="tx1"/>
                          </a:solidFill>
                          <a:effectLst/>
                          <a:latin typeface="Times New Roman" pitchFamily="18" charset="0"/>
                        </a:rPr>
                        <a:t>Munkatárs-fejlesztés</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dirty="0">
                          <a:ln>
                            <a:noFill/>
                          </a:ln>
                          <a:solidFill>
                            <a:schemeClr val="tx1"/>
                          </a:solidFill>
                          <a:effectLst/>
                          <a:latin typeface="Times New Roman" pitchFamily="18" charset="0"/>
                        </a:rPr>
                        <a:t>‘Próbáld ki, próbáld így!’</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dirty="0">
                          <a:ln>
                            <a:noFill/>
                          </a:ln>
                          <a:solidFill>
                            <a:schemeClr val="tx1"/>
                          </a:solidFill>
                          <a:effectLst/>
                          <a:latin typeface="Times New Roman" pitchFamily="18" charset="0"/>
                        </a:rPr>
                        <a:t>Empátia</a:t>
                      </a: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dirty="0">
                          <a:ln>
                            <a:noFill/>
                          </a:ln>
                          <a:solidFill>
                            <a:schemeClr val="tx1"/>
                          </a:solidFill>
                          <a:effectLst/>
                          <a:latin typeface="Times New Roman" pitchFamily="18" charset="0"/>
                        </a:rPr>
                        <a:t>Önismeret</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dirty="0">
                          <a:ln>
                            <a:noFill/>
                          </a:ln>
                          <a:solidFill>
                            <a:schemeClr val="tx1"/>
                          </a:solidFill>
                          <a:effectLst/>
                          <a:latin typeface="Times New Roman" pitchFamily="18" charset="0"/>
                        </a:rPr>
                        <a:t>Teljesítmény-javítás</a:t>
                      </a: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1800" b="0" i="0" u="none" strike="noStrike" cap="none" normalizeH="0" baseline="0" dirty="0">
                          <a:ln>
                            <a:noFill/>
                          </a:ln>
                          <a:solidFill>
                            <a:schemeClr val="tx1"/>
                          </a:solidFill>
                          <a:effectLst/>
                          <a:latin typeface="Times New Roman" pitchFamily="18" charset="0"/>
                        </a:rPr>
                        <a:t>Erősség-kibontakoztatás</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761959652"/>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3" name="Rectangle 2"/>
          <p:cNvSpPr>
            <a:spLocks noGrp="1" noChangeArrowheads="1"/>
          </p:cNvSpPr>
          <p:nvPr>
            <p:ph type="title"/>
          </p:nvPr>
        </p:nvSpPr>
        <p:spPr>
          <a:xfrm>
            <a:off x="152400" y="701824"/>
            <a:ext cx="8839200" cy="1143000"/>
          </a:xfrm>
        </p:spPr>
        <p:txBody>
          <a:bodyPr/>
          <a:lstStyle/>
          <a:p>
            <a:r>
              <a:rPr lang="hu-HU" sz="2400" dirty="0"/>
              <a:t>2. A munkahelyi klímát veszélyeztető stílusok</a:t>
            </a:r>
            <a:r>
              <a:rPr lang="hu-HU" dirty="0"/>
              <a:t> </a:t>
            </a:r>
          </a:p>
        </p:txBody>
      </p:sp>
      <p:graphicFrame>
        <p:nvGraphicFramePr>
          <p:cNvPr id="1017859" name="Group 3"/>
          <p:cNvGraphicFramePr>
            <a:graphicFrameLocks noGrp="1"/>
          </p:cNvGraphicFramePr>
          <p:nvPr>
            <p:ph type="tbl" idx="1"/>
            <p:extLst>
              <p:ext uri="{D42A27DB-BD31-4B8C-83A1-F6EECF244321}">
                <p14:modId xmlns:p14="http://schemas.microsoft.com/office/powerpoint/2010/main" val="3876458000"/>
              </p:ext>
            </p:extLst>
          </p:nvPr>
        </p:nvGraphicFramePr>
        <p:xfrm>
          <a:off x="251520" y="2355304"/>
          <a:ext cx="8686800" cy="3810000"/>
        </p:xfrm>
        <a:graphic>
          <a:graphicData uri="http://schemas.openxmlformats.org/drawingml/2006/table">
            <a:tbl>
              <a:tblPr/>
              <a:tblGrid>
                <a:gridCol w="16764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1981200">
                  <a:extLst>
                    <a:ext uri="{9D8B030D-6E8A-4147-A177-3AD203B41FA5}">
                      <a16:colId xmlns:a16="http://schemas.microsoft.com/office/drawing/2014/main" val="20003"/>
                    </a:ext>
                  </a:extLst>
                </a:gridCol>
                <a:gridCol w="1981200">
                  <a:extLst>
                    <a:ext uri="{9D8B030D-6E8A-4147-A177-3AD203B41FA5}">
                      <a16:colId xmlns:a16="http://schemas.microsoft.com/office/drawing/2014/main" val="20004"/>
                    </a:ext>
                  </a:extLst>
                </a:gridCol>
              </a:tblGrid>
              <a:tr h="685800">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1" i="0" u="none" strike="noStrike" cap="none" normalizeH="0" baseline="0" dirty="0">
                          <a:ln>
                            <a:noFill/>
                          </a:ln>
                          <a:solidFill>
                            <a:schemeClr val="tx1"/>
                          </a:solidFill>
                          <a:effectLst/>
                          <a:latin typeface="Times New Roman" pitchFamily="18" charset="0"/>
                        </a:rPr>
                        <a:t>Stílus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1" i="0" u="none" strike="noStrike" cap="none" normalizeH="0" baseline="0" dirty="0">
                          <a:ln>
                            <a:noFill/>
                          </a:ln>
                          <a:solidFill>
                            <a:schemeClr val="tx1"/>
                          </a:solidFill>
                          <a:effectLst/>
                          <a:latin typeface="Times New Roman" pitchFamily="18" charset="0"/>
                        </a:rPr>
                        <a:t>Mire irányul?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1" i="0" u="none" strike="noStrike" cap="none" normalizeH="0" baseline="0" dirty="0">
                          <a:ln>
                            <a:noFill/>
                          </a:ln>
                          <a:solidFill>
                            <a:schemeClr val="tx1"/>
                          </a:solidFill>
                          <a:effectLst/>
                          <a:latin typeface="Times New Roman" pitchFamily="18" charset="0"/>
                        </a:rPr>
                        <a:t>Mottója: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1" i="0" u="none" strike="noStrike" cap="none" normalizeH="0" baseline="0" dirty="0">
                          <a:ln>
                            <a:noFill/>
                          </a:ln>
                          <a:solidFill>
                            <a:schemeClr val="tx1"/>
                          </a:solidFill>
                          <a:effectLst/>
                          <a:latin typeface="Times New Roman" pitchFamily="18" charset="0"/>
                        </a:rPr>
                        <a:t>Szükséges kompetencia: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1" i="0" u="none" strike="noStrike" cap="none" normalizeH="0" baseline="0">
                          <a:ln>
                            <a:noFill/>
                          </a:ln>
                          <a:solidFill>
                            <a:schemeClr val="tx1"/>
                          </a:solidFill>
                          <a:effectLst/>
                          <a:latin typeface="Times New Roman" pitchFamily="18" charset="0"/>
                        </a:rPr>
                        <a:t>Alkalmazás: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36625">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0" i="0" u="none" strike="noStrike" cap="none" normalizeH="0" baseline="0" dirty="0">
                          <a:ln>
                            <a:noFill/>
                          </a:ln>
                          <a:solidFill>
                            <a:schemeClr val="tx1"/>
                          </a:solidFill>
                          <a:effectLst/>
                          <a:latin typeface="Times New Roman" pitchFamily="18" charset="0"/>
                        </a:rPr>
                        <a:t>Utasító /kényszerítő</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000" b="0" i="0" u="none" strike="noStrike" cap="none" normalizeH="0" baseline="0">
                          <a:ln>
                            <a:noFill/>
                          </a:ln>
                          <a:solidFill>
                            <a:schemeClr val="tx1"/>
                          </a:solidFill>
                          <a:effectLst/>
                          <a:latin typeface="Times New Roman" pitchFamily="18" charset="0"/>
                        </a:rPr>
                        <a:t>Elvárás-kifejezés</a:t>
                      </a: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000" b="0" i="0" u="none" strike="noStrike" cap="none" normalizeH="0" baseline="0">
                          <a:ln>
                            <a:noFill/>
                          </a:ln>
                          <a:solidFill>
                            <a:schemeClr val="tx1"/>
                          </a:solidFill>
                          <a:effectLst/>
                          <a:latin typeface="Times New Roman" pitchFamily="18" charset="0"/>
                        </a:rPr>
                        <a:t>Engedel-messég biztosítása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000" b="0" i="0" u="none" strike="noStrike" cap="none" normalizeH="0" baseline="0">
                          <a:ln>
                            <a:noFill/>
                          </a:ln>
                          <a:solidFill>
                            <a:schemeClr val="tx1"/>
                          </a:solidFill>
                          <a:effectLst/>
                          <a:latin typeface="Times New Roman" pitchFamily="18" charset="0"/>
                        </a:rPr>
                        <a:t>‘Tedd, amit mondok’</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endParaRPr kumimoji="1" lang="hu-HU" sz="2000" b="0" i="0" u="none" strike="noStrike" cap="none" normalizeH="0" baseline="0" dirty="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000" b="0" i="0" u="none" strike="noStrike" cap="none" normalizeH="0" baseline="0" dirty="0">
                          <a:ln>
                            <a:noFill/>
                          </a:ln>
                          <a:solidFill>
                            <a:schemeClr val="tx1"/>
                          </a:solidFill>
                          <a:effectLst/>
                          <a:latin typeface="Times New Roman" pitchFamily="18" charset="0"/>
                        </a:rPr>
                        <a:t>Önkontroll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000" b="0" i="0" u="none" strike="noStrike" cap="none" normalizeH="0" baseline="0" dirty="0">
                          <a:ln>
                            <a:noFill/>
                          </a:ln>
                          <a:solidFill>
                            <a:schemeClr val="tx1"/>
                          </a:solidFill>
                          <a:effectLst/>
                          <a:latin typeface="Times New Roman" pitchFamily="18" charset="0"/>
                        </a:rPr>
                        <a:t>Válsághelyzet</a:t>
                      </a: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000" b="0" i="0" u="none" strike="noStrike" cap="none" normalizeH="0" baseline="0" dirty="0">
                          <a:ln>
                            <a:noFill/>
                          </a:ln>
                          <a:solidFill>
                            <a:schemeClr val="tx1"/>
                          </a:solidFill>
                          <a:effectLst/>
                          <a:latin typeface="Times New Roman" pitchFamily="18" charset="0"/>
                        </a:rPr>
                        <a:t>Problémás emberek</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36625">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0" i="0" u="none" strike="noStrike" cap="none" normalizeH="0" baseline="0" dirty="0">
                          <a:ln>
                            <a:noFill/>
                          </a:ln>
                          <a:solidFill>
                            <a:schemeClr val="tx1"/>
                          </a:solidFill>
                          <a:effectLst/>
                          <a:latin typeface="Times New Roman" pitchFamily="18" charset="0"/>
                        </a:rPr>
                        <a:t>Menetelő/</a:t>
                      </a: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400" b="0" i="0" u="none" strike="noStrike" cap="none" normalizeH="0" baseline="0" dirty="0">
                          <a:ln>
                            <a:noFill/>
                          </a:ln>
                          <a:solidFill>
                            <a:schemeClr val="tx1"/>
                          </a:solidFill>
                          <a:effectLst/>
                          <a:latin typeface="Times New Roman" pitchFamily="18" charset="0"/>
                        </a:rPr>
                        <a:t>hajszoló</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000" b="0" i="0" u="none" strike="noStrike" cap="none" normalizeH="0" baseline="0" dirty="0">
                          <a:ln>
                            <a:noFill/>
                          </a:ln>
                          <a:solidFill>
                            <a:schemeClr val="tx1"/>
                          </a:solidFill>
                          <a:effectLst/>
                          <a:latin typeface="Times New Roman" pitchFamily="18" charset="0"/>
                        </a:rPr>
                        <a:t>Nagyra törő célok kitűzése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000" b="0" i="0" u="none" strike="noStrike" cap="none" normalizeH="0" baseline="0" dirty="0">
                          <a:ln>
                            <a:noFill/>
                          </a:ln>
                          <a:solidFill>
                            <a:schemeClr val="tx1"/>
                          </a:solidFill>
                          <a:effectLst/>
                          <a:latin typeface="Times New Roman" pitchFamily="18" charset="0"/>
                        </a:rPr>
                        <a:t>‘Tedd, ahogy én, ne </a:t>
                      </a:r>
                      <a:r>
                        <a:rPr kumimoji="1" lang="hu-HU" sz="2000" b="0" i="0" u="none" strike="noStrike" cap="none" normalizeH="0" baseline="0" dirty="0" err="1">
                          <a:ln>
                            <a:noFill/>
                          </a:ln>
                          <a:solidFill>
                            <a:schemeClr val="tx1"/>
                          </a:solidFill>
                          <a:effectLst/>
                          <a:latin typeface="Times New Roman" pitchFamily="18" charset="0"/>
                        </a:rPr>
                        <a:t>késle-kedj</a:t>
                      </a:r>
                      <a:r>
                        <a:rPr kumimoji="1" lang="hu-HU" sz="2000" b="0" i="0" u="none" strike="noStrike" cap="none" normalizeH="0" baseline="0" dirty="0">
                          <a:ln>
                            <a:noFill/>
                          </a:ln>
                          <a:solidFill>
                            <a:schemeClr val="tx1"/>
                          </a:solidFill>
                          <a:effectLst/>
                          <a:latin typeface="Times New Roman" pitchFamily="18"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000" b="0" i="0" u="none" strike="noStrike" cap="none" normalizeH="0" baseline="0" dirty="0">
                          <a:ln>
                            <a:noFill/>
                          </a:ln>
                          <a:solidFill>
                            <a:schemeClr val="tx1"/>
                          </a:solidFill>
                          <a:effectLst/>
                          <a:latin typeface="Times New Roman" pitchFamily="18" charset="0"/>
                        </a:rPr>
                        <a:t>Tettrekészség</a:t>
                      </a:r>
                    </a:p>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000" b="0" i="0" u="none" strike="noStrike" cap="none" normalizeH="0" baseline="0" dirty="0">
                          <a:ln>
                            <a:noFill/>
                          </a:ln>
                          <a:solidFill>
                            <a:schemeClr val="tx1"/>
                          </a:solidFill>
                          <a:effectLst/>
                          <a:latin typeface="Times New Roman" pitchFamily="18" charset="0"/>
                        </a:rPr>
                        <a:t>Teljesítmény-motiváció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FFCC99"/>
                        </a:buClr>
                        <a:buSzTx/>
                        <a:buFont typeface="Monotype Sorts" pitchFamily="2" charset="2"/>
                        <a:buNone/>
                        <a:tabLst/>
                      </a:pPr>
                      <a:r>
                        <a:rPr kumimoji="1" lang="hu-HU" sz="2000" b="0" i="0" u="none" strike="noStrike" cap="none" normalizeH="0" baseline="0" dirty="0">
                          <a:ln>
                            <a:noFill/>
                          </a:ln>
                          <a:solidFill>
                            <a:schemeClr val="tx1"/>
                          </a:solidFill>
                          <a:effectLst/>
                          <a:latin typeface="Times New Roman" pitchFamily="18" charset="0"/>
                        </a:rPr>
                        <a:t>Gyors ered-</a:t>
                      </a:r>
                      <a:r>
                        <a:rPr kumimoji="1" lang="hu-HU" sz="2000" b="0" i="0" u="none" strike="noStrike" cap="none" normalizeH="0" baseline="0" dirty="0" err="1">
                          <a:ln>
                            <a:noFill/>
                          </a:ln>
                          <a:solidFill>
                            <a:schemeClr val="tx1"/>
                          </a:solidFill>
                          <a:effectLst/>
                          <a:latin typeface="Times New Roman" pitchFamily="18" charset="0"/>
                        </a:rPr>
                        <a:t>mények</a:t>
                      </a:r>
                      <a:r>
                        <a:rPr kumimoji="1" lang="hu-HU" sz="2000" b="0" i="0" u="none" strike="noStrike" cap="none" normalizeH="0" baseline="0" dirty="0">
                          <a:ln>
                            <a:noFill/>
                          </a:ln>
                          <a:solidFill>
                            <a:schemeClr val="tx1"/>
                          </a:solidFill>
                          <a:effectLst/>
                          <a:latin typeface="Times New Roman" pitchFamily="18" charset="0"/>
                        </a:rPr>
                        <a:t> elérése motivált csapatban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115953466"/>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átum helye 1"/>
          <p:cNvSpPr>
            <a:spLocks noGrp="1"/>
          </p:cNvSpPr>
          <p:nvPr>
            <p:ph type="dt" sz="quarter" idx="10"/>
          </p:nvPr>
        </p:nvSpPr>
        <p:spPr>
          <a:noFill/>
        </p:spPr>
        <p:txBody>
          <a:bodyPr/>
          <a:lstStyle>
            <a:lvl1pPr>
              <a:defRPr sz="2000" b="1">
                <a:solidFill>
                  <a:srgbClr val="FFFFCC"/>
                </a:solidFill>
                <a:latin typeface="Times New Roman" pitchFamily="18" charset="0"/>
              </a:defRPr>
            </a:lvl1pPr>
            <a:lvl2pPr marL="742950" indent="-285750">
              <a:defRPr sz="2000" b="1">
                <a:solidFill>
                  <a:srgbClr val="FFFFCC"/>
                </a:solidFill>
                <a:latin typeface="Times New Roman" pitchFamily="18" charset="0"/>
              </a:defRPr>
            </a:lvl2pPr>
            <a:lvl3pPr marL="1143000" indent="-228600">
              <a:defRPr sz="2000" b="1">
                <a:solidFill>
                  <a:srgbClr val="FFFFCC"/>
                </a:solidFill>
                <a:latin typeface="Times New Roman" pitchFamily="18" charset="0"/>
              </a:defRPr>
            </a:lvl3pPr>
            <a:lvl4pPr marL="1600200" indent="-228600">
              <a:defRPr sz="2000" b="1">
                <a:solidFill>
                  <a:srgbClr val="FFFFCC"/>
                </a:solidFill>
                <a:latin typeface="Times New Roman" pitchFamily="18" charset="0"/>
              </a:defRPr>
            </a:lvl4pPr>
            <a:lvl5pPr marL="2057400" indent="-228600">
              <a:defRPr sz="2000" b="1">
                <a:solidFill>
                  <a:srgbClr val="FFFFCC"/>
                </a:solidFill>
                <a:latin typeface="Times New Roman" pitchFamily="18" charset="0"/>
              </a:defRPr>
            </a:lvl5pPr>
            <a:lvl6pPr marL="2514600" indent="-228600" eaLnBrk="0" fontAlgn="base" hangingPunct="0">
              <a:spcBef>
                <a:spcPct val="0"/>
              </a:spcBef>
              <a:spcAft>
                <a:spcPct val="0"/>
              </a:spcAft>
              <a:defRPr sz="2000" b="1">
                <a:solidFill>
                  <a:srgbClr val="FFFFCC"/>
                </a:solidFill>
                <a:latin typeface="Times New Roman" pitchFamily="18" charset="0"/>
              </a:defRPr>
            </a:lvl6pPr>
            <a:lvl7pPr marL="2971800" indent="-228600" eaLnBrk="0" fontAlgn="base" hangingPunct="0">
              <a:spcBef>
                <a:spcPct val="0"/>
              </a:spcBef>
              <a:spcAft>
                <a:spcPct val="0"/>
              </a:spcAft>
              <a:defRPr sz="2000" b="1">
                <a:solidFill>
                  <a:srgbClr val="FFFFCC"/>
                </a:solidFill>
                <a:latin typeface="Times New Roman" pitchFamily="18" charset="0"/>
              </a:defRPr>
            </a:lvl7pPr>
            <a:lvl8pPr marL="3429000" indent="-228600" eaLnBrk="0" fontAlgn="base" hangingPunct="0">
              <a:spcBef>
                <a:spcPct val="0"/>
              </a:spcBef>
              <a:spcAft>
                <a:spcPct val="0"/>
              </a:spcAft>
              <a:defRPr sz="2000" b="1">
                <a:solidFill>
                  <a:srgbClr val="FFFFCC"/>
                </a:solidFill>
                <a:latin typeface="Times New Roman" pitchFamily="18" charset="0"/>
              </a:defRPr>
            </a:lvl8pPr>
            <a:lvl9pPr marL="3886200" indent="-228600" eaLnBrk="0" fontAlgn="base" hangingPunct="0">
              <a:spcBef>
                <a:spcPct val="0"/>
              </a:spcBef>
              <a:spcAft>
                <a:spcPct val="0"/>
              </a:spcAft>
              <a:defRPr sz="2000" b="1">
                <a:solidFill>
                  <a:srgbClr val="FFFFCC"/>
                </a:solidFill>
                <a:latin typeface="Times New Roman" pitchFamily="18" charset="0"/>
              </a:defRPr>
            </a:lvl9pPr>
          </a:lstStyle>
          <a:p>
            <a:r>
              <a:rPr lang="hu-HU" sz="1400" b="0">
                <a:solidFill>
                  <a:schemeClr val="tx2"/>
                </a:solidFill>
              </a:rPr>
              <a:t> </a:t>
            </a:r>
            <a:endParaRPr lang="en-US" sz="1400" b="0">
              <a:solidFill>
                <a:schemeClr val="tx2"/>
              </a:solidFill>
            </a:endParaRPr>
          </a:p>
        </p:txBody>
      </p:sp>
      <p:sp>
        <p:nvSpPr>
          <p:cNvPr id="33795" name="Élőláb helye 2"/>
          <p:cNvSpPr>
            <a:spLocks noGrp="1"/>
          </p:cNvSpPr>
          <p:nvPr>
            <p:ph type="ftr" sz="quarter" idx="11"/>
          </p:nvPr>
        </p:nvSpPr>
        <p:spPr>
          <a:noFill/>
        </p:spPr>
        <p:txBody>
          <a:bodyPr/>
          <a:lstStyle>
            <a:lvl1pPr>
              <a:defRPr sz="2000" b="1">
                <a:solidFill>
                  <a:srgbClr val="FFFFCC"/>
                </a:solidFill>
                <a:latin typeface="Times New Roman" pitchFamily="18" charset="0"/>
              </a:defRPr>
            </a:lvl1pPr>
            <a:lvl2pPr marL="742950" indent="-285750">
              <a:defRPr sz="2000" b="1">
                <a:solidFill>
                  <a:srgbClr val="FFFFCC"/>
                </a:solidFill>
                <a:latin typeface="Times New Roman" pitchFamily="18" charset="0"/>
              </a:defRPr>
            </a:lvl2pPr>
            <a:lvl3pPr marL="1143000" indent="-228600">
              <a:defRPr sz="2000" b="1">
                <a:solidFill>
                  <a:srgbClr val="FFFFCC"/>
                </a:solidFill>
                <a:latin typeface="Times New Roman" pitchFamily="18" charset="0"/>
              </a:defRPr>
            </a:lvl3pPr>
            <a:lvl4pPr marL="1600200" indent="-228600">
              <a:defRPr sz="2000" b="1">
                <a:solidFill>
                  <a:srgbClr val="FFFFCC"/>
                </a:solidFill>
                <a:latin typeface="Times New Roman" pitchFamily="18" charset="0"/>
              </a:defRPr>
            </a:lvl4pPr>
            <a:lvl5pPr marL="2057400" indent="-228600">
              <a:defRPr sz="2000" b="1">
                <a:solidFill>
                  <a:srgbClr val="FFFFCC"/>
                </a:solidFill>
                <a:latin typeface="Times New Roman" pitchFamily="18" charset="0"/>
              </a:defRPr>
            </a:lvl5pPr>
            <a:lvl6pPr marL="2514600" indent="-228600" eaLnBrk="0" fontAlgn="base" hangingPunct="0">
              <a:spcBef>
                <a:spcPct val="0"/>
              </a:spcBef>
              <a:spcAft>
                <a:spcPct val="0"/>
              </a:spcAft>
              <a:defRPr sz="2000" b="1">
                <a:solidFill>
                  <a:srgbClr val="FFFFCC"/>
                </a:solidFill>
                <a:latin typeface="Times New Roman" pitchFamily="18" charset="0"/>
              </a:defRPr>
            </a:lvl6pPr>
            <a:lvl7pPr marL="2971800" indent="-228600" eaLnBrk="0" fontAlgn="base" hangingPunct="0">
              <a:spcBef>
                <a:spcPct val="0"/>
              </a:spcBef>
              <a:spcAft>
                <a:spcPct val="0"/>
              </a:spcAft>
              <a:defRPr sz="2000" b="1">
                <a:solidFill>
                  <a:srgbClr val="FFFFCC"/>
                </a:solidFill>
                <a:latin typeface="Times New Roman" pitchFamily="18" charset="0"/>
              </a:defRPr>
            </a:lvl7pPr>
            <a:lvl8pPr marL="3429000" indent="-228600" eaLnBrk="0" fontAlgn="base" hangingPunct="0">
              <a:spcBef>
                <a:spcPct val="0"/>
              </a:spcBef>
              <a:spcAft>
                <a:spcPct val="0"/>
              </a:spcAft>
              <a:defRPr sz="2000" b="1">
                <a:solidFill>
                  <a:srgbClr val="FFFFCC"/>
                </a:solidFill>
                <a:latin typeface="Times New Roman" pitchFamily="18" charset="0"/>
              </a:defRPr>
            </a:lvl8pPr>
            <a:lvl9pPr marL="3886200" indent="-228600" eaLnBrk="0" fontAlgn="base" hangingPunct="0">
              <a:spcBef>
                <a:spcPct val="0"/>
              </a:spcBef>
              <a:spcAft>
                <a:spcPct val="0"/>
              </a:spcAft>
              <a:defRPr sz="2000" b="1">
                <a:solidFill>
                  <a:srgbClr val="FFFFCC"/>
                </a:solidFill>
                <a:latin typeface="Times New Roman" pitchFamily="18" charset="0"/>
              </a:defRPr>
            </a:lvl9pPr>
          </a:lstStyle>
          <a:p>
            <a:endParaRPr lang="hu-HU" sz="1400" b="0" dirty="0">
              <a:solidFill>
                <a:schemeClr val="tx2"/>
              </a:solidFill>
            </a:endParaRPr>
          </a:p>
        </p:txBody>
      </p:sp>
      <p:sp>
        <p:nvSpPr>
          <p:cNvPr id="33796" name="Dia számának helye 3"/>
          <p:cNvSpPr>
            <a:spLocks noGrp="1"/>
          </p:cNvSpPr>
          <p:nvPr>
            <p:ph type="sldNum" sz="quarter" idx="12"/>
          </p:nvPr>
        </p:nvSpPr>
        <p:spPr>
          <a:noFill/>
        </p:spPr>
        <p:txBody>
          <a:bodyPr/>
          <a:lstStyle>
            <a:lvl1pPr>
              <a:defRPr sz="2000" b="1">
                <a:solidFill>
                  <a:srgbClr val="FFFFCC"/>
                </a:solidFill>
                <a:latin typeface="Times New Roman" pitchFamily="18" charset="0"/>
              </a:defRPr>
            </a:lvl1pPr>
            <a:lvl2pPr marL="742950" indent="-285750">
              <a:defRPr sz="2000" b="1">
                <a:solidFill>
                  <a:srgbClr val="FFFFCC"/>
                </a:solidFill>
                <a:latin typeface="Times New Roman" pitchFamily="18" charset="0"/>
              </a:defRPr>
            </a:lvl2pPr>
            <a:lvl3pPr marL="1143000" indent="-228600">
              <a:defRPr sz="2000" b="1">
                <a:solidFill>
                  <a:srgbClr val="FFFFCC"/>
                </a:solidFill>
                <a:latin typeface="Times New Roman" pitchFamily="18" charset="0"/>
              </a:defRPr>
            </a:lvl3pPr>
            <a:lvl4pPr marL="1600200" indent="-228600">
              <a:defRPr sz="2000" b="1">
                <a:solidFill>
                  <a:srgbClr val="FFFFCC"/>
                </a:solidFill>
                <a:latin typeface="Times New Roman" pitchFamily="18" charset="0"/>
              </a:defRPr>
            </a:lvl4pPr>
            <a:lvl5pPr marL="2057400" indent="-228600">
              <a:defRPr sz="2000" b="1">
                <a:solidFill>
                  <a:srgbClr val="FFFFCC"/>
                </a:solidFill>
                <a:latin typeface="Times New Roman" pitchFamily="18" charset="0"/>
              </a:defRPr>
            </a:lvl5pPr>
            <a:lvl6pPr marL="2514600" indent="-228600" eaLnBrk="0" fontAlgn="base" hangingPunct="0">
              <a:spcBef>
                <a:spcPct val="0"/>
              </a:spcBef>
              <a:spcAft>
                <a:spcPct val="0"/>
              </a:spcAft>
              <a:defRPr sz="2000" b="1">
                <a:solidFill>
                  <a:srgbClr val="FFFFCC"/>
                </a:solidFill>
                <a:latin typeface="Times New Roman" pitchFamily="18" charset="0"/>
              </a:defRPr>
            </a:lvl6pPr>
            <a:lvl7pPr marL="2971800" indent="-228600" eaLnBrk="0" fontAlgn="base" hangingPunct="0">
              <a:spcBef>
                <a:spcPct val="0"/>
              </a:spcBef>
              <a:spcAft>
                <a:spcPct val="0"/>
              </a:spcAft>
              <a:defRPr sz="2000" b="1">
                <a:solidFill>
                  <a:srgbClr val="FFFFCC"/>
                </a:solidFill>
                <a:latin typeface="Times New Roman" pitchFamily="18" charset="0"/>
              </a:defRPr>
            </a:lvl7pPr>
            <a:lvl8pPr marL="3429000" indent="-228600" eaLnBrk="0" fontAlgn="base" hangingPunct="0">
              <a:spcBef>
                <a:spcPct val="0"/>
              </a:spcBef>
              <a:spcAft>
                <a:spcPct val="0"/>
              </a:spcAft>
              <a:defRPr sz="2000" b="1">
                <a:solidFill>
                  <a:srgbClr val="FFFFCC"/>
                </a:solidFill>
                <a:latin typeface="Times New Roman" pitchFamily="18" charset="0"/>
              </a:defRPr>
            </a:lvl8pPr>
            <a:lvl9pPr marL="3886200" indent="-228600" eaLnBrk="0" fontAlgn="base" hangingPunct="0">
              <a:spcBef>
                <a:spcPct val="0"/>
              </a:spcBef>
              <a:spcAft>
                <a:spcPct val="0"/>
              </a:spcAft>
              <a:defRPr sz="2000" b="1">
                <a:solidFill>
                  <a:srgbClr val="FFFFCC"/>
                </a:solidFill>
                <a:latin typeface="Times New Roman" pitchFamily="18" charset="0"/>
              </a:defRPr>
            </a:lvl9pPr>
          </a:lstStyle>
          <a:p>
            <a:fld id="{90E1E8D6-2942-4BD1-98EB-13C5B663EB2D}" type="slidenum">
              <a:rPr lang="en-US" sz="1400" b="0" smtClean="0">
                <a:solidFill>
                  <a:schemeClr val="tx2"/>
                </a:solidFill>
              </a:rPr>
              <a:pPr/>
              <a:t>52</a:t>
            </a:fld>
            <a:endParaRPr lang="en-US" sz="1400" b="0" dirty="0">
              <a:solidFill>
                <a:schemeClr val="tx2"/>
              </a:solidFill>
            </a:endParaRPr>
          </a:p>
        </p:txBody>
      </p:sp>
      <p:sp>
        <p:nvSpPr>
          <p:cNvPr id="869378" name="Rectangle 2"/>
          <p:cNvSpPr>
            <a:spLocks noChangeArrowheads="1"/>
          </p:cNvSpPr>
          <p:nvPr/>
        </p:nvSpPr>
        <p:spPr bwMode="auto">
          <a:xfrm>
            <a:off x="319088" y="-2857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defRPr/>
            </a:pPr>
            <a:endParaRPr lang="hu-HU">
              <a:effectLst>
                <a:outerShdw blurRad="38100" dist="38100" dir="2700000" algn="tl">
                  <a:srgbClr val="000000">
                    <a:alpha val="43137"/>
                  </a:srgbClr>
                </a:outerShdw>
              </a:effectLst>
            </a:endParaRPr>
          </a:p>
        </p:txBody>
      </p:sp>
      <p:sp>
        <p:nvSpPr>
          <p:cNvPr id="33798" name="Rectangle 3"/>
          <p:cNvSpPr>
            <a:spLocks noChangeArrowheads="1"/>
          </p:cNvSpPr>
          <p:nvPr/>
        </p:nvSpPr>
        <p:spPr bwMode="auto">
          <a:xfrm>
            <a:off x="2590800" y="3058914"/>
            <a:ext cx="36576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hu-HU" sz="2800" dirty="0"/>
              <a:t>Ha a </a:t>
            </a:r>
            <a:r>
              <a:rPr lang="en-GB" sz="2800" dirty="0" err="1">
                <a:cs typeface="Times New Roman" pitchFamily="18" charset="0"/>
              </a:rPr>
              <a:t>vezet</a:t>
            </a:r>
            <a:r>
              <a:rPr lang="hu-HU" sz="2800" dirty="0"/>
              <a:t>ő</a:t>
            </a:r>
            <a:r>
              <a:rPr lang="en-GB" sz="2800" dirty="0">
                <a:cs typeface="Times New Roman" pitchFamily="18" charset="0"/>
              </a:rPr>
              <a:t> </a:t>
            </a:r>
            <a:r>
              <a:rPr lang="hu-HU" sz="2800" i="1" dirty="0"/>
              <a:t>túlzott </a:t>
            </a:r>
            <a:r>
              <a:rPr lang="hu-HU" sz="2800" dirty="0"/>
              <a:t>terhet vállal…</a:t>
            </a:r>
            <a:endParaRPr lang="en-US" sz="2800" b="0" dirty="0"/>
          </a:p>
        </p:txBody>
      </p:sp>
      <p:sp>
        <p:nvSpPr>
          <p:cNvPr id="33799" name="Rectangle 4"/>
          <p:cNvSpPr>
            <a:spLocks noChangeArrowheads="1"/>
          </p:cNvSpPr>
          <p:nvPr/>
        </p:nvSpPr>
        <p:spPr bwMode="auto">
          <a:xfrm>
            <a:off x="455145" y="1107900"/>
            <a:ext cx="8371010" cy="126188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hu-HU" sz="3200" dirty="0"/>
              <a:t>A vezető magatartás hatásai - példa</a:t>
            </a:r>
          </a:p>
          <a:p>
            <a:pPr algn="ctr"/>
            <a:endParaRPr lang="hu-HU" sz="1600" dirty="0"/>
          </a:p>
          <a:p>
            <a:pPr algn="ctr"/>
            <a:r>
              <a:rPr lang="hu-HU" sz="2800" dirty="0"/>
              <a:t>A heroikus (itt: „túlvállaló”) felfogás és következményei</a:t>
            </a:r>
            <a:endParaRPr lang="en-US" sz="2800" b="0" dirty="0"/>
          </a:p>
        </p:txBody>
      </p:sp>
      <p:sp>
        <p:nvSpPr>
          <p:cNvPr id="869381" name="Rectangle 5"/>
          <p:cNvSpPr>
            <a:spLocks noChangeArrowheads="1"/>
          </p:cNvSpPr>
          <p:nvPr/>
        </p:nvSpPr>
        <p:spPr bwMode="auto">
          <a:xfrm>
            <a:off x="319088" y="-285750"/>
            <a:ext cx="180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endParaRPr lang="hu-HU">
              <a:effectLst>
                <a:outerShdw blurRad="38100" dist="38100" dir="2700000" algn="tl">
                  <a:srgbClr val="000000">
                    <a:alpha val="43137"/>
                  </a:srgbClr>
                </a:outerShdw>
              </a:effectLst>
            </a:endParaRPr>
          </a:p>
        </p:txBody>
      </p:sp>
      <p:sp>
        <p:nvSpPr>
          <p:cNvPr id="33801" name="Rectangle 6"/>
          <p:cNvSpPr>
            <a:spLocks noChangeArrowheads="1"/>
          </p:cNvSpPr>
          <p:nvPr/>
        </p:nvSpPr>
        <p:spPr bwMode="auto">
          <a:xfrm>
            <a:off x="319088" y="36576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hu-HU" sz="2400" b="0">
              <a:solidFill>
                <a:schemeClr val="tx1"/>
              </a:solidFill>
            </a:endParaRPr>
          </a:p>
        </p:txBody>
      </p:sp>
    </p:spTree>
    <p:extLst>
      <p:ext uri="{BB962C8B-B14F-4D97-AF65-F5344CB8AC3E}">
        <p14:creationId xmlns:p14="http://schemas.microsoft.com/office/powerpoint/2010/main" val="6503584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átum helye 1"/>
          <p:cNvSpPr>
            <a:spLocks noGrp="1"/>
          </p:cNvSpPr>
          <p:nvPr>
            <p:ph type="dt" sz="quarter" idx="10"/>
          </p:nvPr>
        </p:nvSpPr>
        <p:spPr>
          <a:noFill/>
        </p:spPr>
        <p:txBody>
          <a:bodyPr/>
          <a:lstStyle>
            <a:lvl1pPr>
              <a:defRPr sz="2000" b="1">
                <a:solidFill>
                  <a:srgbClr val="FFFFCC"/>
                </a:solidFill>
                <a:latin typeface="Times New Roman" pitchFamily="18" charset="0"/>
              </a:defRPr>
            </a:lvl1pPr>
            <a:lvl2pPr marL="742950" indent="-285750">
              <a:defRPr sz="2000" b="1">
                <a:solidFill>
                  <a:srgbClr val="FFFFCC"/>
                </a:solidFill>
                <a:latin typeface="Times New Roman" pitchFamily="18" charset="0"/>
              </a:defRPr>
            </a:lvl2pPr>
            <a:lvl3pPr marL="1143000" indent="-228600">
              <a:defRPr sz="2000" b="1">
                <a:solidFill>
                  <a:srgbClr val="FFFFCC"/>
                </a:solidFill>
                <a:latin typeface="Times New Roman" pitchFamily="18" charset="0"/>
              </a:defRPr>
            </a:lvl3pPr>
            <a:lvl4pPr marL="1600200" indent="-228600">
              <a:defRPr sz="2000" b="1">
                <a:solidFill>
                  <a:srgbClr val="FFFFCC"/>
                </a:solidFill>
                <a:latin typeface="Times New Roman" pitchFamily="18" charset="0"/>
              </a:defRPr>
            </a:lvl4pPr>
            <a:lvl5pPr marL="2057400" indent="-228600">
              <a:defRPr sz="2000" b="1">
                <a:solidFill>
                  <a:srgbClr val="FFFFCC"/>
                </a:solidFill>
                <a:latin typeface="Times New Roman" pitchFamily="18" charset="0"/>
              </a:defRPr>
            </a:lvl5pPr>
            <a:lvl6pPr marL="2514600" indent="-228600" eaLnBrk="0" fontAlgn="base" hangingPunct="0">
              <a:spcBef>
                <a:spcPct val="0"/>
              </a:spcBef>
              <a:spcAft>
                <a:spcPct val="0"/>
              </a:spcAft>
              <a:defRPr sz="2000" b="1">
                <a:solidFill>
                  <a:srgbClr val="FFFFCC"/>
                </a:solidFill>
                <a:latin typeface="Times New Roman" pitchFamily="18" charset="0"/>
              </a:defRPr>
            </a:lvl6pPr>
            <a:lvl7pPr marL="2971800" indent="-228600" eaLnBrk="0" fontAlgn="base" hangingPunct="0">
              <a:spcBef>
                <a:spcPct val="0"/>
              </a:spcBef>
              <a:spcAft>
                <a:spcPct val="0"/>
              </a:spcAft>
              <a:defRPr sz="2000" b="1">
                <a:solidFill>
                  <a:srgbClr val="FFFFCC"/>
                </a:solidFill>
                <a:latin typeface="Times New Roman" pitchFamily="18" charset="0"/>
              </a:defRPr>
            </a:lvl7pPr>
            <a:lvl8pPr marL="3429000" indent="-228600" eaLnBrk="0" fontAlgn="base" hangingPunct="0">
              <a:spcBef>
                <a:spcPct val="0"/>
              </a:spcBef>
              <a:spcAft>
                <a:spcPct val="0"/>
              </a:spcAft>
              <a:defRPr sz="2000" b="1">
                <a:solidFill>
                  <a:srgbClr val="FFFFCC"/>
                </a:solidFill>
                <a:latin typeface="Times New Roman" pitchFamily="18" charset="0"/>
              </a:defRPr>
            </a:lvl8pPr>
            <a:lvl9pPr marL="3886200" indent="-228600" eaLnBrk="0" fontAlgn="base" hangingPunct="0">
              <a:spcBef>
                <a:spcPct val="0"/>
              </a:spcBef>
              <a:spcAft>
                <a:spcPct val="0"/>
              </a:spcAft>
              <a:defRPr sz="2000" b="1">
                <a:solidFill>
                  <a:srgbClr val="FFFFCC"/>
                </a:solidFill>
                <a:latin typeface="Times New Roman" pitchFamily="18" charset="0"/>
              </a:defRPr>
            </a:lvl9pPr>
          </a:lstStyle>
          <a:p>
            <a:r>
              <a:rPr lang="hu-HU" sz="1400" b="0">
                <a:solidFill>
                  <a:schemeClr val="tx2"/>
                </a:solidFill>
              </a:rPr>
              <a:t> </a:t>
            </a:r>
            <a:endParaRPr lang="en-US" sz="1400" b="0">
              <a:solidFill>
                <a:schemeClr val="tx2"/>
              </a:solidFill>
            </a:endParaRPr>
          </a:p>
        </p:txBody>
      </p:sp>
      <p:sp>
        <p:nvSpPr>
          <p:cNvPr id="34819" name="Élőláb helye 2"/>
          <p:cNvSpPr>
            <a:spLocks noGrp="1"/>
          </p:cNvSpPr>
          <p:nvPr>
            <p:ph type="ftr" sz="quarter" idx="11"/>
          </p:nvPr>
        </p:nvSpPr>
        <p:spPr>
          <a:solidFill>
            <a:schemeClr val="bg1"/>
          </a:solidFill>
        </p:spPr>
        <p:txBody>
          <a:bodyPr/>
          <a:lstStyle>
            <a:lvl1pPr>
              <a:defRPr sz="2000" b="1">
                <a:solidFill>
                  <a:srgbClr val="FFFFCC"/>
                </a:solidFill>
                <a:latin typeface="Times New Roman" pitchFamily="18" charset="0"/>
              </a:defRPr>
            </a:lvl1pPr>
            <a:lvl2pPr marL="742950" indent="-285750">
              <a:defRPr sz="2000" b="1">
                <a:solidFill>
                  <a:srgbClr val="FFFFCC"/>
                </a:solidFill>
                <a:latin typeface="Times New Roman" pitchFamily="18" charset="0"/>
              </a:defRPr>
            </a:lvl2pPr>
            <a:lvl3pPr marL="1143000" indent="-228600">
              <a:defRPr sz="2000" b="1">
                <a:solidFill>
                  <a:srgbClr val="FFFFCC"/>
                </a:solidFill>
                <a:latin typeface="Times New Roman" pitchFamily="18" charset="0"/>
              </a:defRPr>
            </a:lvl3pPr>
            <a:lvl4pPr marL="1600200" indent="-228600">
              <a:defRPr sz="2000" b="1">
                <a:solidFill>
                  <a:srgbClr val="FFFFCC"/>
                </a:solidFill>
                <a:latin typeface="Times New Roman" pitchFamily="18" charset="0"/>
              </a:defRPr>
            </a:lvl4pPr>
            <a:lvl5pPr marL="2057400" indent="-228600">
              <a:defRPr sz="2000" b="1">
                <a:solidFill>
                  <a:srgbClr val="FFFFCC"/>
                </a:solidFill>
                <a:latin typeface="Times New Roman" pitchFamily="18" charset="0"/>
              </a:defRPr>
            </a:lvl5pPr>
            <a:lvl6pPr marL="2514600" indent="-228600" eaLnBrk="0" fontAlgn="base" hangingPunct="0">
              <a:spcBef>
                <a:spcPct val="0"/>
              </a:spcBef>
              <a:spcAft>
                <a:spcPct val="0"/>
              </a:spcAft>
              <a:defRPr sz="2000" b="1">
                <a:solidFill>
                  <a:srgbClr val="FFFFCC"/>
                </a:solidFill>
                <a:latin typeface="Times New Roman" pitchFamily="18" charset="0"/>
              </a:defRPr>
            </a:lvl6pPr>
            <a:lvl7pPr marL="2971800" indent="-228600" eaLnBrk="0" fontAlgn="base" hangingPunct="0">
              <a:spcBef>
                <a:spcPct val="0"/>
              </a:spcBef>
              <a:spcAft>
                <a:spcPct val="0"/>
              </a:spcAft>
              <a:defRPr sz="2000" b="1">
                <a:solidFill>
                  <a:srgbClr val="FFFFCC"/>
                </a:solidFill>
                <a:latin typeface="Times New Roman" pitchFamily="18" charset="0"/>
              </a:defRPr>
            </a:lvl7pPr>
            <a:lvl8pPr marL="3429000" indent="-228600" eaLnBrk="0" fontAlgn="base" hangingPunct="0">
              <a:spcBef>
                <a:spcPct val="0"/>
              </a:spcBef>
              <a:spcAft>
                <a:spcPct val="0"/>
              </a:spcAft>
              <a:defRPr sz="2000" b="1">
                <a:solidFill>
                  <a:srgbClr val="FFFFCC"/>
                </a:solidFill>
                <a:latin typeface="Times New Roman" pitchFamily="18" charset="0"/>
              </a:defRPr>
            </a:lvl8pPr>
            <a:lvl9pPr marL="3886200" indent="-228600" eaLnBrk="0" fontAlgn="base" hangingPunct="0">
              <a:spcBef>
                <a:spcPct val="0"/>
              </a:spcBef>
              <a:spcAft>
                <a:spcPct val="0"/>
              </a:spcAft>
              <a:defRPr sz="2000" b="1">
                <a:solidFill>
                  <a:srgbClr val="FFFFCC"/>
                </a:solidFill>
                <a:latin typeface="Times New Roman" pitchFamily="18" charset="0"/>
              </a:defRPr>
            </a:lvl9pPr>
          </a:lstStyle>
          <a:p>
            <a:endParaRPr lang="hu-HU" sz="1400" b="0" dirty="0">
              <a:solidFill>
                <a:schemeClr val="tx2"/>
              </a:solidFill>
            </a:endParaRPr>
          </a:p>
        </p:txBody>
      </p:sp>
      <p:sp>
        <p:nvSpPr>
          <p:cNvPr id="34820" name="Dia számának helye 3"/>
          <p:cNvSpPr>
            <a:spLocks noGrp="1"/>
          </p:cNvSpPr>
          <p:nvPr>
            <p:ph type="sldNum" sz="quarter" idx="12"/>
          </p:nvPr>
        </p:nvSpPr>
        <p:spPr>
          <a:noFill/>
        </p:spPr>
        <p:txBody>
          <a:bodyPr/>
          <a:lstStyle>
            <a:lvl1pPr>
              <a:defRPr sz="2000" b="1">
                <a:solidFill>
                  <a:srgbClr val="FFFFCC"/>
                </a:solidFill>
                <a:latin typeface="Times New Roman" pitchFamily="18" charset="0"/>
              </a:defRPr>
            </a:lvl1pPr>
            <a:lvl2pPr marL="742950" indent="-285750">
              <a:defRPr sz="2000" b="1">
                <a:solidFill>
                  <a:srgbClr val="FFFFCC"/>
                </a:solidFill>
                <a:latin typeface="Times New Roman" pitchFamily="18" charset="0"/>
              </a:defRPr>
            </a:lvl2pPr>
            <a:lvl3pPr marL="1143000" indent="-228600">
              <a:defRPr sz="2000" b="1">
                <a:solidFill>
                  <a:srgbClr val="FFFFCC"/>
                </a:solidFill>
                <a:latin typeface="Times New Roman" pitchFamily="18" charset="0"/>
              </a:defRPr>
            </a:lvl3pPr>
            <a:lvl4pPr marL="1600200" indent="-228600">
              <a:defRPr sz="2000" b="1">
                <a:solidFill>
                  <a:srgbClr val="FFFFCC"/>
                </a:solidFill>
                <a:latin typeface="Times New Roman" pitchFamily="18" charset="0"/>
              </a:defRPr>
            </a:lvl4pPr>
            <a:lvl5pPr marL="2057400" indent="-228600">
              <a:defRPr sz="2000" b="1">
                <a:solidFill>
                  <a:srgbClr val="FFFFCC"/>
                </a:solidFill>
                <a:latin typeface="Times New Roman" pitchFamily="18" charset="0"/>
              </a:defRPr>
            </a:lvl5pPr>
            <a:lvl6pPr marL="2514600" indent="-228600" eaLnBrk="0" fontAlgn="base" hangingPunct="0">
              <a:spcBef>
                <a:spcPct val="0"/>
              </a:spcBef>
              <a:spcAft>
                <a:spcPct val="0"/>
              </a:spcAft>
              <a:defRPr sz="2000" b="1">
                <a:solidFill>
                  <a:srgbClr val="FFFFCC"/>
                </a:solidFill>
                <a:latin typeface="Times New Roman" pitchFamily="18" charset="0"/>
              </a:defRPr>
            </a:lvl6pPr>
            <a:lvl7pPr marL="2971800" indent="-228600" eaLnBrk="0" fontAlgn="base" hangingPunct="0">
              <a:spcBef>
                <a:spcPct val="0"/>
              </a:spcBef>
              <a:spcAft>
                <a:spcPct val="0"/>
              </a:spcAft>
              <a:defRPr sz="2000" b="1">
                <a:solidFill>
                  <a:srgbClr val="FFFFCC"/>
                </a:solidFill>
                <a:latin typeface="Times New Roman" pitchFamily="18" charset="0"/>
              </a:defRPr>
            </a:lvl7pPr>
            <a:lvl8pPr marL="3429000" indent="-228600" eaLnBrk="0" fontAlgn="base" hangingPunct="0">
              <a:spcBef>
                <a:spcPct val="0"/>
              </a:spcBef>
              <a:spcAft>
                <a:spcPct val="0"/>
              </a:spcAft>
              <a:defRPr sz="2000" b="1">
                <a:solidFill>
                  <a:srgbClr val="FFFFCC"/>
                </a:solidFill>
                <a:latin typeface="Times New Roman" pitchFamily="18" charset="0"/>
              </a:defRPr>
            </a:lvl8pPr>
            <a:lvl9pPr marL="3886200" indent="-228600" eaLnBrk="0" fontAlgn="base" hangingPunct="0">
              <a:spcBef>
                <a:spcPct val="0"/>
              </a:spcBef>
              <a:spcAft>
                <a:spcPct val="0"/>
              </a:spcAft>
              <a:defRPr sz="2000" b="1">
                <a:solidFill>
                  <a:srgbClr val="FFFFCC"/>
                </a:solidFill>
                <a:latin typeface="Times New Roman" pitchFamily="18" charset="0"/>
              </a:defRPr>
            </a:lvl9pPr>
          </a:lstStyle>
          <a:p>
            <a:fld id="{F88D00DF-4A4F-4275-B75E-227AAD01E234}" type="slidenum">
              <a:rPr lang="en-US" sz="1400" b="0" smtClean="0">
                <a:solidFill>
                  <a:schemeClr val="tx2"/>
                </a:solidFill>
              </a:rPr>
              <a:pPr/>
              <a:t>53</a:t>
            </a:fld>
            <a:endParaRPr lang="en-US" sz="1400" b="0" dirty="0">
              <a:solidFill>
                <a:schemeClr val="tx2"/>
              </a:solidFill>
            </a:endParaRPr>
          </a:p>
        </p:txBody>
      </p:sp>
      <p:sp>
        <p:nvSpPr>
          <p:cNvPr id="874498" name="Rectangle 2"/>
          <p:cNvSpPr>
            <a:spLocks noChangeArrowheads="1"/>
          </p:cNvSpPr>
          <p:nvPr/>
        </p:nvSpPr>
        <p:spPr bwMode="auto">
          <a:xfrm>
            <a:off x="2790825" y="4881563"/>
            <a:ext cx="3152775" cy="1462087"/>
          </a:xfrm>
          <a:prstGeom prst="rect">
            <a:avLst/>
          </a:prstGeom>
          <a:noFill/>
          <a:ln w="12700">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a:lstStyle/>
          <a:p>
            <a:pPr>
              <a:defRPr/>
            </a:pPr>
            <a:endParaRPr lang="hu-HU">
              <a:effectLst>
                <a:outerShdw blurRad="38100" dist="38100" dir="2700000" algn="tl">
                  <a:srgbClr val="000000">
                    <a:alpha val="43137"/>
                  </a:srgbClr>
                </a:outerShdw>
              </a:effectLst>
            </a:endParaRPr>
          </a:p>
        </p:txBody>
      </p:sp>
      <p:sp>
        <p:nvSpPr>
          <p:cNvPr id="874499" name="Line 3"/>
          <p:cNvSpPr>
            <a:spLocks noChangeShapeType="1"/>
          </p:cNvSpPr>
          <p:nvPr/>
        </p:nvSpPr>
        <p:spPr bwMode="auto">
          <a:xfrm>
            <a:off x="4267200" y="1931212"/>
            <a:ext cx="0" cy="392113"/>
          </a:xfrm>
          <a:prstGeom prst="line">
            <a:avLst/>
          </a:prstGeom>
          <a:noFill/>
          <a:ln w="9525">
            <a:solidFill>
              <a:schemeClr val="tx1"/>
            </a:solidFill>
            <a:round/>
            <a:headEnd/>
            <a:tailEnd type="triangle" w="sm" len="lg"/>
          </a:ln>
          <a:extLst>
            <a:ext uri="{909E8E84-426E-40DD-AFC4-6F175D3DCCD1}">
              <a14:hiddenFill xmlns:a14="http://schemas.microsoft.com/office/drawing/2010/main">
                <a:noFill/>
              </a14:hiddenFill>
            </a:ext>
          </a:extLst>
        </p:spPr>
        <p:txBody>
          <a:bodyPr/>
          <a:lstStyle/>
          <a:p>
            <a:pPr>
              <a:defRPr/>
            </a:pPr>
            <a:endParaRPr lang="hu-HU">
              <a:effectLst>
                <a:outerShdw blurRad="38100" dist="38100" dir="2700000" algn="tl">
                  <a:srgbClr val="000000">
                    <a:alpha val="43137"/>
                  </a:srgbClr>
                </a:outerShdw>
              </a:effectLst>
            </a:endParaRPr>
          </a:p>
        </p:txBody>
      </p:sp>
      <p:sp>
        <p:nvSpPr>
          <p:cNvPr id="874500" name="Line 4"/>
          <p:cNvSpPr>
            <a:spLocks noChangeShapeType="1"/>
          </p:cNvSpPr>
          <p:nvPr/>
        </p:nvSpPr>
        <p:spPr bwMode="auto">
          <a:xfrm flipH="1">
            <a:off x="2298700" y="2404287"/>
            <a:ext cx="197167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pPr>
              <a:defRPr/>
            </a:pPr>
            <a:endParaRPr lang="hu-HU">
              <a:effectLst>
                <a:outerShdw blurRad="38100" dist="38100" dir="2700000" algn="tl">
                  <a:srgbClr val="000000">
                    <a:alpha val="43137"/>
                  </a:srgbClr>
                </a:outerShdw>
              </a:effectLst>
            </a:endParaRPr>
          </a:p>
        </p:txBody>
      </p:sp>
      <p:sp>
        <p:nvSpPr>
          <p:cNvPr id="874501" name="Line 5"/>
          <p:cNvSpPr>
            <a:spLocks noChangeShapeType="1"/>
          </p:cNvSpPr>
          <p:nvPr/>
        </p:nvSpPr>
        <p:spPr bwMode="auto">
          <a:xfrm>
            <a:off x="2327275" y="2404287"/>
            <a:ext cx="0" cy="266700"/>
          </a:xfrm>
          <a:prstGeom prst="line">
            <a:avLst/>
          </a:prstGeom>
          <a:noFill/>
          <a:ln w="9525">
            <a:solidFill>
              <a:schemeClr val="tx1"/>
            </a:solidFill>
            <a:round/>
            <a:headEnd/>
            <a:tailEnd type="triangle" w="sm" len="lg"/>
          </a:ln>
          <a:extLst>
            <a:ext uri="{909E8E84-426E-40DD-AFC4-6F175D3DCCD1}">
              <a14:hiddenFill xmlns:a14="http://schemas.microsoft.com/office/drawing/2010/main">
                <a:noFill/>
              </a14:hiddenFill>
            </a:ext>
          </a:extLst>
        </p:spPr>
        <p:txBody>
          <a:bodyPr/>
          <a:lstStyle/>
          <a:p>
            <a:pPr>
              <a:defRPr/>
            </a:pPr>
            <a:endParaRPr lang="hu-HU">
              <a:effectLst>
                <a:outerShdw blurRad="38100" dist="38100" dir="2700000" algn="tl">
                  <a:srgbClr val="000000">
                    <a:alpha val="43137"/>
                  </a:srgbClr>
                </a:outerShdw>
              </a:effectLst>
            </a:endParaRPr>
          </a:p>
        </p:txBody>
      </p:sp>
      <p:sp>
        <p:nvSpPr>
          <p:cNvPr id="874502" name="Line 6"/>
          <p:cNvSpPr>
            <a:spLocks noChangeShapeType="1"/>
          </p:cNvSpPr>
          <p:nvPr/>
        </p:nvSpPr>
        <p:spPr bwMode="auto">
          <a:xfrm>
            <a:off x="4337050" y="2404287"/>
            <a:ext cx="17145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pPr>
              <a:defRPr/>
            </a:pPr>
            <a:endParaRPr lang="hu-HU">
              <a:effectLst>
                <a:outerShdw blurRad="38100" dist="38100" dir="2700000" algn="tl">
                  <a:srgbClr val="000000">
                    <a:alpha val="43137"/>
                  </a:srgbClr>
                </a:outerShdw>
              </a:effectLst>
            </a:endParaRPr>
          </a:p>
        </p:txBody>
      </p:sp>
      <p:sp>
        <p:nvSpPr>
          <p:cNvPr id="874503" name="Line 7"/>
          <p:cNvSpPr>
            <a:spLocks noChangeShapeType="1"/>
          </p:cNvSpPr>
          <p:nvPr/>
        </p:nvSpPr>
        <p:spPr bwMode="auto">
          <a:xfrm>
            <a:off x="2317750" y="3090087"/>
            <a:ext cx="0" cy="371475"/>
          </a:xfrm>
          <a:prstGeom prst="line">
            <a:avLst/>
          </a:prstGeom>
          <a:noFill/>
          <a:ln w="9525">
            <a:solidFill>
              <a:schemeClr val="tx1"/>
            </a:solidFill>
            <a:round/>
            <a:headEnd/>
            <a:tailEnd type="triangle" w="sm" len="lg"/>
          </a:ln>
          <a:extLst>
            <a:ext uri="{909E8E84-426E-40DD-AFC4-6F175D3DCCD1}">
              <a14:hiddenFill xmlns:a14="http://schemas.microsoft.com/office/drawing/2010/main">
                <a:noFill/>
              </a14:hiddenFill>
            </a:ext>
          </a:extLst>
        </p:spPr>
        <p:txBody>
          <a:bodyPr/>
          <a:lstStyle/>
          <a:p>
            <a:pPr>
              <a:defRPr/>
            </a:pPr>
            <a:endParaRPr lang="hu-HU">
              <a:effectLst>
                <a:outerShdw blurRad="38100" dist="38100" dir="2700000" algn="tl">
                  <a:srgbClr val="000000">
                    <a:alpha val="43137"/>
                  </a:srgbClr>
                </a:outerShdw>
              </a:effectLst>
            </a:endParaRPr>
          </a:p>
        </p:txBody>
      </p:sp>
      <p:sp>
        <p:nvSpPr>
          <p:cNvPr id="874504" name="Line 8"/>
          <p:cNvSpPr>
            <a:spLocks noChangeShapeType="1"/>
          </p:cNvSpPr>
          <p:nvPr/>
        </p:nvSpPr>
        <p:spPr bwMode="auto">
          <a:xfrm>
            <a:off x="4260850" y="3099612"/>
            <a:ext cx="0" cy="361950"/>
          </a:xfrm>
          <a:prstGeom prst="line">
            <a:avLst/>
          </a:prstGeom>
          <a:noFill/>
          <a:ln w="9525">
            <a:solidFill>
              <a:schemeClr val="tx1"/>
            </a:solidFill>
            <a:round/>
            <a:headEnd/>
            <a:tailEnd type="triangle" w="sm" len="lg"/>
          </a:ln>
          <a:extLst>
            <a:ext uri="{909E8E84-426E-40DD-AFC4-6F175D3DCCD1}">
              <a14:hiddenFill xmlns:a14="http://schemas.microsoft.com/office/drawing/2010/main">
                <a:noFill/>
              </a14:hiddenFill>
            </a:ext>
          </a:extLst>
        </p:spPr>
        <p:txBody>
          <a:bodyPr/>
          <a:lstStyle/>
          <a:p>
            <a:pPr>
              <a:defRPr/>
            </a:pPr>
            <a:endParaRPr lang="hu-HU">
              <a:effectLst>
                <a:outerShdw blurRad="38100" dist="38100" dir="2700000" algn="tl">
                  <a:srgbClr val="000000">
                    <a:alpha val="43137"/>
                  </a:srgbClr>
                </a:outerShdw>
              </a:effectLst>
            </a:endParaRPr>
          </a:p>
        </p:txBody>
      </p:sp>
      <p:sp>
        <p:nvSpPr>
          <p:cNvPr id="874505" name="Line 9"/>
          <p:cNvSpPr>
            <a:spLocks noChangeShapeType="1"/>
          </p:cNvSpPr>
          <p:nvPr/>
        </p:nvSpPr>
        <p:spPr bwMode="auto">
          <a:xfrm>
            <a:off x="4232275" y="4552175"/>
            <a:ext cx="0" cy="514350"/>
          </a:xfrm>
          <a:prstGeom prst="line">
            <a:avLst/>
          </a:prstGeom>
          <a:noFill/>
          <a:ln w="9525">
            <a:solidFill>
              <a:schemeClr val="tx1"/>
            </a:solidFill>
            <a:round/>
            <a:headEnd/>
            <a:tailEnd type="triangle" w="sm" len="lg"/>
          </a:ln>
          <a:extLst>
            <a:ext uri="{909E8E84-426E-40DD-AFC4-6F175D3DCCD1}">
              <a14:hiddenFill xmlns:a14="http://schemas.microsoft.com/office/drawing/2010/main">
                <a:noFill/>
              </a14:hiddenFill>
            </a:ext>
          </a:extLst>
        </p:spPr>
        <p:txBody>
          <a:bodyPr/>
          <a:lstStyle/>
          <a:p>
            <a:pPr>
              <a:defRPr/>
            </a:pPr>
            <a:endParaRPr lang="hu-HU">
              <a:effectLst>
                <a:outerShdw blurRad="38100" dist="38100" dir="2700000" algn="tl">
                  <a:srgbClr val="000000">
                    <a:alpha val="43137"/>
                  </a:srgbClr>
                </a:outerShdw>
              </a:effectLst>
            </a:endParaRPr>
          </a:p>
        </p:txBody>
      </p:sp>
      <p:sp>
        <p:nvSpPr>
          <p:cNvPr id="874506" name="Line 10"/>
          <p:cNvSpPr>
            <a:spLocks noChangeShapeType="1"/>
          </p:cNvSpPr>
          <p:nvPr/>
        </p:nvSpPr>
        <p:spPr bwMode="auto">
          <a:xfrm>
            <a:off x="2298700" y="4571225"/>
            <a:ext cx="752475" cy="419100"/>
          </a:xfrm>
          <a:prstGeom prst="line">
            <a:avLst/>
          </a:prstGeom>
          <a:noFill/>
          <a:ln w="9525">
            <a:solidFill>
              <a:schemeClr val="tx1"/>
            </a:solidFill>
            <a:round/>
            <a:headEnd/>
            <a:tailEnd type="triangle" w="sm" len="lg"/>
          </a:ln>
          <a:extLst>
            <a:ext uri="{909E8E84-426E-40DD-AFC4-6F175D3DCCD1}">
              <a14:hiddenFill xmlns:a14="http://schemas.microsoft.com/office/drawing/2010/main">
                <a:noFill/>
              </a14:hiddenFill>
            </a:ext>
          </a:extLst>
        </p:spPr>
        <p:txBody>
          <a:bodyPr/>
          <a:lstStyle/>
          <a:p>
            <a:pPr>
              <a:defRPr/>
            </a:pPr>
            <a:endParaRPr lang="hu-HU">
              <a:effectLst>
                <a:outerShdw blurRad="38100" dist="38100" dir="2700000" algn="tl">
                  <a:srgbClr val="000000">
                    <a:alpha val="43137"/>
                  </a:srgbClr>
                </a:outerShdw>
              </a:effectLst>
            </a:endParaRPr>
          </a:p>
        </p:txBody>
      </p:sp>
      <p:sp>
        <p:nvSpPr>
          <p:cNvPr id="874507" name="Line 11"/>
          <p:cNvSpPr>
            <a:spLocks noChangeShapeType="1"/>
          </p:cNvSpPr>
          <p:nvPr/>
        </p:nvSpPr>
        <p:spPr bwMode="auto">
          <a:xfrm flipH="1">
            <a:off x="5175250" y="4571225"/>
            <a:ext cx="838200" cy="419100"/>
          </a:xfrm>
          <a:prstGeom prst="line">
            <a:avLst/>
          </a:prstGeom>
          <a:noFill/>
          <a:ln w="9525">
            <a:solidFill>
              <a:schemeClr val="tx1"/>
            </a:solidFill>
            <a:round/>
            <a:headEnd/>
            <a:tailEnd type="triangle" w="sm" len="lg"/>
          </a:ln>
          <a:extLst>
            <a:ext uri="{909E8E84-426E-40DD-AFC4-6F175D3DCCD1}">
              <a14:hiddenFill xmlns:a14="http://schemas.microsoft.com/office/drawing/2010/main">
                <a:noFill/>
              </a14:hiddenFill>
            </a:ext>
          </a:extLst>
        </p:spPr>
        <p:txBody>
          <a:bodyPr/>
          <a:lstStyle/>
          <a:p>
            <a:pPr>
              <a:defRPr/>
            </a:pPr>
            <a:endParaRPr lang="hu-HU">
              <a:effectLst>
                <a:outerShdw blurRad="38100" dist="38100" dir="2700000" algn="tl">
                  <a:srgbClr val="000000">
                    <a:alpha val="43137"/>
                  </a:srgbClr>
                </a:outerShdw>
              </a:effectLst>
            </a:endParaRPr>
          </a:p>
        </p:txBody>
      </p:sp>
      <p:sp>
        <p:nvSpPr>
          <p:cNvPr id="874508" name="Line 12"/>
          <p:cNvSpPr>
            <a:spLocks noChangeShapeType="1"/>
          </p:cNvSpPr>
          <p:nvPr/>
        </p:nvSpPr>
        <p:spPr bwMode="auto">
          <a:xfrm flipH="1">
            <a:off x="1143000" y="2018525"/>
            <a:ext cx="1905000" cy="0"/>
          </a:xfrm>
          <a:prstGeom prst="line">
            <a:avLst/>
          </a:prstGeom>
          <a:noFill/>
          <a:ln w="9525">
            <a:solidFill>
              <a:schemeClr val="tx1"/>
            </a:solidFill>
            <a:round/>
            <a:headEnd type="triangle" w="sm" len="lg"/>
            <a:tailEnd/>
          </a:ln>
          <a:extLst>
            <a:ext uri="{909E8E84-426E-40DD-AFC4-6F175D3DCCD1}">
              <a14:hiddenFill xmlns:a14="http://schemas.microsoft.com/office/drawing/2010/main">
                <a:noFill/>
              </a14:hiddenFill>
            </a:ext>
          </a:extLst>
        </p:spPr>
        <p:txBody>
          <a:bodyPr/>
          <a:lstStyle/>
          <a:p>
            <a:pPr>
              <a:defRPr/>
            </a:pPr>
            <a:endParaRPr lang="hu-HU">
              <a:effectLst>
                <a:outerShdw blurRad="38100" dist="38100" dir="2700000" algn="tl">
                  <a:srgbClr val="000000">
                    <a:alpha val="43137"/>
                  </a:srgbClr>
                </a:outerShdw>
              </a:effectLst>
            </a:endParaRPr>
          </a:p>
        </p:txBody>
      </p:sp>
      <p:sp>
        <p:nvSpPr>
          <p:cNvPr id="874509" name="Line 13"/>
          <p:cNvSpPr>
            <a:spLocks noChangeShapeType="1"/>
          </p:cNvSpPr>
          <p:nvPr/>
        </p:nvSpPr>
        <p:spPr bwMode="auto">
          <a:xfrm>
            <a:off x="1143000" y="2009000"/>
            <a:ext cx="0" cy="31337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pPr>
              <a:defRPr/>
            </a:pPr>
            <a:endParaRPr lang="hu-HU">
              <a:effectLst>
                <a:outerShdw blurRad="38100" dist="38100" dir="2700000" algn="tl">
                  <a:srgbClr val="000000">
                    <a:alpha val="43137"/>
                  </a:srgbClr>
                </a:outerShdw>
              </a:effectLst>
            </a:endParaRPr>
          </a:p>
        </p:txBody>
      </p:sp>
      <p:sp>
        <p:nvSpPr>
          <p:cNvPr id="874510" name="Line 14"/>
          <p:cNvSpPr>
            <a:spLocks noChangeShapeType="1"/>
          </p:cNvSpPr>
          <p:nvPr/>
        </p:nvSpPr>
        <p:spPr bwMode="auto">
          <a:xfrm>
            <a:off x="1152525" y="5142725"/>
            <a:ext cx="174307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pPr>
              <a:defRPr/>
            </a:pPr>
            <a:endParaRPr lang="hu-HU">
              <a:effectLst>
                <a:outerShdw blurRad="38100" dist="38100" dir="2700000" algn="tl">
                  <a:srgbClr val="000000">
                    <a:alpha val="43137"/>
                  </a:srgbClr>
                </a:outerShdw>
              </a:effectLst>
            </a:endParaRPr>
          </a:p>
        </p:txBody>
      </p:sp>
      <p:sp>
        <p:nvSpPr>
          <p:cNvPr id="874511" name="Line 15"/>
          <p:cNvSpPr>
            <a:spLocks noChangeShapeType="1"/>
          </p:cNvSpPr>
          <p:nvPr/>
        </p:nvSpPr>
        <p:spPr bwMode="auto">
          <a:xfrm>
            <a:off x="5638800" y="2013762"/>
            <a:ext cx="2038350" cy="0"/>
          </a:xfrm>
          <a:prstGeom prst="line">
            <a:avLst/>
          </a:prstGeom>
          <a:noFill/>
          <a:ln w="9525">
            <a:solidFill>
              <a:schemeClr val="tx1"/>
            </a:solidFill>
            <a:round/>
            <a:headEnd type="triangle" w="sm" len="lg"/>
            <a:tailEnd/>
          </a:ln>
          <a:extLst>
            <a:ext uri="{909E8E84-426E-40DD-AFC4-6F175D3DCCD1}">
              <a14:hiddenFill xmlns:a14="http://schemas.microsoft.com/office/drawing/2010/main">
                <a:noFill/>
              </a14:hiddenFill>
            </a:ext>
          </a:extLst>
        </p:spPr>
        <p:txBody>
          <a:bodyPr/>
          <a:lstStyle/>
          <a:p>
            <a:pPr>
              <a:defRPr/>
            </a:pPr>
            <a:endParaRPr lang="hu-HU">
              <a:effectLst>
                <a:outerShdw blurRad="38100" dist="38100" dir="2700000" algn="tl">
                  <a:srgbClr val="000000">
                    <a:alpha val="43137"/>
                  </a:srgbClr>
                </a:outerShdw>
              </a:effectLst>
            </a:endParaRPr>
          </a:p>
        </p:txBody>
      </p:sp>
      <p:sp>
        <p:nvSpPr>
          <p:cNvPr id="874512" name="Line 16"/>
          <p:cNvSpPr>
            <a:spLocks noChangeShapeType="1"/>
          </p:cNvSpPr>
          <p:nvPr/>
        </p:nvSpPr>
        <p:spPr bwMode="auto">
          <a:xfrm>
            <a:off x="5867400" y="5142725"/>
            <a:ext cx="17907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pPr>
              <a:defRPr/>
            </a:pPr>
            <a:endParaRPr lang="hu-HU">
              <a:effectLst>
                <a:outerShdw blurRad="38100" dist="38100" dir="2700000" algn="tl">
                  <a:srgbClr val="000000">
                    <a:alpha val="43137"/>
                  </a:srgbClr>
                </a:outerShdw>
              </a:effectLst>
            </a:endParaRPr>
          </a:p>
        </p:txBody>
      </p:sp>
      <p:sp>
        <p:nvSpPr>
          <p:cNvPr id="874513" name="Rectangle 17"/>
          <p:cNvSpPr>
            <a:spLocks noChangeArrowheads="1"/>
          </p:cNvSpPr>
          <p:nvPr/>
        </p:nvSpPr>
        <p:spPr bwMode="auto">
          <a:xfrm>
            <a:off x="319088" y="-2857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defRPr/>
            </a:pPr>
            <a:endParaRPr lang="hu-HU">
              <a:effectLst>
                <a:outerShdw blurRad="38100" dist="38100" dir="2700000" algn="tl">
                  <a:srgbClr val="000000">
                    <a:alpha val="43137"/>
                  </a:srgbClr>
                </a:outerShdw>
              </a:effectLst>
            </a:endParaRPr>
          </a:p>
        </p:txBody>
      </p:sp>
      <p:sp>
        <p:nvSpPr>
          <p:cNvPr id="34837" name="Rectangle 18"/>
          <p:cNvSpPr>
            <a:spLocks noChangeArrowheads="1"/>
          </p:cNvSpPr>
          <p:nvPr/>
        </p:nvSpPr>
        <p:spPr bwMode="auto">
          <a:xfrm>
            <a:off x="2590800" y="1015820"/>
            <a:ext cx="36576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hu-HU" sz="2800" dirty="0"/>
              <a:t>Ha a </a:t>
            </a:r>
            <a:r>
              <a:rPr lang="en-GB" sz="2800" dirty="0" err="1">
                <a:cs typeface="Times New Roman" pitchFamily="18" charset="0"/>
              </a:rPr>
              <a:t>vezet</a:t>
            </a:r>
            <a:r>
              <a:rPr lang="hu-HU" sz="2800" dirty="0"/>
              <a:t>ő</a:t>
            </a:r>
            <a:r>
              <a:rPr lang="en-GB" sz="2800" dirty="0">
                <a:cs typeface="Times New Roman" pitchFamily="18" charset="0"/>
              </a:rPr>
              <a:t> </a:t>
            </a:r>
            <a:r>
              <a:rPr lang="hu-HU" sz="2800" i="1" dirty="0"/>
              <a:t>túlzott </a:t>
            </a:r>
            <a:r>
              <a:rPr lang="hu-HU" sz="2800" dirty="0"/>
              <a:t>terhet vállal…</a:t>
            </a:r>
            <a:endParaRPr lang="en-US" sz="2800" b="0" dirty="0"/>
          </a:p>
        </p:txBody>
      </p:sp>
      <p:sp>
        <p:nvSpPr>
          <p:cNvPr id="34838" name="Rectangle 19"/>
          <p:cNvSpPr>
            <a:spLocks noChangeArrowheads="1"/>
          </p:cNvSpPr>
          <p:nvPr/>
        </p:nvSpPr>
        <p:spPr bwMode="auto">
          <a:xfrm>
            <a:off x="3670300" y="1508937"/>
            <a:ext cx="184150" cy="808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sz="1500"/>
          </a:p>
          <a:p>
            <a:endParaRPr lang="en-US" sz="3200" b="0"/>
          </a:p>
        </p:txBody>
      </p:sp>
      <p:sp>
        <p:nvSpPr>
          <p:cNvPr id="874517" name="Rectangle 21"/>
          <p:cNvSpPr>
            <a:spLocks noChangeArrowheads="1"/>
          </p:cNvSpPr>
          <p:nvPr/>
        </p:nvSpPr>
        <p:spPr bwMode="auto">
          <a:xfrm>
            <a:off x="319088" y="-285750"/>
            <a:ext cx="180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endParaRPr lang="hu-HU">
              <a:effectLst>
                <a:outerShdw blurRad="38100" dist="38100" dir="2700000" algn="tl">
                  <a:srgbClr val="000000">
                    <a:alpha val="43137"/>
                  </a:srgbClr>
                </a:outerShdw>
              </a:effectLst>
            </a:endParaRPr>
          </a:p>
        </p:txBody>
      </p:sp>
      <p:graphicFrame>
        <p:nvGraphicFramePr>
          <p:cNvPr id="874518" name="Group 22"/>
          <p:cNvGraphicFramePr>
            <a:graphicFrameLocks noGrp="1"/>
          </p:cNvGraphicFramePr>
          <p:nvPr>
            <p:extLst>
              <p:ext uri="{D42A27DB-BD31-4B8C-83A1-F6EECF244321}">
                <p14:modId xmlns:p14="http://schemas.microsoft.com/office/powerpoint/2010/main" val="1452207735"/>
              </p:ext>
            </p:extLst>
          </p:nvPr>
        </p:nvGraphicFramePr>
        <p:xfrm>
          <a:off x="1143000" y="2542400"/>
          <a:ext cx="6362700" cy="2443162"/>
        </p:xfrm>
        <a:graphic>
          <a:graphicData uri="http://schemas.openxmlformats.org/drawingml/2006/table">
            <a:tbl>
              <a:tblPr/>
              <a:tblGrid>
                <a:gridCol w="2181225">
                  <a:extLst>
                    <a:ext uri="{9D8B030D-6E8A-4147-A177-3AD203B41FA5}">
                      <a16:colId xmlns:a16="http://schemas.microsoft.com/office/drawing/2014/main" val="20000"/>
                    </a:ext>
                  </a:extLst>
                </a:gridCol>
                <a:gridCol w="2060575">
                  <a:extLst>
                    <a:ext uri="{9D8B030D-6E8A-4147-A177-3AD203B41FA5}">
                      <a16:colId xmlns:a16="http://schemas.microsoft.com/office/drawing/2014/main" val="20001"/>
                    </a:ext>
                  </a:extLst>
                </a:gridCol>
                <a:gridCol w="2120900">
                  <a:extLst>
                    <a:ext uri="{9D8B030D-6E8A-4147-A177-3AD203B41FA5}">
                      <a16:colId xmlns:a16="http://schemas.microsoft.com/office/drawing/2014/main" val="20002"/>
                    </a:ext>
                  </a:extLst>
                </a:gridCol>
              </a:tblGrid>
              <a:tr h="8413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Times New Roman" pitchFamily="18" charset="0"/>
                          <a:cs typeface="Times New Roman" pitchFamily="18" charset="0"/>
                        </a:rPr>
                        <a:t> </a:t>
                      </a:r>
                      <a:r>
                        <a:rPr kumimoji="0" lang="hu-HU" sz="2000" b="0" i="0" u="none" strike="noStrike" cap="none" normalizeH="0" baseline="0" dirty="0">
                          <a:ln>
                            <a:noFill/>
                          </a:ln>
                          <a:solidFill>
                            <a:schemeClr val="tx1"/>
                          </a:solidFill>
                          <a:effectLst/>
                          <a:latin typeface="Times New Roman" pitchFamily="18" charset="0"/>
                          <a:cs typeface="Times New Roman" pitchFamily="18" charset="0"/>
                        </a:rPr>
                        <a:t>A k</a:t>
                      </a:r>
                      <a:r>
                        <a:rPr kumimoji="0" lang="en-GB" sz="2000" b="0" i="0" u="none" strike="noStrike" cap="none" normalizeH="0" baseline="0" dirty="0" err="1">
                          <a:ln>
                            <a:noFill/>
                          </a:ln>
                          <a:solidFill>
                            <a:schemeClr val="tx1"/>
                          </a:solidFill>
                          <a:effectLst/>
                          <a:latin typeface="Times New Roman" pitchFamily="18" charset="0"/>
                          <a:cs typeface="Times New Roman" pitchFamily="18" charset="0"/>
                        </a:rPr>
                        <a:t>oordináció</a:t>
                      </a:r>
                      <a:r>
                        <a:rPr kumimoji="0" lang="hu-HU" sz="2000" b="0" i="0" u="none" strike="noStrike" cap="none" normalizeH="0" baseline="0" dirty="0" err="1">
                          <a:ln>
                            <a:noFill/>
                          </a:ln>
                          <a:solidFill>
                            <a:schemeClr val="tx1"/>
                          </a:solidFill>
                          <a:effectLst/>
                          <a:latin typeface="Times New Roman" pitchFamily="18" charset="0"/>
                          <a:cs typeface="Times New Roman" pitchFamily="18" charset="0"/>
                        </a:rPr>
                        <a:t>ból</a:t>
                      </a:r>
                      <a:endParaRPr kumimoji="0" lang="en-US" sz="14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Times New Roman" pitchFamily="18" charset="0"/>
                          <a:cs typeface="Times New Roman" pitchFamily="18" charset="0"/>
                        </a:rPr>
                        <a:t>A </a:t>
                      </a:r>
                      <a:r>
                        <a:rPr kumimoji="0" lang="en-GB" sz="2000" b="0" i="0" u="none" strike="noStrike" cap="none" normalizeH="0" baseline="0" dirty="0" err="1">
                          <a:ln>
                            <a:noFill/>
                          </a:ln>
                          <a:solidFill>
                            <a:schemeClr val="tx1"/>
                          </a:solidFill>
                          <a:effectLst/>
                          <a:latin typeface="Times New Roman" pitchFamily="18" charset="0"/>
                          <a:cs typeface="Times New Roman" pitchFamily="18" charset="0"/>
                        </a:rPr>
                        <a:t>válaszok</a:t>
                      </a:r>
                      <a:endParaRPr kumimoji="0" lang="hu-HU" sz="20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hu-HU" sz="2000" b="0" i="0" u="none" strike="noStrike" cap="none" normalizeH="0" baseline="0" dirty="0">
                          <a:ln>
                            <a:noFill/>
                          </a:ln>
                          <a:solidFill>
                            <a:schemeClr val="tx1"/>
                          </a:solidFill>
                          <a:effectLst/>
                          <a:latin typeface="Times New Roman" pitchFamily="18" charset="0"/>
                          <a:cs typeface="Times New Roman" pitchFamily="18" charset="0"/>
                        </a:rPr>
                        <a:t>megadásából</a:t>
                      </a:r>
                      <a:endParaRPr kumimoji="0" lang="en-GB" sz="3200" b="0" i="0" u="none" strike="noStrike" cap="none" normalizeH="0" baseline="0" dirty="0">
                        <a:ln>
                          <a:noFill/>
                        </a:ln>
                        <a:solidFill>
                          <a:schemeClr val="tx1"/>
                        </a:solidFill>
                        <a:effectLst/>
                        <a:latin typeface="Times New Roman" pitchFamily="18"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sz="2000" b="0" i="0" u="none" strike="noStrike" cap="none" normalizeH="0" baseline="0" dirty="0">
                          <a:ln>
                            <a:noFill/>
                          </a:ln>
                          <a:solidFill>
                            <a:schemeClr val="tx1"/>
                          </a:solidFill>
                          <a:effectLst/>
                          <a:latin typeface="Times New Roman" pitchFamily="18" charset="0"/>
                          <a:cs typeface="Times New Roman" pitchFamily="18" charset="0"/>
                        </a:rPr>
                        <a:t>Az </a:t>
                      </a:r>
                      <a:r>
                        <a:rPr kumimoji="0" lang="en-GB" sz="2000" b="0" i="0" u="none" strike="noStrike" cap="none" normalizeH="0" baseline="0" dirty="0" err="1">
                          <a:ln>
                            <a:noFill/>
                          </a:ln>
                          <a:solidFill>
                            <a:schemeClr val="tx1"/>
                          </a:solidFill>
                          <a:effectLst/>
                          <a:latin typeface="Times New Roman" pitchFamily="18" charset="0"/>
                          <a:cs typeface="Times New Roman" pitchFamily="18" charset="0"/>
                        </a:rPr>
                        <a:t>egység</a:t>
                      </a:r>
                      <a:r>
                        <a:rPr kumimoji="0" lang="hu-HU" sz="2000" b="0" i="0" u="none" strike="noStrike" cap="none" normalizeH="0" baseline="0" dirty="0" err="1">
                          <a:ln>
                            <a:noFill/>
                          </a:ln>
                          <a:solidFill>
                            <a:schemeClr val="tx1"/>
                          </a:solidFill>
                          <a:effectLst/>
                          <a:latin typeface="Times New Roman" pitchFamily="18" charset="0"/>
                          <a:cs typeface="Times New Roman" pitchFamily="18" charset="0"/>
                        </a:rPr>
                        <a:t>ek</a:t>
                      </a:r>
                      <a:r>
                        <a:rPr kumimoji="0" lang="hu-HU" sz="2000" b="0" i="0" u="none" strike="noStrike" cap="none" normalizeH="0" baseline="0" dirty="0">
                          <a:ln>
                            <a:noFill/>
                          </a:ln>
                          <a:solidFill>
                            <a:schemeClr val="tx1"/>
                          </a:solidFill>
                          <a:effectLst/>
                          <a:latin typeface="Times New Roman" pitchFamily="18" charset="0"/>
                          <a:cs typeface="Times New Roman" pitchFamily="18" charset="0"/>
                        </a:rPr>
                        <a:t> </a:t>
                      </a:r>
                      <a:r>
                        <a:rPr kumimoji="0" lang="en-GB" sz="2000" b="0" i="0" u="none" strike="noStrike" cap="none" normalizeH="0" baseline="0" dirty="0" err="1">
                          <a:ln>
                            <a:noFill/>
                          </a:ln>
                          <a:solidFill>
                            <a:schemeClr val="tx1"/>
                          </a:solidFill>
                          <a:effectLst/>
                          <a:latin typeface="Times New Roman" pitchFamily="18" charset="0"/>
                          <a:cs typeface="Times New Roman" pitchFamily="18" charset="0"/>
                        </a:rPr>
                        <a:t>célj</a:t>
                      </a:r>
                      <a:r>
                        <a:rPr kumimoji="0" lang="hu-HU" sz="2000" b="0" i="0" u="none" strike="noStrike" cap="none" normalizeH="0" baseline="0" dirty="0">
                          <a:ln>
                            <a:noFill/>
                          </a:ln>
                          <a:solidFill>
                            <a:schemeClr val="tx1"/>
                          </a:solidFill>
                          <a:effectLst/>
                          <a:latin typeface="Times New Roman" pitchFamily="18" charset="0"/>
                          <a:cs typeface="Times New Roman" pitchFamily="18" charset="0"/>
                        </a:rPr>
                        <a:t>a-inak kialakításából</a:t>
                      </a:r>
                      <a:endParaRPr kumimoji="0" lang="en-US" sz="1400" b="1"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1601787">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Times New Roman" pitchFamily="18" charset="0"/>
                          <a:cs typeface="Times New Roman" pitchFamily="18" charset="0"/>
                        </a:rPr>
                        <a:t>A</a:t>
                      </a:r>
                      <a:r>
                        <a:rPr kumimoji="0" lang="hu-HU" sz="1600" b="1" i="0" u="none" strike="noStrike" cap="none" normalizeH="0" baseline="0" dirty="0">
                          <a:ln>
                            <a:noFill/>
                          </a:ln>
                          <a:solidFill>
                            <a:schemeClr val="tx1"/>
                          </a:solidFill>
                          <a:effectLst/>
                          <a:latin typeface="Times New Roman" pitchFamily="18" charset="0"/>
                          <a:cs typeface="Times New Roman" pitchFamily="18" charset="0"/>
                        </a:rPr>
                        <a:t> </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beosztottak</a:t>
                      </a:r>
                      <a:r>
                        <a:rPr kumimoji="0" lang="en-GB" sz="1600" b="1" i="0" u="none" strike="noStrike" cap="none" normalizeH="0" baseline="0" dirty="0">
                          <a:ln>
                            <a:noFill/>
                          </a:ln>
                          <a:solidFill>
                            <a:schemeClr val="tx1"/>
                          </a:solidFill>
                          <a:effectLst/>
                          <a:latin typeface="Times New Roman" pitchFamily="18" charset="0"/>
                          <a:cs typeface="Times New Roman" pitchFamily="18" charset="0"/>
                        </a:rPr>
                        <a:t> </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túlsá</a:t>
                      </a:r>
                      <a:r>
                        <a:rPr kumimoji="0" lang="hu-HU" sz="1600" b="1" i="0" u="none" strike="noStrike" cap="none" normalizeH="0" baseline="0" dirty="0">
                          <a:ln>
                            <a:noFill/>
                          </a:ln>
                          <a:solidFill>
                            <a:schemeClr val="tx1"/>
                          </a:solidFill>
                          <a:effectLst/>
                          <a:latin typeface="Times New Roman" pitchFamily="18" charset="0"/>
                          <a:cs typeface="Times New Roman" pitchFamily="18" charset="0"/>
                        </a:rPr>
                        <a:t>g</a:t>
                      </a:r>
                      <a:r>
                        <a:rPr kumimoji="0" lang="en-GB" sz="1600" b="1" i="0" u="none" strike="noStrike" cap="none" normalizeH="0" baseline="0" dirty="0">
                          <a:ln>
                            <a:noFill/>
                          </a:ln>
                          <a:solidFill>
                            <a:schemeClr val="tx1"/>
                          </a:solidFill>
                          <a:effectLst/>
                          <a:latin typeface="Times New Roman" pitchFamily="18" charset="0"/>
                          <a:cs typeface="Times New Roman" pitchFamily="18" charset="0"/>
                        </a:rPr>
                        <a:t>o</a:t>
                      </a:r>
                      <a:r>
                        <a:rPr kumimoji="0" lang="hu-HU" sz="1600" b="1" i="0" u="none" strike="noStrike" cap="none" normalizeH="0" baseline="0" dirty="0">
                          <a:ln>
                            <a:noFill/>
                          </a:ln>
                          <a:solidFill>
                            <a:schemeClr val="tx1"/>
                          </a:solidFill>
                          <a:effectLst/>
                          <a:latin typeface="Times New Roman" pitchFamily="18" charset="0"/>
                          <a:cs typeface="Times New Roman" pitchFamily="18" charset="0"/>
                        </a:rPr>
                        <a:t>-</a:t>
                      </a:r>
                      <a:r>
                        <a:rPr kumimoji="0" lang="en-GB" sz="1600" b="1" i="0" u="none" strike="noStrike" cap="none" normalizeH="0" baseline="0" dirty="0">
                          <a:ln>
                            <a:noFill/>
                          </a:ln>
                          <a:solidFill>
                            <a:schemeClr val="tx1"/>
                          </a:solidFill>
                          <a:effectLst/>
                          <a:latin typeface="Times New Roman" pitchFamily="18" charset="0"/>
                          <a:cs typeface="Times New Roman" pitchFamily="18" charset="0"/>
                        </a:rPr>
                        <a:t>san </a:t>
                      </a:r>
                      <a:r>
                        <a:rPr kumimoji="0" lang="hu-HU" sz="1600" b="1" i="0" u="none" strike="noStrike" cap="none" normalizeH="0" baseline="0" dirty="0">
                          <a:ln>
                            <a:noFill/>
                          </a:ln>
                          <a:solidFill>
                            <a:schemeClr val="tx1"/>
                          </a:solidFill>
                          <a:effectLst/>
                          <a:latin typeface="Times New Roman" pitchFamily="18" charset="0"/>
                          <a:cs typeface="Times New Roman" pitchFamily="18" charset="0"/>
                        </a:rPr>
                        <a:t>i</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rányítottnak</a:t>
                      </a:r>
                      <a:r>
                        <a:rPr kumimoji="0" lang="hu-HU" sz="1600" b="1" i="0" u="none" strike="noStrike" cap="none" normalizeH="0" baseline="0" dirty="0">
                          <a:ln>
                            <a:noFill/>
                          </a:ln>
                          <a:solidFill>
                            <a:schemeClr val="tx1"/>
                          </a:solidFill>
                          <a:effectLst/>
                          <a:latin typeface="Times New Roman" pitchFamily="18" charset="0"/>
                          <a:cs typeface="Times New Roman" pitchFamily="18" charset="0"/>
                        </a:rPr>
                        <a:t> </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érzik</a:t>
                      </a:r>
                      <a:r>
                        <a:rPr kumimoji="0" lang="en-GB" sz="1600" b="1" i="0" u="none" strike="noStrike" cap="none" normalizeH="0" baseline="0" dirty="0">
                          <a:ln>
                            <a:noFill/>
                          </a:ln>
                          <a:solidFill>
                            <a:schemeClr val="tx1"/>
                          </a:solidFill>
                          <a:effectLst/>
                          <a:latin typeface="Times New Roman" pitchFamily="18" charset="0"/>
                          <a:cs typeface="Times New Roman" pitchFamily="18" charset="0"/>
                        </a:rPr>
                        <a:t> </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magukat</a:t>
                      </a:r>
                      <a:endParaRPr kumimoji="0" lang="en-GB" sz="3200" b="0" i="0" u="none" strike="noStrike" cap="none" normalizeH="0" baseline="0" dirty="0">
                        <a:ln>
                          <a:noFill/>
                        </a:ln>
                        <a:solidFill>
                          <a:schemeClr val="tx1"/>
                        </a:solidFill>
                        <a:effectLst/>
                        <a:latin typeface="Times New Roman" pitchFamily="18"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Times New Roman" pitchFamily="18" charset="0"/>
                          <a:cs typeface="Times New Roman" pitchFamily="18" charset="0"/>
                        </a:rPr>
                        <a:t>A </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beosztottak</a:t>
                      </a:r>
                      <a:r>
                        <a:rPr kumimoji="0" lang="en-GB" sz="1600" b="1" i="0" u="none" strike="noStrike" cap="none" normalizeH="0" baseline="0" dirty="0">
                          <a:ln>
                            <a:noFill/>
                          </a:ln>
                          <a:solidFill>
                            <a:schemeClr val="tx1"/>
                          </a:solidFill>
                          <a:effectLst/>
                          <a:latin typeface="Times New Roman" pitchFamily="18" charset="0"/>
                          <a:cs typeface="Times New Roman" pitchFamily="18" charset="0"/>
                        </a:rPr>
                        <a:t> </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gátolt</a:t>
                      </a:r>
                      <a:r>
                        <a:rPr kumimoji="0" lang="hu-HU" sz="1600" b="1" i="0" u="none" strike="noStrike" cap="none" normalizeH="0" baseline="0" dirty="0" err="1">
                          <a:ln>
                            <a:noFill/>
                          </a:ln>
                          <a:solidFill>
                            <a:schemeClr val="tx1"/>
                          </a:solidFill>
                          <a:effectLst/>
                          <a:latin typeface="Times New Roman" pitchFamily="18" charset="0"/>
                          <a:cs typeface="Times New Roman" pitchFamily="18" charset="0"/>
                        </a:rPr>
                        <a:t>-n</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ak</a:t>
                      </a:r>
                      <a:r>
                        <a:rPr kumimoji="0" lang="en-GB" sz="1600" b="1" i="0" u="none" strike="noStrike" cap="none" normalizeH="0" baseline="0" dirty="0">
                          <a:ln>
                            <a:noFill/>
                          </a:ln>
                          <a:solidFill>
                            <a:schemeClr val="tx1"/>
                          </a:solidFill>
                          <a:effectLst/>
                          <a:latin typeface="Times New Roman" pitchFamily="18" charset="0"/>
                          <a:cs typeface="Times New Roman" pitchFamily="18" charset="0"/>
                        </a:rPr>
                        <a:t>,</a:t>
                      </a:r>
                      <a:r>
                        <a:rPr kumimoji="0" lang="hu-HU" sz="1600" b="1" i="0" u="none" strike="noStrike" cap="none" normalizeH="0" baseline="0" dirty="0">
                          <a:ln>
                            <a:noFill/>
                          </a:ln>
                          <a:solidFill>
                            <a:schemeClr val="tx1"/>
                          </a:solidFill>
                          <a:effectLst/>
                          <a:latin typeface="Times New Roman" pitchFamily="18" charset="0"/>
                          <a:cs typeface="Times New Roman" pitchFamily="18" charset="0"/>
                        </a:rPr>
                        <a:t> a</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lul</a:t>
                      </a:r>
                      <a:r>
                        <a:rPr kumimoji="0" lang="hu-HU" sz="1600" b="1" i="0" u="none" strike="noStrike" cap="none" normalizeH="0" baseline="0" dirty="0">
                          <a:ln>
                            <a:noFill/>
                          </a:ln>
                          <a:solidFill>
                            <a:schemeClr val="tx1"/>
                          </a:solidFill>
                          <a:effectLst/>
                          <a:latin typeface="Times New Roman" pitchFamily="18" charset="0"/>
                          <a:cs typeface="Times New Roman" pitchFamily="18" charset="0"/>
                        </a:rPr>
                        <a:t>ki</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használt</a:t>
                      </a:r>
                      <a:r>
                        <a:rPr kumimoji="0" lang="hu-HU" sz="1600" b="1" i="0" u="none" strike="noStrike" cap="none" normalizeH="0" baseline="0" dirty="0">
                          <a:ln>
                            <a:noFill/>
                          </a:ln>
                          <a:solidFill>
                            <a:schemeClr val="tx1"/>
                          </a:solidFill>
                          <a:effectLst/>
                          <a:latin typeface="Times New Roman" pitchFamily="18" charset="0"/>
                          <a:cs typeface="Times New Roman" pitchFamily="18" charset="0"/>
                        </a:rPr>
                        <a:t>-</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nak</a:t>
                      </a:r>
                      <a:r>
                        <a:rPr kumimoji="0" lang="en-GB" sz="1600" b="1" i="0" u="none" strike="noStrike" cap="none" normalizeH="0" baseline="0" dirty="0">
                          <a:ln>
                            <a:noFill/>
                          </a:ln>
                          <a:solidFill>
                            <a:schemeClr val="tx1"/>
                          </a:solidFill>
                          <a:effectLst/>
                          <a:latin typeface="Times New Roman" pitchFamily="18" charset="0"/>
                          <a:cs typeface="Times New Roman" pitchFamily="18" charset="0"/>
                        </a:rPr>
                        <a:t> </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érzik</a:t>
                      </a:r>
                      <a:r>
                        <a:rPr kumimoji="0" lang="hu-HU" sz="1400" b="1" i="0" u="none" strike="noStrike" cap="none" normalizeH="0" baseline="0" dirty="0">
                          <a:ln>
                            <a:noFill/>
                          </a:ln>
                          <a:solidFill>
                            <a:schemeClr val="tx1"/>
                          </a:solidFill>
                          <a:effectLst/>
                          <a:latin typeface="Times New Roman" pitchFamily="18" charset="0"/>
                          <a:cs typeface="Times New Roman" pitchFamily="18" charset="0"/>
                        </a:rPr>
                        <a:t> </a:t>
                      </a:r>
                      <a:r>
                        <a:rPr kumimoji="0" lang="hu-HU" sz="1600" b="1" i="0" u="none" strike="noStrike" cap="none" normalizeH="0" baseline="0" dirty="0">
                          <a:ln>
                            <a:noFill/>
                          </a:ln>
                          <a:solidFill>
                            <a:schemeClr val="tx1"/>
                          </a:solidFill>
                          <a:effectLst/>
                          <a:latin typeface="Times New Roman" pitchFamily="18" charset="0"/>
                          <a:cs typeface="Times New Roman" pitchFamily="18" charset="0"/>
                        </a:rPr>
                        <a:t>m</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agukat</a:t>
                      </a:r>
                      <a:endParaRPr kumimoji="0" lang="en-GB" sz="3200" b="0" i="0" u="none" strike="noStrike" cap="none" normalizeH="0" baseline="0" dirty="0">
                        <a:ln>
                          <a:noFill/>
                        </a:ln>
                        <a:solidFill>
                          <a:schemeClr val="tx1"/>
                        </a:solidFill>
                        <a:effectLst/>
                        <a:latin typeface="Times New Roman" pitchFamily="18"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Times New Roman" pitchFamily="18" charset="0"/>
                          <a:cs typeface="Times New Roman" pitchFamily="18" charset="0"/>
                        </a:rPr>
                        <a:t>A </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beosztottak</a:t>
                      </a:r>
                      <a:r>
                        <a:rPr kumimoji="0" lang="en-GB" sz="1600" b="1" i="0" u="none" strike="noStrike" cap="none" normalizeH="0" baseline="0" dirty="0">
                          <a:ln>
                            <a:noFill/>
                          </a:ln>
                          <a:solidFill>
                            <a:schemeClr val="tx1"/>
                          </a:solidFill>
                          <a:effectLst/>
                          <a:latin typeface="Times New Roman" pitchFamily="18" charset="0"/>
                          <a:cs typeface="Times New Roman" pitchFamily="18" charset="0"/>
                        </a:rPr>
                        <a:t> </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csak</a:t>
                      </a:r>
                      <a:r>
                        <a:rPr kumimoji="0" lang="en-GB" sz="1600" b="1" i="0" u="none" strike="noStrike" cap="none" normalizeH="0" baseline="0" dirty="0">
                          <a:ln>
                            <a:noFill/>
                          </a:ln>
                          <a:solidFill>
                            <a:schemeClr val="tx1"/>
                          </a:solidFill>
                          <a:effectLst/>
                          <a:latin typeface="Times New Roman" pitchFamily="18" charset="0"/>
                          <a:cs typeface="Times New Roman" pitchFamily="18" charset="0"/>
                        </a:rPr>
                        <a:t> </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saját</a:t>
                      </a:r>
                      <a:r>
                        <a:rPr kumimoji="0" lang="hu-HU" sz="1600" b="1" i="0" u="none" strike="noStrike" cap="none" normalizeH="0" baseline="0" dirty="0">
                          <a:ln>
                            <a:noFill/>
                          </a:ln>
                          <a:solidFill>
                            <a:schemeClr val="tx1"/>
                          </a:solidFill>
                          <a:effectLst/>
                          <a:latin typeface="Times New Roman" pitchFamily="18" charset="0"/>
                          <a:cs typeface="Times New Roman" pitchFamily="18" charset="0"/>
                        </a:rPr>
                        <a:t> </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alcéljaikkal</a:t>
                      </a:r>
                      <a:r>
                        <a:rPr kumimoji="0" lang="en-GB" sz="1600" b="1" i="0" u="none" strike="noStrike" cap="none" normalizeH="0" baseline="0" dirty="0">
                          <a:ln>
                            <a:noFill/>
                          </a:ln>
                          <a:solidFill>
                            <a:schemeClr val="tx1"/>
                          </a:solidFill>
                          <a:effectLst/>
                          <a:latin typeface="Times New Roman" pitchFamily="18" charset="0"/>
                          <a:cs typeface="Times New Roman" pitchFamily="18" charset="0"/>
                        </a:rPr>
                        <a:t> </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szemben</a:t>
                      </a:r>
                      <a:r>
                        <a:rPr kumimoji="0" lang="hu-HU" sz="1400" b="1" i="0" u="none" strike="noStrike" cap="none" normalizeH="0" baseline="0" dirty="0">
                          <a:ln>
                            <a:noFill/>
                          </a:ln>
                          <a:solidFill>
                            <a:schemeClr val="tx1"/>
                          </a:solidFill>
                          <a:effectLst/>
                          <a:latin typeface="Times New Roman" pitchFamily="18" charset="0"/>
                          <a:cs typeface="Times New Roman" pitchFamily="18" charset="0"/>
                        </a:rPr>
                        <a:t> é</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reznek</a:t>
                      </a:r>
                      <a:r>
                        <a:rPr kumimoji="0" lang="en-GB" sz="1600" b="1" i="0" u="none" strike="noStrike" cap="none" normalizeH="0" baseline="0" dirty="0">
                          <a:ln>
                            <a:noFill/>
                          </a:ln>
                          <a:solidFill>
                            <a:schemeClr val="tx1"/>
                          </a:solidFill>
                          <a:effectLst/>
                          <a:latin typeface="Times New Roman" pitchFamily="18" charset="0"/>
                          <a:cs typeface="Times New Roman" pitchFamily="18" charset="0"/>
                        </a:rPr>
                        <a:t> </a:t>
                      </a:r>
                      <a:r>
                        <a:rPr kumimoji="0" lang="hu-HU" sz="1600" b="1" i="0" u="none" strike="noStrike" cap="none" normalizeH="0" baseline="0" dirty="0">
                          <a:ln>
                            <a:noFill/>
                          </a:ln>
                          <a:solidFill>
                            <a:schemeClr val="tx1"/>
                          </a:solidFill>
                          <a:effectLst/>
                          <a:latin typeface="Times New Roman" pitchFamily="18" charset="0"/>
                          <a:cs typeface="Times New Roman" pitchFamily="18" charset="0"/>
                        </a:rPr>
                        <a:t>e</a:t>
                      </a:r>
                      <a:r>
                        <a:rPr kumimoji="0" lang="en-GB" sz="1600" b="1" i="0" u="none" strike="noStrike" cap="none" normalizeH="0" baseline="0" dirty="0" err="1">
                          <a:ln>
                            <a:noFill/>
                          </a:ln>
                          <a:solidFill>
                            <a:schemeClr val="tx1"/>
                          </a:solidFill>
                          <a:effectLst/>
                          <a:latin typeface="Times New Roman" pitchFamily="18" charset="0"/>
                          <a:cs typeface="Times New Roman" pitchFamily="18" charset="0"/>
                        </a:rPr>
                        <a:t>lkötelezettséget</a:t>
                      </a:r>
                      <a:endParaRPr kumimoji="0" lang="en-GB" sz="3200" b="0" i="0" u="none" strike="noStrike" cap="none" normalizeH="0" baseline="0" dirty="0">
                        <a:ln>
                          <a:noFill/>
                        </a:ln>
                        <a:solidFill>
                          <a:schemeClr val="tx1"/>
                        </a:solidFill>
                        <a:effectLst/>
                        <a:latin typeface="Times New Roman" pitchFamily="18" charset="0"/>
                      </a:endParaRPr>
                    </a:p>
                  </a:txBody>
                  <a:tcP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1"/>
                  </a:ext>
                </a:extLst>
              </a:tr>
            </a:tbl>
          </a:graphicData>
        </a:graphic>
      </p:graphicFrame>
      <p:sp>
        <p:nvSpPr>
          <p:cNvPr id="34848" name="Rectangle 33"/>
          <p:cNvSpPr>
            <a:spLocks noChangeArrowheads="1"/>
          </p:cNvSpPr>
          <p:nvPr/>
        </p:nvSpPr>
        <p:spPr bwMode="auto">
          <a:xfrm>
            <a:off x="319088" y="3918762"/>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hu-HU" sz="2400" b="0"/>
          </a:p>
        </p:txBody>
      </p:sp>
      <p:sp>
        <p:nvSpPr>
          <p:cNvPr id="34849" name="Rectangle 34"/>
          <p:cNvSpPr>
            <a:spLocks noChangeArrowheads="1"/>
          </p:cNvSpPr>
          <p:nvPr/>
        </p:nvSpPr>
        <p:spPr bwMode="auto">
          <a:xfrm>
            <a:off x="2820988" y="5120024"/>
            <a:ext cx="3030537"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n-GB" b="0"/>
              <a:t>A beosztottak kisebbfokú elkötelezettséget</a:t>
            </a:r>
            <a:r>
              <a:rPr lang="hu-HU" b="0"/>
              <a:t> </a:t>
            </a:r>
            <a:r>
              <a:rPr lang="en-GB" b="0">
                <a:cs typeface="Times New Roman" pitchFamily="18" charset="0"/>
              </a:rPr>
              <a:t>és felel</a:t>
            </a:r>
            <a:r>
              <a:rPr lang="hu-HU" b="0"/>
              <a:t>ő</a:t>
            </a:r>
            <a:r>
              <a:rPr lang="en-GB" b="0">
                <a:cs typeface="Times New Roman" pitchFamily="18" charset="0"/>
              </a:rPr>
              <a:t>s</a:t>
            </a:r>
            <a:r>
              <a:rPr lang="hu-HU" b="0"/>
              <a:t>-</a:t>
            </a:r>
            <a:r>
              <a:rPr lang="en-GB" b="0">
                <a:cs typeface="Times New Roman" pitchFamily="18" charset="0"/>
              </a:rPr>
              <a:t>séget éreznek, csak az épp megfelel</a:t>
            </a:r>
            <a:r>
              <a:rPr lang="hu-HU" b="0"/>
              <a:t>ő</a:t>
            </a:r>
            <a:r>
              <a:rPr lang="en-GB" b="0">
                <a:cs typeface="Times New Roman" pitchFamily="18" charset="0"/>
              </a:rPr>
              <a:t> teljesítményre törekednek</a:t>
            </a:r>
            <a:endParaRPr lang="en-US" b="0">
              <a:cs typeface="Times New Roman" pitchFamily="18" charset="0"/>
            </a:endParaRPr>
          </a:p>
        </p:txBody>
      </p:sp>
      <p:sp>
        <p:nvSpPr>
          <p:cNvPr id="874531" name="Line 35"/>
          <p:cNvSpPr>
            <a:spLocks noChangeShapeType="1"/>
          </p:cNvSpPr>
          <p:nvPr/>
        </p:nvSpPr>
        <p:spPr bwMode="auto">
          <a:xfrm>
            <a:off x="6019800" y="3099612"/>
            <a:ext cx="0" cy="361950"/>
          </a:xfrm>
          <a:prstGeom prst="line">
            <a:avLst/>
          </a:prstGeom>
          <a:noFill/>
          <a:ln w="9525">
            <a:solidFill>
              <a:schemeClr val="tx1"/>
            </a:solidFill>
            <a:round/>
            <a:headEnd/>
            <a:tailEnd type="triangle" w="sm" len="lg"/>
          </a:ln>
          <a:extLst>
            <a:ext uri="{909E8E84-426E-40DD-AFC4-6F175D3DCCD1}">
              <a14:hiddenFill xmlns:a14="http://schemas.microsoft.com/office/drawing/2010/main">
                <a:noFill/>
              </a14:hiddenFill>
            </a:ext>
          </a:extLst>
        </p:spPr>
        <p:txBody>
          <a:bodyPr/>
          <a:lstStyle/>
          <a:p>
            <a:pPr>
              <a:defRPr/>
            </a:pPr>
            <a:endParaRPr lang="hu-HU">
              <a:effectLst>
                <a:outerShdw blurRad="38100" dist="38100" dir="2700000" algn="tl">
                  <a:srgbClr val="000000">
                    <a:alpha val="43137"/>
                  </a:srgbClr>
                </a:outerShdw>
              </a:effectLst>
            </a:endParaRPr>
          </a:p>
        </p:txBody>
      </p:sp>
      <p:sp>
        <p:nvSpPr>
          <p:cNvPr id="874532" name="Line 36"/>
          <p:cNvSpPr>
            <a:spLocks noChangeShapeType="1"/>
          </p:cNvSpPr>
          <p:nvPr/>
        </p:nvSpPr>
        <p:spPr bwMode="auto">
          <a:xfrm>
            <a:off x="4267200" y="2394762"/>
            <a:ext cx="0" cy="266700"/>
          </a:xfrm>
          <a:prstGeom prst="line">
            <a:avLst/>
          </a:prstGeom>
          <a:noFill/>
          <a:ln w="9525">
            <a:solidFill>
              <a:schemeClr val="tx1"/>
            </a:solidFill>
            <a:round/>
            <a:headEnd/>
            <a:tailEnd type="triangle" w="sm" len="lg"/>
          </a:ln>
          <a:extLst>
            <a:ext uri="{909E8E84-426E-40DD-AFC4-6F175D3DCCD1}">
              <a14:hiddenFill xmlns:a14="http://schemas.microsoft.com/office/drawing/2010/main">
                <a:noFill/>
              </a14:hiddenFill>
            </a:ext>
          </a:extLst>
        </p:spPr>
        <p:txBody>
          <a:bodyPr/>
          <a:lstStyle/>
          <a:p>
            <a:pPr>
              <a:defRPr/>
            </a:pPr>
            <a:endParaRPr lang="hu-HU">
              <a:effectLst>
                <a:outerShdw blurRad="38100" dist="38100" dir="2700000" algn="tl">
                  <a:srgbClr val="000000">
                    <a:alpha val="43137"/>
                  </a:srgbClr>
                </a:outerShdw>
              </a:effectLst>
            </a:endParaRPr>
          </a:p>
        </p:txBody>
      </p:sp>
      <p:sp>
        <p:nvSpPr>
          <p:cNvPr id="874533" name="Line 37"/>
          <p:cNvSpPr>
            <a:spLocks noChangeShapeType="1"/>
          </p:cNvSpPr>
          <p:nvPr/>
        </p:nvSpPr>
        <p:spPr bwMode="auto">
          <a:xfrm>
            <a:off x="6019800" y="2394762"/>
            <a:ext cx="0" cy="266700"/>
          </a:xfrm>
          <a:prstGeom prst="line">
            <a:avLst/>
          </a:prstGeom>
          <a:noFill/>
          <a:ln w="9525">
            <a:solidFill>
              <a:schemeClr val="tx1"/>
            </a:solidFill>
            <a:round/>
            <a:headEnd/>
            <a:tailEnd type="triangle" w="sm" len="lg"/>
          </a:ln>
          <a:extLst>
            <a:ext uri="{909E8E84-426E-40DD-AFC4-6F175D3DCCD1}">
              <a14:hiddenFill xmlns:a14="http://schemas.microsoft.com/office/drawing/2010/main">
                <a:noFill/>
              </a14:hiddenFill>
            </a:ext>
          </a:extLst>
        </p:spPr>
        <p:txBody>
          <a:bodyPr/>
          <a:lstStyle/>
          <a:p>
            <a:pPr>
              <a:defRPr/>
            </a:pPr>
            <a:endParaRPr lang="hu-HU">
              <a:effectLst>
                <a:outerShdw blurRad="38100" dist="38100" dir="2700000" algn="tl">
                  <a:srgbClr val="000000">
                    <a:alpha val="43137"/>
                  </a:srgbClr>
                </a:outerShdw>
              </a:effectLst>
            </a:endParaRPr>
          </a:p>
        </p:txBody>
      </p:sp>
      <p:sp>
        <p:nvSpPr>
          <p:cNvPr id="874534" name="Line 38"/>
          <p:cNvSpPr>
            <a:spLocks noChangeShapeType="1"/>
          </p:cNvSpPr>
          <p:nvPr/>
        </p:nvSpPr>
        <p:spPr bwMode="auto">
          <a:xfrm>
            <a:off x="7696200" y="2013762"/>
            <a:ext cx="0" cy="31337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pPr>
              <a:defRPr/>
            </a:pPr>
            <a:endParaRPr lang="hu-HU">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2396219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átum helye 1"/>
          <p:cNvSpPr>
            <a:spLocks noGrp="1"/>
          </p:cNvSpPr>
          <p:nvPr>
            <p:ph type="dt" sz="quarter" idx="10"/>
          </p:nvPr>
        </p:nvSpPr>
        <p:spPr>
          <a:noFill/>
        </p:spPr>
        <p:txBody>
          <a:bodyPr/>
          <a:lstStyle>
            <a:lvl1pPr>
              <a:defRPr sz="2000" b="1">
                <a:solidFill>
                  <a:srgbClr val="FFFFCC"/>
                </a:solidFill>
                <a:latin typeface="Times New Roman" pitchFamily="18" charset="0"/>
              </a:defRPr>
            </a:lvl1pPr>
            <a:lvl2pPr marL="742950" indent="-285750">
              <a:defRPr sz="2000" b="1">
                <a:solidFill>
                  <a:srgbClr val="FFFFCC"/>
                </a:solidFill>
                <a:latin typeface="Times New Roman" pitchFamily="18" charset="0"/>
              </a:defRPr>
            </a:lvl2pPr>
            <a:lvl3pPr marL="1143000" indent="-228600">
              <a:defRPr sz="2000" b="1">
                <a:solidFill>
                  <a:srgbClr val="FFFFCC"/>
                </a:solidFill>
                <a:latin typeface="Times New Roman" pitchFamily="18" charset="0"/>
              </a:defRPr>
            </a:lvl3pPr>
            <a:lvl4pPr marL="1600200" indent="-228600">
              <a:defRPr sz="2000" b="1">
                <a:solidFill>
                  <a:srgbClr val="FFFFCC"/>
                </a:solidFill>
                <a:latin typeface="Times New Roman" pitchFamily="18" charset="0"/>
              </a:defRPr>
            </a:lvl4pPr>
            <a:lvl5pPr marL="2057400" indent="-228600">
              <a:defRPr sz="2000" b="1">
                <a:solidFill>
                  <a:srgbClr val="FFFFCC"/>
                </a:solidFill>
                <a:latin typeface="Times New Roman" pitchFamily="18" charset="0"/>
              </a:defRPr>
            </a:lvl5pPr>
            <a:lvl6pPr marL="2514600" indent="-228600" eaLnBrk="0" fontAlgn="base" hangingPunct="0">
              <a:spcBef>
                <a:spcPct val="0"/>
              </a:spcBef>
              <a:spcAft>
                <a:spcPct val="0"/>
              </a:spcAft>
              <a:defRPr sz="2000" b="1">
                <a:solidFill>
                  <a:srgbClr val="FFFFCC"/>
                </a:solidFill>
                <a:latin typeface="Times New Roman" pitchFamily="18" charset="0"/>
              </a:defRPr>
            </a:lvl6pPr>
            <a:lvl7pPr marL="2971800" indent="-228600" eaLnBrk="0" fontAlgn="base" hangingPunct="0">
              <a:spcBef>
                <a:spcPct val="0"/>
              </a:spcBef>
              <a:spcAft>
                <a:spcPct val="0"/>
              </a:spcAft>
              <a:defRPr sz="2000" b="1">
                <a:solidFill>
                  <a:srgbClr val="FFFFCC"/>
                </a:solidFill>
                <a:latin typeface="Times New Roman" pitchFamily="18" charset="0"/>
              </a:defRPr>
            </a:lvl7pPr>
            <a:lvl8pPr marL="3429000" indent="-228600" eaLnBrk="0" fontAlgn="base" hangingPunct="0">
              <a:spcBef>
                <a:spcPct val="0"/>
              </a:spcBef>
              <a:spcAft>
                <a:spcPct val="0"/>
              </a:spcAft>
              <a:defRPr sz="2000" b="1">
                <a:solidFill>
                  <a:srgbClr val="FFFFCC"/>
                </a:solidFill>
                <a:latin typeface="Times New Roman" pitchFamily="18" charset="0"/>
              </a:defRPr>
            </a:lvl8pPr>
            <a:lvl9pPr marL="3886200" indent="-228600" eaLnBrk="0" fontAlgn="base" hangingPunct="0">
              <a:spcBef>
                <a:spcPct val="0"/>
              </a:spcBef>
              <a:spcAft>
                <a:spcPct val="0"/>
              </a:spcAft>
              <a:defRPr sz="2000" b="1">
                <a:solidFill>
                  <a:srgbClr val="FFFFCC"/>
                </a:solidFill>
                <a:latin typeface="Times New Roman" pitchFamily="18" charset="0"/>
              </a:defRPr>
            </a:lvl9pPr>
          </a:lstStyle>
          <a:p>
            <a:r>
              <a:rPr lang="hu-HU" sz="1400" b="0">
                <a:solidFill>
                  <a:schemeClr val="tx2"/>
                </a:solidFill>
              </a:rPr>
              <a:t> </a:t>
            </a:r>
            <a:endParaRPr lang="en-US" sz="1400" b="0">
              <a:solidFill>
                <a:schemeClr val="tx2"/>
              </a:solidFill>
            </a:endParaRPr>
          </a:p>
        </p:txBody>
      </p:sp>
      <p:sp>
        <p:nvSpPr>
          <p:cNvPr id="33795" name="Élőláb helye 2"/>
          <p:cNvSpPr>
            <a:spLocks noGrp="1"/>
          </p:cNvSpPr>
          <p:nvPr>
            <p:ph type="ftr" sz="quarter" idx="11"/>
          </p:nvPr>
        </p:nvSpPr>
        <p:spPr>
          <a:noFill/>
        </p:spPr>
        <p:txBody>
          <a:bodyPr/>
          <a:lstStyle>
            <a:lvl1pPr>
              <a:defRPr sz="2000" b="1">
                <a:solidFill>
                  <a:srgbClr val="FFFFCC"/>
                </a:solidFill>
                <a:latin typeface="Times New Roman" pitchFamily="18" charset="0"/>
              </a:defRPr>
            </a:lvl1pPr>
            <a:lvl2pPr marL="742950" indent="-285750">
              <a:defRPr sz="2000" b="1">
                <a:solidFill>
                  <a:srgbClr val="FFFFCC"/>
                </a:solidFill>
                <a:latin typeface="Times New Roman" pitchFamily="18" charset="0"/>
              </a:defRPr>
            </a:lvl2pPr>
            <a:lvl3pPr marL="1143000" indent="-228600">
              <a:defRPr sz="2000" b="1">
                <a:solidFill>
                  <a:srgbClr val="FFFFCC"/>
                </a:solidFill>
                <a:latin typeface="Times New Roman" pitchFamily="18" charset="0"/>
              </a:defRPr>
            </a:lvl3pPr>
            <a:lvl4pPr marL="1600200" indent="-228600">
              <a:defRPr sz="2000" b="1">
                <a:solidFill>
                  <a:srgbClr val="FFFFCC"/>
                </a:solidFill>
                <a:latin typeface="Times New Roman" pitchFamily="18" charset="0"/>
              </a:defRPr>
            </a:lvl4pPr>
            <a:lvl5pPr marL="2057400" indent="-228600">
              <a:defRPr sz="2000" b="1">
                <a:solidFill>
                  <a:srgbClr val="FFFFCC"/>
                </a:solidFill>
                <a:latin typeface="Times New Roman" pitchFamily="18" charset="0"/>
              </a:defRPr>
            </a:lvl5pPr>
            <a:lvl6pPr marL="2514600" indent="-228600" eaLnBrk="0" fontAlgn="base" hangingPunct="0">
              <a:spcBef>
                <a:spcPct val="0"/>
              </a:spcBef>
              <a:spcAft>
                <a:spcPct val="0"/>
              </a:spcAft>
              <a:defRPr sz="2000" b="1">
                <a:solidFill>
                  <a:srgbClr val="FFFFCC"/>
                </a:solidFill>
                <a:latin typeface="Times New Roman" pitchFamily="18" charset="0"/>
              </a:defRPr>
            </a:lvl6pPr>
            <a:lvl7pPr marL="2971800" indent="-228600" eaLnBrk="0" fontAlgn="base" hangingPunct="0">
              <a:spcBef>
                <a:spcPct val="0"/>
              </a:spcBef>
              <a:spcAft>
                <a:spcPct val="0"/>
              </a:spcAft>
              <a:defRPr sz="2000" b="1">
                <a:solidFill>
                  <a:srgbClr val="FFFFCC"/>
                </a:solidFill>
                <a:latin typeface="Times New Roman" pitchFamily="18" charset="0"/>
              </a:defRPr>
            </a:lvl7pPr>
            <a:lvl8pPr marL="3429000" indent="-228600" eaLnBrk="0" fontAlgn="base" hangingPunct="0">
              <a:spcBef>
                <a:spcPct val="0"/>
              </a:spcBef>
              <a:spcAft>
                <a:spcPct val="0"/>
              </a:spcAft>
              <a:defRPr sz="2000" b="1">
                <a:solidFill>
                  <a:srgbClr val="FFFFCC"/>
                </a:solidFill>
                <a:latin typeface="Times New Roman" pitchFamily="18" charset="0"/>
              </a:defRPr>
            </a:lvl8pPr>
            <a:lvl9pPr marL="3886200" indent="-228600" eaLnBrk="0" fontAlgn="base" hangingPunct="0">
              <a:spcBef>
                <a:spcPct val="0"/>
              </a:spcBef>
              <a:spcAft>
                <a:spcPct val="0"/>
              </a:spcAft>
              <a:defRPr sz="2000" b="1">
                <a:solidFill>
                  <a:srgbClr val="FFFFCC"/>
                </a:solidFill>
                <a:latin typeface="Times New Roman" pitchFamily="18" charset="0"/>
              </a:defRPr>
            </a:lvl9pPr>
          </a:lstStyle>
          <a:p>
            <a:endParaRPr lang="hu-HU" sz="1400" b="0" dirty="0">
              <a:solidFill>
                <a:schemeClr val="tx2"/>
              </a:solidFill>
            </a:endParaRPr>
          </a:p>
        </p:txBody>
      </p:sp>
      <p:sp>
        <p:nvSpPr>
          <p:cNvPr id="33796" name="Dia számának helye 3"/>
          <p:cNvSpPr>
            <a:spLocks noGrp="1"/>
          </p:cNvSpPr>
          <p:nvPr>
            <p:ph type="sldNum" sz="quarter" idx="12"/>
          </p:nvPr>
        </p:nvSpPr>
        <p:spPr>
          <a:noFill/>
        </p:spPr>
        <p:txBody>
          <a:bodyPr/>
          <a:lstStyle>
            <a:lvl1pPr>
              <a:defRPr sz="2000" b="1">
                <a:solidFill>
                  <a:srgbClr val="FFFFCC"/>
                </a:solidFill>
                <a:latin typeface="Times New Roman" pitchFamily="18" charset="0"/>
              </a:defRPr>
            </a:lvl1pPr>
            <a:lvl2pPr marL="742950" indent="-285750">
              <a:defRPr sz="2000" b="1">
                <a:solidFill>
                  <a:srgbClr val="FFFFCC"/>
                </a:solidFill>
                <a:latin typeface="Times New Roman" pitchFamily="18" charset="0"/>
              </a:defRPr>
            </a:lvl2pPr>
            <a:lvl3pPr marL="1143000" indent="-228600">
              <a:defRPr sz="2000" b="1">
                <a:solidFill>
                  <a:srgbClr val="FFFFCC"/>
                </a:solidFill>
                <a:latin typeface="Times New Roman" pitchFamily="18" charset="0"/>
              </a:defRPr>
            </a:lvl3pPr>
            <a:lvl4pPr marL="1600200" indent="-228600">
              <a:defRPr sz="2000" b="1">
                <a:solidFill>
                  <a:srgbClr val="FFFFCC"/>
                </a:solidFill>
                <a:latin typeface="Times New Roman" pitchFamily="18" charset="0"/>
              </a:defRPr>
            </a:lvl4pPr>
            <a:lvl5pPr marL="2057400" indent="-228600">
              <a:defRPr sz="2000" b="1">
                <a:solidFill>
                  <a:srgbClr val="FFFFCC"/>
                </a:solidFill>
                <a:latin typeface="Times New Roman" pitchFamily="18" charset="0"/>
              </a:defRPr>
            </a:lvl5pPr>
            <a:lvl6pPr marL="2514600" indent="-228600" eaLnBrk="0" fontAlgn="base" hangingPunct="0">
              <a:spcBef>
                <a:spcPct val="0"/>
              </a:spcBef>
              <a:spcAft>
                <a:spcPct val="0"/>
              </a:spcAft>
              <a:defRPr sz="2000" b="1">
                <a:solidFill>
                  <a:srgbClr val="FFFFCC"/>
                </a:solidFill>
                <a:latin typeface="Times New Roman" pitchFamily="18" charset="0"/>
              </a:defRPr>
            </a:lvl6pPr>
            <a:lvl7pPr marL="2971800" indent="-228600" eaLnBrk="0" fontAlgn="base" hangingPunct="0">
              <a:spcBef>
                <a:spcPct val="0"/>
              </a:spcBef>
              <a:spcAft>
                <a:spcPct val="0"/>
              </a:spcAft>
              <a:defRPr sz="2000" b="1">
                <a:solidFill>
                  <a:srgbClr val="FFFFCC"/>
                </a:solidFill>
                <a:latin typeface="Times New Roman" pitchFamily="18" charset="0"/>
              </a:defRPr>
            </a:lvl7pPr>
            <a:lvl8pPr marL="3429000" indent="-228600" eaLnBrk="0" fontAlgn="base" hangingPunct="0">
              <a:spcBef>
                <a:spcPct val="0"/>
              </a:spcBef>
              <a:spcAft>
                <a:spcPct val="0"/>
              </a:spcAft>
              <a:defRPr sz="2000" b="1">
                <a:solidFill>
                  <a:srgbClr val="FFFFCC"/>
                </a:solidFill>
                <a:latin typeface="Times New Roman" pitchFamily="18" charset="0"/>
              </a:defRPr>
            </a:lvl8pPr>
            <a:lvl9pPr marL="3886200" indent="-228600" eaLnBrk="0" fontAlgn="base" hangingPunct="0">
              <a:spcBef>
                <a:spcPct val="0"/>
              </a:spcBef>
              <a:spcAft>
                <a:spcPct val="0"/>
              </a:spcAft>
              <a:defRPr sz="2000" b="1">
                <a:solidFill>
                  <a:srgbClr val="FFFFCC"/>
                </a:solidFill>
                <a:latin typeface="Times New Roman" pitchFamily="18" charset="0"/>
              </a:defRPr>
            </a:lvl9pPr>
          </a:lstStyle>
          <a:p>
            <a:fld id="{90E1E8D6-2942-4BD1-98EB-13C5B663EB2D}" type="slidenum">
              <a:rPr lang="en-US" sz="1400" b="0" smtClean="0">
                <a:solidFill>
                  <a:schemeClr val="tx2"/>
                </a:solidFill>
              </a:rPr>
              <a:pPr/>
              <a:t>54</a:t>
            </a:fld>
            <a:endParaRPr lang="en-US" sz="1400" b="0" dirty="0">
              <a:solidFill>
                <a:schemeClr val="tx2"/>
              </a:solidFill>
            </a:endParaRPr>
          </a:p>
        </p:txBody>
      </p:sp>
      <p:sp>
        <p:nvSpPr>
          <p:cNvPr id="869378" name="Rectangle 2"/>
          <p:cNvSpPr>
            <a:spLocks noChangeArrowheads="1"/>
          </p:cNvSpPr>
          <p:nvPr/>
        </p:nvSpPr>
        <p:spPr bwMode="auto">
          <a:xfrm>
            <a:off x="319088" y="-2857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defRPr/>
            </a:pPr>
            <a:endParaRPr lang="hu-HU">
              <a:effectLst>
                <a:outerShdw blurRad="38100" dist="38100" dir="2700000" algn="tl">
                  <a:srgbClr val="000000">
                    <a:alpha val="43137"/>
                  </a:srgbClr>
                </a:outerShdw>
              </a:effectLst>
            </a:endParaRPr>
          </a:p>
        </p:txBody>
      </p:sp>
      <p:sp>
        <p:nvSpPr>
          <p:cNvPr id="33798" name="Rectangle 3"/>
          <p:cNvSpPr>
            <a:spLocks noChangeArrowheads="1"/>
          </p:cNvSpPr>
          <p:nvPr/>
        </p:nvSpPr>
        <p:spPr bwMode="auto">
          <a:xfrm>
            <a:off x="1352353" y="2349456"/>
            <a:ext cx="6576609"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ctr"/>
            <a:r>
              <a:rPr lang="hu-HU" sz="2800" b="1" dirty="0"/>
              <a:t>Delegálás</a:t>
            </a:r>
            <a:r>
              <a:rPr lang="hu-HU" sz="2800" dirty="0"/>
              <a:t>: hatáskörmegosztás.</a:t>
            </a:r>
          </a:p>
          <a:p>
            <a:pPr algn="ctr"/>
            <a:r>
              <a:rPr lang="hu-HU" sz="2800" b="1" dirty="0"/>
              <a:t>”Felvillanyozás”/”</a:t>
            </a:r>
            <a:r>
              <a:rPr lang="hu-HU" sz="2800" b="1" dirty="0" err="1"/>
              <a:t>empowerment</a:t>
            </a:r>
            <a:r>
              <a:rPr lang="hu-HU" sz="2800" b="1" dirty="0"/>
              <a:t>”</a:t>
            </a:r>
            <a:r>
              <a:rPr lang="hu-HU" sz="2800" dirty="0"/>
              <a:t>: </a:t>
            </a:r>
          </a:p>
          <a:p>
            <a:pPr algn="ctr"/>
            <a:r>
              <a:rPr lang="hu-HU" sz="2800" dirty="0"/>
              <a:t>a felelősség kiterjesztésével, a tudás növelésével a fontosságtudat, a megfelelés- és befolyásérzet, a hatóképesség megnövelése a munkatársban. </a:t>
            </a:r>
          </a:p>
          <a:p>
            <a:pPr algn="just"/>
            <a:r>
              <a:rPr lang="hu-HU" sz="2400" dirty="0"/>
              <a:t>Korunk jellemzően figyelembe ajánlott eljárása (delegálás), illetve vezetői magatartása („</a:t>
            </a:r>
            <a:r>
              <a:rPr lang="hu-HU" sz="2400" dirty="0" err="1"/>
              <a:t>empowerment</a:t>
            </a:r>
            <a:r>
              <a:rPr lang="hu-HU" sz="2400" dirty="0"/>
              <a:t>”). Alkalmazása, annak módja függ a munkatársak felkészültségétől, tapasztaltságától, értékvilágától.</a:t>
            </a:r>
            <a:endParaRPr lang="en-US" sz="2400" dirty="0"/>
          </a:p>
        </p:txBody>
      </p:sp>
      <p:sp>
        <p:nvSpPr>
          <p:cNvPr id="33799" name="Rectangle 4"/>
          <p:cNvSpPr>
            <a:spLocks noChangeArrowheads="1"/>
          </p:cNvSpPr>
          <p:nvPr/>
        </p:nvSpPr>
        <p:spPr bwMode="auto">
          <a:xfrm>
            <a:off x="179512" y="1007915"/>
            <a:ext cx="8784975" cy="135421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ctr"/>
            <a:r>
              <a:rPr lang="hu-HU" sz="2400" dirty="0"/>
              <a:t>A vezető magatartás hatásai (folyt.)</a:t>
            </a:r>
          </a:p>
          <a:p>
            <a:pPr algn="ctr"/>
            <a:endParaRPr lang="hu-HU" sz="200" dirty="0"/>
          </a:p>
          <a:p>
            <a:pPr algn="ctr"/>
            <a:r>
              <a:rPr lang="hu-HU" sz="2800" dirty="0"/>
              <a:t>A heroikus stílussal szemben: delegálás; </a:t>
            </a:r>
          </a:p>
          <a:p>
            <a:pPr algn="ctr"/>
            <a:r>
              <a:rPr lang="hu-HU" sz="2800" dirty="0"/>
              <a:t>„felvillanyozás” </a:t>
            </a:r>
            <a:r>
              <a:rPr lang="hu-HU" dirty="0"/>
              <a:t>(</a:t>
            </a:r>
            <a:r>
              <a:rPr lang="hu-HU" dirty="0" err="1"/>
              <a:t>Pulay</a:t>
            </a:r>
            <a:r>
              <a:rPr lang="hu-HU" dirty="0"/>
              <a:t> </a:t>
            </a:r>
            <a:r>
              <a:rPr lang="hu-HU" dirty="0" err="1"/>
              <a:t>Gy</a:t>
            </a:r>
            <a:r>
              <a:rPr lang="hu-HU" dirty="0"/>
              <a:t>.)</a:t>
            </a:r>
            <a:endParaRPr lang="en-US" sz="2800" b="0" dirty="0"/>
          </a:p>
        </p:txBody>
      </p:sp>
      <p:sp>
        <p:nvSpPr>
          <p:cNvPr id="869381" name="Rectangle 5"/>
          <p:cNvSpPr>
            <a:spLocks noChangeArrowheads="1"/>
          </p:cNvSpPr>
          <p:nvPr/>
        </p:nvSpPr>
        <p:spPr bwMode="auto">
          <a:xfrm>
            <a:off x="319088" y="-285750"/>
            <a:ext cx="180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endParaRPr lang="hu-HU">
              <a:effectLst>
                <a:outerShdw blurRad="38100" dist="38100" dir="2700000" algn="tl">
                  <a:srgbClr val="000000">
                    <a:alpha val="43137"/>
                  </a:srgbClr>
                </a:outerShdw>
              </a:effectLst>
            </a:endParaRPr>
          </a:p>
        </p:txBody>
      </p:sp>
      <p:sp>
        <p:nvSpPr>
          <p:cNvPr id="33801" name="Rectangle 6"/>
          <p:cNvSpPr>
            <a:spLocks noChangeArrowheads="1"/>
          </p:cNvSpPr>
          <p:nvPr/>
        </p:nvSpPr>
        <p:spPr bwMode="auto">
          <a:xfrm>
            <a:off x="319088" y="36576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hu-HU" sz="2400" b="0">
              <a:solidFill>
                <a:schemeClr val="tx1"/>
              </a:solidFill>
            </a:endParaRPr>
          </a:p>
        </p:txBody>
      </p:sp>
    </p:spTree>
    <p:extLst>
      <p:ext uri="{BB962C8B-B14F-4D97-AF65-F5344CB8AC3E}">
        <p14:creationId xmlns:p14="http://schemas.microsoft.com/office/powerpoint/2010/main" val="7219482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124744"/>
            <a:ext cx="8219256" cy="792088"/>
          </a:xfrm>
        </p:spPr>
        <p:txBody>
          <a:bodyPr>
            <a:normAutofit/>
          </a:bodyPr>
          <a:lstStyle/>
          <a:p>
            <a:endParaRPr lang="hu-HU" dirty="0"/>
          </a:p>
        </p:txBody>
      </p:sp>
      <p:sp>
        <p:nvSpPr>
          <p:cNvPr id="3" name="Tartalom helye 2"/>
          <p:cNvSpPr>
            <a:spLocks noGrp="1"/>
          </p:cNvSpPr>
          <p:nvPr>
            <p:ph idx="1"/>
          </p:nvPr>
        </p:nvSpPr>
        <p:spPr>
          <a:xfrm>
            <a:off x="457200" y="2132856"/>
            <a:ext cx="8219256" cy="4021907"/>
          </a:xfrm>
        </p:spPr>
        <p:txBody>
          <a:bodyPr>
            <a:normAutofit/>
          </a:bodyPr>
          <a:lstStyle/>
          <a:p>
            <a:pPr marL="0" indent="0">
              <a:buNone/>
            </a:pPr>
            <a:endParaRPr lang="hu-HU" sz="3600" dirty="0"/>
          </a:p>
          <a:p>
            <a:pPr marL="0" indent="0">
              <a:buNone/>
            </a:pPr>
            <a:endParaRPr lang="hu-HU" sz="2400" dirty="0"/>
          </a:p>
          <a:p>
            <a:pPr marL="0" indent="0">
              <a:buNone/>
            </a:pPr>
            <a:r>
              <a:rPr lang="hu-HU" sz="4000" dirty="0"/>
              <a:t>III. A </a:t>
            </a:r>
            <a:r>
              <a:rPr lang="hu-HU" sz="3600" dirty="0"/>
              <a:t>személyes vezetés (</a:t>
            </a:r>
            <a:r>
              <a:rPr lang="hu-HU" sz="3600" dirty="0" err="1"/>
              <a:t>leadership</a:t>
            </a:r>
            <a:r>
              <a:rPr lang="hu-HU" sz="3600" dirty="0"/>
              <a:t>) történetéből</a:t>
            </a:r>
          </a:p>
          <a:p>
            <a:pPr marL="0" indent="0">
              <a:buNone/>
            </a:pPr>
            <a:r>
              <a:rPr lang="hu-HU" dirty="0"/>
              <a:t>III. 3. Az ezredforduló és korunk fő irányzata: fejlesztő-transzformatív vezetés</a:t>
            </a:r>
          </a:p>
          <a:p>
            <a:pPr marL="0" indent="0">
              <a:buNone/>
            </a:pPr>
            <a:endParaRPr lang="hu-HU" dirty="0"/>
          </a:p>
          <a:p>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dirty="0"/>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55</a:t>
            </a:fld>
            <a:endParaRPr lang="hu-HU" dirty="0"/>
          </a:p>
        </p:txBody>
      </p:sp>
    </p:spTree>
    <p:extLst>
      <p:ext uri="{BB962C8B-B14F-4D97-AF65-F5344CB8AC3E}">
        <p14:creationId xmlns:p14="http://schemas.microsoft.com/office/powerpoint/2010/main" val="1912617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908720"/>
            <a:ext cx="8219256" cy="792088"/>
          </a:xfrm>
        </p:spPr>
        <p:txBody>
          <a:bodyPr>
            <a:normAutofit/>
          </a:bodyPr>
          <a:lstStyle/>
          <a:p>
            <a:r>
              <a:rPr lang="hu-HU" sz="4000" dirty="0" err="1"/>
              <a:t>Fejlesztő-transzformatív</a:t>
            </a:r>
            <a:r>
              <a:rPr lang="hu-HU" sz="4000" dirty="0"/>
              <a:t> vezetés</a:t>
            </a:r>
          </a:p>
        </p:txBody>
      </p:sp>
      <p:sp>
        <p:nvSpPr>
          <p:cNvPr id="3" name="Tartalom helye 2"/>
          <p:cNvSpPr>
            <a:spLocks noGrp="1"/>
          </p:cNvSpPr>
          <p:nvPr>
            <p:ph idx="1"/>
          </p:nvPr>
        </p:nvSpPr>
        <p:spPr>
          <a:xfrm>
            <a:off x="251520" y="1772816"/>
            <a:ext cx="8640960" cy="4896544"/>
          </a:xfrm>
        </p:spPr>
        <p:txBody>
          <a:bodyPr>
            <a:noAutofit/>
          </a:bodyPr>
          <a:lstStyle/>
          <a:p>
            <a:pPr marL="0" indent="0">
              <a:buNone/>
            </a:pPr>
            <a:r>
              <a:rPr lang="hu-HU" sz="2200" dirty="0"/>
              <a:t>Meghatározása: vezető és vezetett kölcsönös fejlődése, magasabb aspirációs, felelősségi és teljesítmény szintre emelkedése a szervezet előre-vitele, szükséges változtatása érdekében.</a:t>
            </a:r>
          </a:p>
          <a:p>
            <a:pPr marL="0" indent="0">
              <a:buNone/>
            </a:pPr>
            <a:r>
              <a:rPr lang="hu-HU" sz="2200" dirty="0"/>
              <a:t>Jellemző vezetési eszközök: az értékek, jövőkép felmutatása (szimbolikus-kulturális vezetés eszközökkel is); a vezetési-motivációs stílusok változatos alkalmazása; delegálás, „</a:t>
            </a:r>
            <a:r>
              <a:rPr lang="hu-HU" sz="2200" dirty="0" err="1"/>
              <a:t>empowerment</a:t>
            </a:r>
            <a:r>
              <a:rPr lang="hu-HU" sz="2200" dirty="0"/>
              <a:t>” („a munkatársak naggyá tétele”). </a:t>
            </a:r>
          </a:p>
          <a:p>
            <a:pPr marL="0" indent="0">
              <a:buNone/>
            </a:pPr>
            <a:r>
              <a:rPr lang="hu-HU" sz="2200" dirty="0"/>
              <a:t>A fejlesztő-transzformatív vezetés négy „I”-je (</a:t>
            </a:r>
            <a:r>
              <a:rPr lang="hu-HU" sz="2200" dirty="0" err="1"/>
              <a:t>Bass</a:t>
            </a:r>
            <a:r>
              <a:rPr lang="hu-HU" sz="2200" dirty="0"/>
              <a:t>, </a:t>
            </a:r>
            <a:r>
              <a:rPr lang="hu-HU" sz="2200" dirty="0" err="1"/>
              <a:t>Avolio</a:t>
            </a:r>
            <a:r>
              <a:rPr lang="hu-HU" sz="2200" dirty="0"/>
              <a:t>):</a:t>
            </a:r>
          </a:p>
          <a:p>
            <a:pPr marL="514350" indent="-514350">
              <a:buAutoNum type="arabicPeriod"/>
            </a:pPr>
            <a:r>
              <a:rPr lang="hu-HU" sz="2200" dirty="0"/>
              <a:t>Individuális karizma</a:t>
            </a:r>
          </a:p>
          <a:p>
            <a:pPr marL="514350" indent="-514350">
              <a:buAutoNum type="arabicPeriod"/>
            </a:pPr>
            <a:r>
              <a:rPr lang="hu-HU" sz="2200" dirty="0"/>
              <a:t>Intellektuális kihívás a status quo megváltoztatására, az új keresésére</a:t>
            </a:r>
          </a:p>
          <a:p>
            <a:pPr marL="514350" indent="-514350">
              <a:buAutoNum type="arabicPeriod"/>
            </a:pPr>
            <a:r>
              <a:rPr lang="hu-HU" sz="2200" dirty="0"/>
              <a:t>Individuális/egyénileg differenciált figyelem a beosztott irányában; szükségletei, képességei megértése, kamatoztatása </a:t>
            </a:r>
          </a:p>
          <a:p>
            <a:pPr marL="514350" indent="-514350">
              <a:buAutoNum type="arabicPeriod"/>
            </a:pPr>
            <a:r>
              <a:rPr lang="hu-HU" sz="2200" dirty="0"/>
              <a:t>Inspirációs motiváció: „benned több van”, „hogyan sikerülhet?”, „mitől lehetünk többek?” </a:t>
            </a:r>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56</a:t>
            </a:fld>
            <a:endParaRPr lang="hu-HU"/>
          </a:p>
        </p:txBody>
      </p:sp>
    </p:spTree>
    <p:extLst>
      <p:ext uri="{BB962C8B-B14F-4D97-AF65-F5344CB8AC3E}">
        <p14:creationId xmlns:p14="http://schemas.microsoft.com/office/powerpoint/2010/main" val="2207907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124744"/>
            <a:ext cx="8219256" cy="792088"/>
          </a:xfrm>
        </p:spPr>
        <p:txBody>
          <a:bodyPr>
            <a:normAutofit/>
          </a:bodyPr>
          <a:lstStyle/>
          <a:p>
            <a:endParaRPr lang="hu-HU" dirty="0"/>
          </a:p>
        </p:txBody>
      </p:sp>
      <p:sp>
        <p:nvSpPr>
          <p:cNvPr id="3" name="Tartalom helye 2"/>
          <p:cNvSpPr>
            <a:spLocks noGrp="1"/>
          </p:cNvSpPr>
          <p:nvPr>
            <p:ph idx="1"/>
          </p:nvPr>
        </p:nvSpPr>
        <p:spPr>
          <a:xfrm>
            <a:off x="457200" y="2132856"/>
            <a:ext cx="8219256" cy="4021907"/>
          </a:xfrm>
        </p:spPr>
        <p:txBody>
          <a:bodyPr>
            <a:normAutofit/>
          </a:bodyPr>
          <a:lstStyle/>
          <a:p>
            <a:pPr marL="0" indent="0">
              <a:buNone/>
            </a:pPr>
            <a:endParaRPr lang="hu-HU" sz="3600" dirty="0"/>
          </a:p>
          <a:p>
            <a:pPr marL="0" indent="0">
              <a:buNone/>
            </a:pPr>
            <a:endParaRPr lang="hu-HU" sz="2400" dirty="0"/>
          </a:p>
          <a:p>
            <a:pPr marL="0" indent="0">
              <a:buNone/>
            </a:pPr>
            <a:r>
              <a:rPr lang="hu-HU" sz="4000" dirty="0"/>
              <a:t>III. A </a:t>
            </a:r>
            <a:r>
              <a:rPr lang="hu-HU" sz="3600" dirty="0"/>
              <a:t>személyes vezetés (</a:t>
            </a:r>
            <a:r>
              <a:rPr lang="hu-HU" sz="3600" dirty="0" err="1"/>
              <a:t>leadership</a:t>
            </a:r>
            <a:r>
              <a:rPr lang="hu-HU" sz="3600" dirty="0"/>
              <a:t>) történetéből</a:t>
            </a:r>
          </a:p>
          <a:p>
            <a:pPr marL="0" indent="0">
              <a:buNone/>
            </a:pPr>
            <a:r>
              <a:rPr lang="hu-HU" dirty="0"/>
              <a:t>III. 4. Visszatérés a vezetés gondolati gyökereihez és </a:t>
            </a:r>
            <a:r>
              <a:rPr lang="hu-HU" dirty="0" err="1"/>
              <a:t>újraértelmezés</a:t>
            </a:r>
            <a:r>
              <a:rPr lang="hu-HU" dirty="0"/>
              <a:t>: értékközpontú felfogás – a vezető mint az értékek őre és alakítója </a:t>
            </a:r>
          </a:p>
          <a:p>
            <a:pPr marL="0" indent="0">
              <a:buNone/>
            </a:pPr>
            <a:endParaRPr lang="hu-HU" dirty="0"/>
          </a:p>
          <a:p>
            <a:pPr marL="0" indent="0">
              <a:buNone/>
            </a:pPr>
            <a:endParaRPr lang="hu-HU" dirty="0"/>
          </a:p>
          <a:p>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dirty="0"/>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57</a:t>
            </a:fld>
            <a:endParaRPr lang="hu-HU" dirty="0"/>
          </a:p>
        </p:txBody>
      </p:sp>
    </p:spTree>
    <p:extLst>
      <p:ext uri="{BB962C8B-B14F-4D97-AF65-F5344CB8AC3E}">
        <p14:creationId xmlns:p14="http://schemas.microsoft.com/office/powerpoint/2010/main" val="2136875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átum helye 3"/>
          <p:cNvSpPr>
            <a:spLocks noGrp="1"/>
          </p:cNvSpPr>
          <p:nvPr>
            <p:ph type="dt" sz="half" idx="10"/>
          </p:nvPr>
        </p:nvSpPr>
        <p:spPr/>
        <p:txBody>
          <a:bodyPr/>
          <a:lstStyle/>
          <a:p>
            <a:r>
              <a:rPr lang="hu-HU"/>
              <a:t>Dr. Fehér János</a:t>
            </a:r>
            <a:endParaRPr lang="en-US"/>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35C068CF-F045-4F23-BCCD-E4E6E4645C3B}" type="slidenum">
              <a:rPr lang="en-US"/>
              <a:pPr/>
              <a:t>58</a:t>
            </a:fld>
            <a:endParaRPr lang="en-US" dirty="0"/>
          </a:p>
        </p:txBody>
      </p:sp>
      <p:sp>
        <p:nvSpPr>
          <p:cNvPr id="1176578" name="Rectangle 2"/>
          <p:cNvSpPr>
            <a:spLocks noGrp="1" noChangeArrowheads="1"/>
          </p:cNvSpPr>
          <p:nvPr>
            <p:ph type="title"/>
          </p:nvPr>
        </p:nvSpPr>
        <p:spPr>
          <a:xfrm>
            <a:off x="457200" y="1133872"/>
            <a:ext cx="8229600" cy="1143000"/>
          </a:xfrm>
        </p:spPr>
        <p:txBody>
          <a:bodyPr>
            <a:normAutofit fontScale="90000"/>
          </a:bodyPr>
          <a:lstStyle/>
          <a:p>
            <a:r>
              <a:rPr lang="hu-HU" dirty="0"/>
              <a:t>Az érték társadalomtudományi fogalma</a:t>
            </a:r>
          </a:p>
        </p:txBody>
      </p:sp>
      <p:sp>
        <p:nvSpPr>
          <p:cNvPr id="1176579" name="Rectangle 3"/>
          <p:cNvSpPr>
            <a:spLocks noGrp="1" noChangeArrowheads="1"/>
          </p:cNvSpPr>
          <p:nvPr>
            <p:ph type="body" idx="1"/>
          </p:nvPr>
        </p:nvSpPr>
        <p:spPr>
          <a:xfrm>
            <a:off x="395536" y="2206352"/>
            <a:ext cx="8363272" cy="4174976"/>
          </a:xfrm>
        </p:spPr>
        <p:txBody>
          <a:bodyPr/>
          <a:lstStyle/>
          <a:p>
            <a:pPr marL="0" indent="0">
              <a:lnSpc>
                <a:spcPct val="80000"/>
              </a:lnSpc>
              <a:buNone/>
            </a:pPr>
            <a:endParaRPr lang="hu-HU" sz="2800" dirty="0"/>
          </a:p>
          <a:p>
            <a:pPr marL="0" indent="0">
              <a:lnSpc>
                <a:spcPct val="80000"/>
              </a:lnSpc>
              <a:buNone/>
            </a:pPr>
            <a:endParaRPr lang="hu-HU" sz="2800" dirty="0"/>
          </a:p>
          <a:p>
            <a:pPr marL="0" indent="0" algn="just">
              <a:lnSpc>
                <a:spcPct val="80000"/>
              </a:lnSpc>
              <a:buNone/>
            </a:pPr>
            <a:r>
              <a:rPr lang="hu-HU" sz="2800" dirty="0"/>
              <a:t>Értékek: olyan alapvető meggyőződések, amelyek az emberi élet végső céljaira (…) vagy az életvitel szélesen értelmezett módjára (…) vonatkozó választásainkat, preferenciáinkat tükrözik. (</a:t>
            </a:r>
            <a:r>
              <a:rPr lang="hu-HU" sz="2800" dirty="0" err="1"/>
              <a:t>Bakacsi</a:t>
            </a:r>
            <a:r>
              <a:rPr lang="hu-HU" sz="2800" dirty="0"/>
              <a:t>, 116. 42., </a:t>
            </a:r>
            <a:r>
              <a:rPr lang="hu-HU" sz="2800" dirty="0" err="1"/>
              <a:t>Rokeach</a:t>
            </a:r>
            <a:r>
              <a:rPr lang="hu-HU" sz="2800" dirty="0"/>
              <a:t> és </a:t>
            </a:r>
            <a:r>
              <a:rPr lang="hu-HU" sz="2800" dirty="0" err="1"/>
              <a:t>Robbins</a:t>
            </a:r>
            <a:r>
              <a:rPr lang="hu-HU" sz="2800" dirty="0"/>
              <a:t> alapján) </a:t>
            </a:r>
          </a:p>
          <a:p>
            <a:pPr marL="0" indent="0">
              <a:lnSpc>
                <a:spcPct val="80000"/>
              </a:lnSpc>
              <a:buNone/>
            </a:pPr>
            <a:endParaRPr lang="hu-HU" sz="2800" dirty="0"/>
          </a:p>
          <a:p>
            <a:pPr marL="0" indent="0">
              <a:lnSpc>
                <a:spcPct val="80000"/>
              </a:lnSpc>
              <a:buNone/>
            </a:pPr>
            <a:endParaRPr lang="hu-HU" sz="2800" dirty="0"/>
          </a:p>
        </p:txBody>
      </p:sp>
    </p:spTree>
    <p:extLst>
      <p:ext uri="{BB962C8B-B14F-4D97-AF65-F5344CB8AC3E}">
        <p14:creationId xmlns:p14="http://schemas.microsoft.com/office/powerpoint/2010/main" val="352446511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átum helye 3"/>
          <p:cNvSpPr>
            <a:spLocks noGrp="1"/>
          </p:cNvSpPr>
          <p:nvPr>
            <p:ph type="dt" sz="half" idx="10"/>
          </p:nvPr>
        </p:nvSpPr>
        <p:spPr/>
        <p:txBody>
          <a:bodyPr/>
          <a:lstStyle/>
          <a:p>
            <a:r>
              <a:rPr lang="hu-HU"/>
              <a:t>Dr. Fehér János</a:t>
            </a:r>
            <a:endParaRPr lang="en-US"/>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35C068CF-F045-4F23-BCCD-E4E6E4645C3B}" type="slidenum">
              <a:rPr lang="en-US"/>
              <a:pPr/>
              <a:t>59</a:t>
            </a:fld>
            <a:endParaRPr lang="en-US" dirty="0"/>
          </a:p>
        </p:txBody>
      </p:sp>
      <p:sp>
        <p:nvSpPr>
          <p:cNvPr id="1176578" name="Rectangle 2"/>
          <p:cNvSpPr>
            <a:spLocks noGrp="1" noChangeArrowheads="1"/>
          </p:cNvSpPr>
          <p:nvPr>
            <p:ph type="title"/>
          </p:nvPr>
        </p:nvSpPr>
        <p:spPr>
          <a:xfrm>
            <a:off x="457200" y="989856"/>
            <a:ext cx="8229600" cy="1143000"/>
          </a:xfrm>
        </p:spPr>
        <p:txBody>
          <a:bodyPr>
            <a:normAutofit/>
          </a:bodyPr>
          <a:lstStyle/>
          <a:p>
            <a:endParaRPr lang="hu-HU" dirty="0"/>
          </a:p>
        </p:txBody>
      </p:sp>
      <p:sp>
        <p:nvSpPr>
          <p:cNvPr id="1176579" name="Rectangle 3"/>
          <p:cNvSpPr>
            <a:spLocks noGrp="1" noChangeArrowheads="1"/>
          </p:cNvSpPr>
          <p:nvPr>
            <p:ph type="body" idx="1"/>
          </p:nvPr>
        </p:nvSpPr>
        <p:spPr>
          <a:xfrm>
            <a:off x="467544" y="2206352"/>
            <a:ext cx="8363272" cy="4174976"/>
          </a:xfrm>
        </p:spPr>
        <p:txBody>
          <a:bodyPr>
            <a:normAutofit/>
          </a:bodyPr>
          <a:lstStyle/>
          <a:p>
            <a:pPr marL="0" indent="0">
              <a:lnSpc>
                <a:spcPct val="80000"/>
              </a:lnSpc>
              <a:buNone/>
            </a:pPr>
            <a:endParaRPr lang="hu-HU" sz="2800" dirty="0"/>
          </a:p>
          <a:p>
            <a:pPr marL="0" indent="0">
              <a:lnSpc>
                <a:spcPct val="80000"/>
              </a:lnSpc>
              <a:buNone/>
            </a:pPr>
            <a:r>
              <a:rPr lang="hu-HU" sz="2800" dirty="0"/>
              <a:t>Példák az emberi élet végső céljaira vonatkozó választásokra: </a:t>
            </a:r>
          </a:p>
          <a:p>
            <a:pPr marL="0" indent="0">
              <a:lnSpc>
                <a:spcPct val="80000"/>
              </a:lnSpc>
              <a:buNone/>
            </a:pPr>
            <a:r>
              <a:rPr lang="hu-HU" sz="2800" dirty="0"/>
              <a:t>üdvözülés, önmegvalósítás, szabadság, egyenlőség.</a:t>
            </a:r>
          </a:p>
          <a:p>
            <a:pPr marL="0" indent="0">
              <a:lnSpc>
                <a:spcPct val="80000"/>
              </a:lnSpc>
              <a:buNone/>
            </a:pPr>
            <a:endParaRPr lang="hu-HU" sz="2800" dirty="0"/>
          </a:p>
          <a:p>
            <a:pPr marL="0" indent="0">
              <a:lnSpc>
                <a:spcPct val="80000"/>
              </a:lnSpc>
              <a:buNone/>
            </a:pPr>
            <a:r>
              <a:rPr lang="hu-HU" sz="2800" dirty="0"/>
              <a:t>Példák az életvitel szélesen értelmezett módjára vonatkozó választásokra: </a:t>
            </a:r>
          </a:p>
          <a:p>
            <a:pPr marL="0" indent="0">
              <a:lnSpc>
                <a:spcPct val="80000"/>
              </a:lnSpc>
              <a:buNone/>
            </a:pPr>
            <a:r>
              <a:rPr lang="hu-HU" sz="2800" dirty="0"/>
              <a:t>becsületesség, barátság, erkölcsösség, bátorság. </a:t>
            </a:r>
          </a:p>
          <a:p>
            <a:pPr marL="0" indent="0">
              <a:lnSpc>
                <a:spcPct val="80000"/>
              </a:lnSpc>
              <a:buNone/>
            </a:pPr>
            <a:r>
              <a:rPr lang="hu-HU" sz="2800" dirty="0"/>
              <a:t>(uo.)</a:t>
            </a:r>
          </a:p>
          <a:p>
            <a:pPr marL="0" indent="0">
              <a:lnSpc>
                <a:spcPct val="80000"/>
              </a:lnSpc>
              <a:buNone/>
            </a:pPr>
            <a:endParaRPr lang="hu-HU" sz="2800" dirty="0"/>
          </a:p>
        </p:txBody>
      </p:sp>
    </p:spTree>
    <p:extLst>
      <p:ext uri="{BB962C8B-B14F-4D97-AF65-F5344CB8AC3E}">
        <p14:creationId xmlns:p14="http://schemas.microsoft.com/office/powerpoint/2010/main" val="1963649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133872"/>
            <a:ext cx="8229600" cy="1143000"/>
          </a:xfrm>
        </p:spPr>
        <p:txBody>
          <a:bodyPr>
            <a:noAutofit/>
          </a:bodyPr>
          <a:lstStyle/>
          <a:p>
            <a:br>
              <a:rPr lang="hu-HU" sz="2000" dirty="0"/>
            </a:br>
            <a:r>
              <a:rPr lang="hu-HU" sz="2800" dirty="0"/>
              <a:t>Műhelymunka gyakorlatok</a:t>
            </a:r>
          </a:p>
        </p:txBody>
      </p:sp>
      <p:sp>
        <p:nvSpPr>
          <p:cNvPr id="3" name="Tartalom helye 2"/>
          <p:cNvSpPr>
            <a:spLocks noGrp="1"/>
          </p:cNvSpPr>
          <p:nvPr>
            <p:ph idx="1"/>
          </p:nvPr>
        </p:nvSpPr>
        <p:spPr>
          <a:xfrm>
            <a:off x="457200" y="2636912"/>
            <a:ext cx="8219256" cy="3489251"/>
          </a:xfrm>
        </p:spPr>
        <p:txBody>
          <a:bodyPr>
            <a:normAutofit fontScale="92500"/>
          </a:bodyPr>
          <a:lstStyle/>
          <a:p>
            <a:pPr marL="514350" lvl="0" indent="-514350">
              <a:buFont typeface="+mj-lt"/>
              <a:buAutoNum type="arabicPeriod"/>
            </a:pPr>
            <a:r>
              <a:rPr lang="hu-HU" dirty="0"/>
              <a:t>A vezetési szintek és vezetői készségek összefüggései</a:t>
            </a:r>
          </a:p>
          <a:p>
            <a:pPr marL="800100" lvl="2" indent="0">
              <a:buNone/>
            </a:pPr>
            <a:r>
              <a:rPr lang="hu-HU" dirty="0"/>
              <a:t>Osztott csoportos gyakorlat. </a:t>
            </a:r>
          </a:p>
          <a:p>
            <a:pPr marL="514350" lvl="0" indent="-514350">
              <a:buFont typeface="+mj-lt"/>
              <a:buAutoNum type="arabicPeriod"/>
            </a:pPr>
            <a:r>
              <a:rPr lang="hu-HU" dirty="0"/>
              <a:t>Az érzelmi intelligencia és a vezetés. Esetpélda</a:t>
            </a:r>
          </a:p>
          <a:p>
            <a:pPr marL="800100" lvl="2" indent="0">
              <a:buNone/>
            </a:pPr>
            <a:r>
              <a:rPr lang="hu-HU" dirty="0"/>
              <a:t>Osztott csoportos gyakorlat.</a:t>
            </a:r>
          </a:p>
          <a:p>
            <a:pPr marL="514350" lvl="0" indent="-514350">
              <a:buFont typeface="+mj-lt"/>
              <a:buAutoNum type="arabicPeriod"/>
            </a:pPr>
            <a:r>
              <a:rPr lang="hu-HU" dirty="0"/>
              <a:t>Vezetői delegálás</a:t>
            </a:r>
          </a:p>
          <a:p>
            <a:pPr marL="800100" lvl="2" indent="0">
              <a:buNone/>
            </a:pPr>
            <a:r>
              <a:rPr lang="hu-HU" dirty="0"/>
              <a:t>Egyéni és osztott csoportos gyakorlat. </a:t>
            </a:r>
          </a:p>
          <a:p>
            <a:pPr marL="0" indent="0">
              <a:buNone/>
            </a:pPr>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a:t>© DR. FEHÉR JÁNOS ©Károli Gáspár Református Egyetem</a:t>
            </a:r>
            <a:endParaRPr lang="hu-HU" dirty="0"/>
          </a:p>
        </p:txBody>
      </p:sp>
      <p:sp>
        <p:nvSpPr>
          <p:cNvPr id="6" name="Dia számának helye 5"/>
          <p:cNvSpPr>
            <a:spLocks noGrp="1"/>
          </p:cNvSpPr>
          <p:nvPr>
            <p:ph type="sldNum" sz="quarter" idx="12"/>
          </p:nvPr>
        </p:nvSpPr>
        <p:spPr/>
        <p:txBody>
          <a:bodyPr/>
          <a:lstStyle/>
          <a:p>
            <a:fld id="{CA999B70-2F11-42C9-8373-3944EEBAF1A8}" type="slidenum">
              <a:rPr lang="hu-HU" smtClean="0"/>
              <a:t>6</a:t>
            </a:fld>
            <a:endParaRPr lang="hu-HU"/>
          </a:p>
        </p:txBody>
      </p:sp>
    </p:spTree>
    <p:extLst>
      <p:ext uri="{BB962C8B-B14F-4D97-AF65-F5344CB8AC3E}">
        <p14:creationId xmlns:p14="http://schemas.microsoft.com/office/powerpoint/2010/main" val="269504328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67544" y="1052736"/>
            <a:ext cx="8219256" cy="1080120"/>
          </a:xfrm>
        </p:spPr>
        <p:txBody>
          <a:bodyPr>
            <a:normAutofit fontScale="90000"/>
          </a:bodyPr>
          <a:lstStyle/>
          <a:p>
            <a:r>
              <a:rPr lang="hu-HU" dirty="0"/>
              <a:t>A személyes vezetés fejlődésében kialakult két nézőpont</a:t>
            </a:r>
          </a:p>
        </p:txBody>
      </p:sp>
      <p:sp>
        <p:nvSpPr>
          <p:cNvPr id="3" name="Tartalom helye 2"/>
          <p:cNvSpPr>
            <a:spLocks noGrp="1"/>
          </p:cNvSpPr>
          <p:nvPr>
            <p:ph idx="1"/>
          </p:nvPr>
        </p:nvSpPr>
        <p:spPr>
          <a:xfrm>
            <a:off x="457200" y="2359421"/>
            <a:ext cx="8147248" cy="4093915"/>
          </a:xfrm>
        </p:spPr>
        <p:txBody>
          <a:bodyPr>
            <a:normAutofit fontScale="77500" lnSpcReduction="20000"/>
          </a:bodyPr>
          <a:lstStyle/>
          <a:p>
            <a:pPr marL="0" indent="0">
              <a:buNone/>
            </a:pPr>
            <a:r>
              <a:rPr lang="hu-HU" sz="3600" dirty="0"/>
              <a:t>A személyes vezetés elmélete fejlődését áttekintve két átfogó irányt találunk:</a:t>
            </a:r>
          </a:p>
          <a:p>
            <a:r>
              <a:rPr lang="hu-HU" sz="3600" dirty="0"/>
              <a:t>Személyes vezetés, mint </a:t>
            </a:r>
            <a:r>
              <a:rPr lang="hu-HU" sz="3600" i="1" dirty="0"/>
              <a:t>akaratérvényesítés</a:t>
            </a:r>
            <a:r>
              <a:rPr lang="hu-HU" sz="3600" dirty="0"/>
              <a:t>, </a:t>
            </a:r>
            <a:r>
              <a:rPr lang="hu-HU" sz="3600" i="1" dirty="0"/>
              <a:t>befolyásolás</a:t>
            </a:r>
            <a:r>
              <a:rPr lang="hu-HU" sz="3600" dirty="0"/>
              <a:t>. </a:t>
            </a:r>
          </a:p>
          <a:p>
            <a:r>
              <a:rPr lang="hu-HU" sz="3600" dirty="0"/>
              <a:t>A személyes vezetés mint a szervezet tevékenységét vezérlő </a:t>
            </a:r>
            <a:r>
              <a:rPr lang="hu-HU" sz="3600" i="1" dirty="0"/>
              <a:t>értékekkel</a:t>
            </a:r>
            <a:r>
              <a:rPr lang="hu-HU" sz="3600" dirty="0"/>
              <a:t>, illetve a vezetettek (követők) számára fontos dolgok </a:t>
            </a:r>
            <a:r>
              <a:rPr lang="hu-HU" sz="3600" i="1" dirty="0"/>
              <a:t>képviseletével</a:t>
            </a:r>
            <a:r>
              <a:rPr lang="hu-HU" sz="3600" dirty="0"/>
              <a:t> kapcsolatos tevékenység (értékmegjelenítés, értékalakítás, az értékek, szándékok érvényesülésének elősegítése). (</a:t>
            </a:r>
            <a:r>
              <a:rPr lang="hu-HU" sz="3600" dirty="0" err="1"/>
              <a:t>Humphrey</a:t>
            </a:r>
            <a:r>
              <a:rPr lang="hu-HU" sz="3600" dirty="0"/>
              <a:t> nyomán, módosításokkal)</a:t>
            </a:r>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60</a:t>
            </a:fld>
            <a:endParaRPr lang="hu-HU"/>
          </a:p>
        </p:txBody>
      </p:sp>
    </p:spTree>
    <p:extLst>
      <p:ext uri="{BB962C8B-B14F-4D97-AF65-F5344CB8AC3E}">
        <p14:creationId xmlns:p14="http://schemas.microsoft.com/office/powerpoint/2010/main" val="144237453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21920" y="980728"/>
            <a:ext cx="8914576" cy="1165064"/>
          </a:xfrm>
        </p:spPr>
        <p:txBody>
          <a:bodyPr>
            <a:noAutofit/>
          </a:bodyPr>
          <a:lstStyle/>
          <a:p>
            <a:r>
              <a:rPr lang="hu-HU" sz="3600" dirty="0"/>
              <a:t>Az „Értékközpontú vezetés” témakörének sajátos hangsúlya</a:t>
            </a:r>
          </a:p>
        </p:txBody>
      </p:sp>
      <p:sp>
        <p:nvSpPr>
          <p:cNvPr id="3" name="Tartalom helye 2"/>
          <p:cNvSpPr>
            <a:spLocks noGrp="1"/>
          </p:cNvSpPr>
          <p:nvPr>
            <p:ph idx="1"/>
          </p:nvPr>
        </p:nvSpPr>
        <p:spPr>
          <a:xfrm>
            <a:off x="457200" y="2287413"/>
            <a:ext cx="8291264" cy="4165923"/>
          </a:xfrm>
        </p:spPr>
        <p:txBody>
          <a:bodyPr>
            <a:normAutofit fontScale="92500" lnSpcReduction="20000"/>
          </a:bodyPr>
          <a:lstStyle/>
          <a:p>
            <a:pPr marL="0" indent="0" algn="ctr">
              <a:buNone/>
            </a:pPr>
            <a:r>
              <a:rPr lang="hu-HU" sz="3600" dirty="0"/>
              <a:t>A „Személyes vezetés” tárgyalásakor a jelzett két fő irány közül, mint ahogy azt az I. fejezet 9. dia meghatározása már előrevetíti, hangsúlyozzuk az értékközpontú felfogást:</a:t>
            </a:r>
          </a:p>
          <a:p>
            <a:pPr marL="0" indent="0" algn="ctr">
              <a:buNone/>
            </a:pPr>
            <a:r>
              <a:rPr lang="hu-HU" sz="3600" dirty="0"/>
              <a:t> </a:t>
            </a:r>
          </a:p>
          <a:p>
            <a:pPr marL="0" indent="0" algn="ctr">
              <a:buNone/>
            </a:pPr>
            <a:r>
              <a:rPr lang="hu-HU" sz="3600" dirty="0"/>
              <a:t>a személyes vezetést alapvetően mint értékekkel, egyúttal a vezetettek gondjaival, igényeivel kapcsolatos tevékenységet értelmezzük. </a:t>
            </a:r>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61</a:t>
            </a:fld>
            <a:endParaRPr lang="hu-HU"/>
          </a:p>
        </p:txBody>
      </p:sp>
    </p:spTree>
    <p:extLst>
      <p:ext uri="{BB962C8B-B14F-4D97-AF65-F5344CB8AC3E}">
        <p14:creationId xmlns:p14="http://schemas.microsoft.com/office/powerpoint/2010/main" val="419833238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39552" y="1052736"/>
            <a:ext cx="8219256" cy="1008112"/>
          </a:xfrm>
        </p:spPr>
        <p:txBody>
          <a:bodyPr>
            <a:normAutofit fontScale="90000"/>
          </a:bodyPr>
          <a:lstStyle/>
          <a:p>
            <a:r>
              <a:rPr lang="hu-HU" dirty="0"/>
              <a:t>Személyes vezetés az értékközpontú felfogásban</a:t>
            </a:r>
          </a:p>
        </p:txBody>
      </p:sp>
      <p:sp>
        <p:nvSpPr>
          <p:cNvPr id="3" name="Tartalom helye 2"/>
          <p:cNvSpPr>
            <a:spLocks noGrp="1"/>
          </p:cNvSpPr>
          <p:nvPr>
            <p:ph idx="1"/>
          </p:nvPr>
        </p:nvSpPr>
        <p:spPr>
          <a:xfrm>
            <a:off x="457200" y="2287413"/>
            <a:ext cx="8147248" cy="4381947"/>
          </a:xfrm>
        </p:spPr>
        <p:txBody>
          <a:bodyPr>
            <a:normAutofit fontScale="70000" lnSpcReduction="20000"/>
          </a:bodyPr>
          <a:lstStyle/>
          <a:p>
            <a:pPr marL="0" indent="0">
              <a:buNone/>
            </a:pPr>
            <a:r>
              <a:rPr lang="hu-HU" sz="3600" dirty="0"/>
              <a:t>A személyes vezetés (</a:t>
            </a:r>
            <a:r>
              <a:rPr lang="hu-HU" sz="3600" dirty="0" err="1"/>
              <a:t>leadership</a:t>
            </a:r>
            <a:r>
              <a:rPr lang="hu-HU" sz="3600" dirty="0"/>
              <a:t>) lényege:</a:t>
            </a:r>
          </a:p>
          <a:p>
            <a:pPr marL="0" indent="0" algn="just">
              <a:buNone/>
            </a:pPr>
            <a:r>
              <a:rPr lang="hu-HU" sz="3600" dirty="0"/>
              <a:t>társadalmi illetve  csoport- (például szervezeti, részleg szintű) szerep és vele járó felelősség meghatározott értékek képviseletére és érvényesítésére, s e szerep, felelősség érdemi ellátása.</a:t>
            </a:r>
          </a:p>
          <a:p>
            <a:pPr marL="0" indent="0">
              <a:buNone/>
            </a:pPr>
            <a:endParaRPr lang="hu-HU" sz="3600" dirty="0"/>
          </a:p>
          <a:p>
            <a:pPr marL="0" indent="0">
              <a:buNone/>
            </a:pPr>
            <a:r>
              <a:rPr lang="hu-HU" sz="3600" dirty="0"/>
              <a:t>Ehhez tartozóan: </a:t>
            </a:r>
          </a:p>
          <a:p>
            <a:r>
              <a:rPr lang="hu-HU" sz="2800" dirty="0"/>
              <a:t>a szervezeti küldetésben foglalt értékek értelmezése, megjelenítése, továbbá a szervezeti tagok által osztott értékek képviselete és alakítása, </a:t>
            </a:r>
          </a:p>
          <a:p>
            <a:pPr marL="400050" lvl="1" indent="0">
              <a:buNone/>
            </a:pPr>
            <a:r>
              <a:rPr lang="hu-HU" sz="2400" dirty="0"/>
              <a:t> egyúttal</a:t>
            </a:r>
          </a:p>
          <a:p>
            <a:r>
              <a:rPr lang="hu-HU" sz="2800" dirty="0"/>
              <a:t>gondoskodás az értékek elvárásokba és célokba öntéséről, s az elvárások szervezet és vezetettek általi követéséről, a célok megvalósításáról.  </a:t>
            </a:r>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62</a:t>
            </a:fld>
            <a:endParaRPr lang="hu-HU"/>
          </a:p>
        </p:txBody>
      </p:sp>
    </p:spTree>
    <p:extLst>
      <p:ext uri="{BB962C8B-B14F-4D97-AF65-F5344CB8AC3E}">
        <p14:creationId xmlns:p14="http://schemas.microsoft.com/office/powerpoint/2010/main" val="89420257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196752"/>
            <a:ext cx="8291264" cy="936104"/>
          </a:xfrm>
        </p:spPr>
        <p:txBody>
          <a:bodyPr>
            <a:normAutofit fontScale="90000"/>
          </a:bodyPr>
          <a:lstStyle/>
          <a:p>
            <a:r>
              <a:rPr lang="hu-HU" dirty="0"/>
              <a:t>Értékek a személyes vezetésben - példák</a:t>
            </a:r>
          </a:p>
        </p:txBody>
      </p:sp>
      <p:sp>
        <p:nvSpPr>
          <p:cNvPr id="3" name="Tartalom helye 2"/>
          <p:cNvSpPr>
            <a:spLocks noGrp="1"/>
          </p:cNvSpPr>
          <p:nvPr>
            <p:ph idx="1"/>
          </p:nvPr>
        </p:nvSpPr>
        <p:spPr>
          <a:xfrm>
            <a:off x="457200" y="2132856"/>
            <a:ext cx="8219256" cy="4021907"/>
          </a:xfrm>
        </p:spPr>
        <p:txBody>
          <a:bodyPr>
            <a:normAutofit/>
          </a:bodyPr>
          <a:lstStyle/>
          <a:p>
            <a:pPr marL="0" indent="0" algn="ctr">
              <a:buNone/>
            </a:pPr>
            <a:endParaRPr lang="hu-HU" dirty="0"/>
          </a:p>
          <a:p>
            <a:pPr marL="0" indent="0" algn="ctr">
              <a:buNone/>
            </a:pPr>
            <a:r>
              <a:rPr lang="hu-HU" dirty="0"/>
              <a:t>Általános vezetési és sajátos, keresztyén intézmény-vezetési értékek – összehasonlítás</a:t>
            </a:r>
          </a:p>
          <a:p>
            <a:pPr marL="0" indent="0" algn="ctr">
              <a:buNone/>
            </a:pPr>
            <a:r>
              <a:rPr lang="hu-HU" dirty="0"/>
              <a:t>Köznevelési intézményi példa</a:t>
            </a:r>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63</a:t>
            </a:fld>
            <a:endParaRPr lang="hu-HU"/>
          </a:p>
        </p:txBody>
      </p:sp>
    </p:spTree>
    <p:extLst>
      <p:ext uri="{BB962C8B-B14F-4D97-AF65-F5344CB8AC3E}">
        <p14:creationId xmlns:p14="http://schemas.microsoft.com/office/powerpoint/2010/main" val="1954917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5438273B-40F4-46F1-96A9-0A4538A2B818}" type="datetime1">
              <a:rPr lang="hu-HU" smtClean="0"/>
              <a:t>2020. 03. 03.</a:t>
            </a:fld>
            <a:endParaRPr lang="hu-HU"/>
          </a:p>
        </p:txBody>
      </p:sp>
      <p:sp>
        <p:nvSpPr>
          <p:cNvPr id="3" name="Élőláb helye 2"/>
          <p:cNvSpPr>
            <a:spLocks noGrp="1"/>
          </p:cNvSpPr>
          <p:nvPr>
            <p:ph type="ftr" sz="quarter" idx="11"/>
          </p:nvPr>
        </p:nvSpPr>
        <p:spPr/>
        <p:txBody>
          <a:bodyPr/>
          <a:lstStyle/>
          <a:p>
            <a:r>
              <a:rPr lang="hu-HU"/>
              <a:t>© DR. FEHÉR JÁNOS ©Károli Gáspár Református Egyetem</a:t>
            </a:r>
            <a:endParaRPr lang="hu-HU" dirty="0"/>
          </a:p>
        </p:txBody>
      </p:sp>
      <p:sp>
        <p:nvSpPr>
          <p:cNvPr id="4" name="Dia számának helye 3"/>
          <p:cNvSpPr>
            <a:spLocks noGrp="1"/>
          </p:cNvSpPr>
          <p:nvPr>
            <p:ph type="sldNum" sz="quarter" idx="12"/>
          </p:nvPr>
        </p:nvSpPr>
        <p:spPr/>
        <p:txBody>
          <a:bodyPr/>
          <a:lstStyle/>
          <a:p>
            <a:fld id="{CA999B70-2F11-42C9-8373-3944EEBAF1A8}" type="slidenum">
              <a:rPr lang="hu-HU" smtClean="0"/>
              <a:t>64</a:t>
            </a:fld>
            <a:endParaRPr lang="hu-HU" dirty="0"/>
          </a:p>
        </p:txBody>
      </p:sp>
      <p:graphicFrame>
        <p:nvGraphicFramePr>
          <p:cNvPr id="5" name="Táblázat 4"/>
          <p:cNvGraphicFramePr>
            <a:graphicFrameLocks noGrp="1"/>
          </p:cNvGraphicFramePr>
          <p:nvPr>
            <p:extLst>
              <p:ext uri="{D42A27DB-BD31-4B8C-83A1-F6EECF244321}">
                <p14:modId xmlns:p14="http://schemas.microsoft.com/office/powerpoint/2010/main" val="1331257552"/>
              </p:ext>
            </p:extLst>
          </p:nvPr>
        </p:nvGraphicFramePr>
        <p:xfrm>
          <a:off x="323527" y="1196752"/>
          <a:ext cx="8424938" cy="5374348"/>
        </p:xfrm>
        <a:graphic>
          <a:graphicData uri="http://schemas.openxmlformats.org/drawingml/2006/table">
            <a:tbl>
              <a:tblPr firstRow="1" firstCol="1" bandRow="1"/>
              <a:tblGrid>
                <a:gridCol w="1528041">
                  <a:extLst>
                    <a:ext uri="{9D8B030D-6E8A-4147-A177-3AD203B41FA5}">
                      <a16:colId xmlns:a16="http://schemas.microsoft.com/office/drawing/2014/main" val="20000"/>
                    </a:ext>
                  </a:extLst>
                </a:gridCol>
                <a:gridCol w="3447998">
                  <a:extLst>
                    <a:ext uri="{9D8B030D-6E8A-4147-A177-3AD203B41FA5}">
                      <a16:colId xmlns:a16="http://schemas.microsoft.com/office/drawing/2014/main" val="20001"/>
                    </a:ext>
                  </a:extLst>
                </a:gridCol>
                <a:gridCol w="3448899">
                  <a:extLst>
                    <a:ext uri="{9D8B030D-6E8A-4147-A177-3AD203B41FA5}">
                      <a16:colId xmlns:a16="http://schemas.microsoft.com/office/drawing/2014/main" val="20002"/>
                    </a:ext>
                  </a:extLst>
                </a:gridCol>
              </a:tblGrid>
              <a:tr h="1310358">
                <a:tc>
                  <a:txBody>
                    <a:bodyPr/>
                    <a:lstStyle/>
                    <a:p>
                      <a:pPr algn="ctr">
                        <a:lnSpc>
                          <a:spcPct val="100000"/>
                        </a:lnSpc>
                        <a:spcAft>
                          <a:spcPts val="0"/>
                        </a:spcAft>
                      </a:pPr>
                      <a:r>
                        <a:rPr lang="hu-HU" sz="2000" dirty="0">
                          <a:effectLst/>
                          <a:latin typeface="Times New Roman"/>
                          <a:ea typeface="Calibri"/>
                          <a:cs typeface="Times New Roman"/>
                        </a:rPr>
                        <a:t> </a:t>
                      </a:r>
                      <a:endParaRPr lang="hu-HU" sz="18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hu-HU" sz="2000" dirty="0">
                          <a:effectLst/>
                          <a:latin typeface="Times New Roman"/>
                          <a:ea typeface="Calibri"/>
                          <a:cs typeface="Times New Roman"/>
                        </a:rPr>
                        <a:t>Általános </a:t>
                      </a:r>
                      <a:r>
                        <a:rPr lang="hu-HU" sz="2000" baseline="0" dirty="0">
                          <a:effectLst/>
                          <a:latin typeface="Times New Roman"/>
                          <a:ea typeface="Calibri"/>
                          <a:cs typeface="Times New Roman"/>
                        </a:rPr>
                        <a:t> vezetési példák</a:t>
                      </a:r>
                    </a:p>
                    <a:p>
                      <a:pPr algn="ctr">
                        <a:lnSpc>
                          <a:spcPct val="100000"/>
                        </a:lnSpc>
                        <a:spcAft>
                          <a:spcPts val="0"/>
                        </a:spcAft>
                      </a:pPr>
                      <a:r>
                        <a:rPr lang="hu-HU" sz="2000" baseline="0" dirty="0">
                          <a:effectLst/>
                          <a:latin typeface="Times New Roman"/>
                          <a:ea typeface="Calibri"/>
                          <a:cs typeface="Times New Roman"/>
                        </a:rPr>
                        <a:t>(</a:t>
                      </a:r>
                      <a:r>
                        <a:rPr lang="hu-HU" sz="2000" baseline="0" dirty="0" err="1">
                          <a:effectLst/>
                          <a:latin typeface="Times New Roman"/>
                          <a:ea typeface="Calibri"/>
                          <a:cs typeface="Times New Roman"/>
                        </a:rPr>
                        <a:t>Chapman</a:t>
                      </a:r>
                      <a:r>
                        <a:rPr lang="hu-HU" sz="2000" baseline="0" dirty="0">
                          <a:effectLst/>
                          <a:latin typeface="Times New Roman"/>
                          <a:ea typeface="Calibri"/>
                          <a:cs typeface="Times New Roman"/>
                        </a:rPr>
                        <a:t>, White alapján összeállította </a:t>
                      </a:r>
                      <a:r>
                        <a:rPr lang="hu-HU" sz="2000" baseline="0" dirty="0" err="1">
                          <a:effectLst/>
                          <a:latin typeface="Times New Roman"/>
                          <a:ea typeface="Calibri"/>
                          <a:cs typeface="Times New Roman"/>
                        </a:rPr>
                        <a:t>Kondrát</a:t>
                      </a:r>
                      <a:r>
                        <a:rPr lang="hu-HU" sz="2000" baseline="0" dirty="0">
                          <a:effectLst/>
                          <a:latin typeface="Times New Roman"/>
                          <a:ea typeface="Calibri"/>
                          <a:cs typeface="Times New Roman"/>
                        </a:rPr>
                        <a:t> D., 2019.)</a:t>
                      </a:r>
                      <a:endParaRPr lang="hu-HU" sz="18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hu-HU" sz="2000" dirty="0">
                          <a:effectLst/>
                          <a:latin typeface="Times New Roman"/>
                          <a:ea typeface="Calibri"/>
                          <a:cs typeface="Times New Roman"/>
                        </a:rPr>
                        <a:t>Református köznevelési intézmény esettanulmány példái</a:t>
                      </a:r>
                    </a:p>
                    <a:p>
                      <a:pPr algn="ctr">
                        <a:lnSpc>
                          <a:spcPct val="100000"/>
                        </a:lnSpc>
                        <a:spcAft>
                          <a:spcPts val="0"/>
                        </a:spcAft>
                      </a:pPr>
                      <a:r>
                        <a:rPr lang="hu-HU" sz="2000" dirty="0">
                          <a:effectLst/>
                          <a:latin typeface="Times New Roman"/>
                          <a:ea typeface="Calibri"/>
                          <a:cs typeface="Times New Roman"/>
                        </a:rPr>
                        <a:t>(MBREK, </a:t>
                      </a:r>
                      <a:r>
                        <a:rPr lang="hu-HU" sz="2000" dirty="0" err="1">
                          <a:effectLst/>
                          <a:latin typeface="Times New Roman"/>
                          <a:ea typeface="Calibri"/>
                          <a:cs typeface="Times New Roman"/>
                        </a:rPr>
                        <a:t>Kondrá</a:t>
                      </a:r>
                      <a:r>
                        <a:rPr lang="hu-HU" sz="2000" baseline="0" dirty="0" err="1">
                          <a:effectLst/>
                          <a:latin typeface="Times New Roman"/>
                          <a:ea typeface="Calibri"/>
                          <a:cs typeface="Times New Roman"/>
                        </a:rPr>
                        <a:t>t</a:t>
                      </a:r>
                      <a:r>
                        <a:rPr lang="hu-HU" sz="2000" baseline="0" dirty="0">
                          <a:effectLst/>
                          <a:latin typeface="Times New Roman"/>
                          <a:ea typeface="Calibri"/>
                          <a:cs typeface="Times New Roman"/>
                        </a:rPr>
                        <a:t> D., 2019.)</a:t>
                      </a:r>
                      <a:endParaRPr lang="hu-HU" sz="18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178554">
                <a:tc>
                  <a:txBody>
                    <a:bodyPr/>
                    <a:lstStyle/>
                    <a:p>
                      <a:pPr algn="ctr">
                        <a:lnSpc>
                          <a:spcPct val="100000"/>
                        </a:lnSpc>
                        <a:spcAft>
                          <a:spcPts val="0"/>
                        </a:spcAft>
                      </a:pPr>
                      <a:r>
                        <a:rPr lang="hu-HU" sz="2800" dirty="0">
                          <a:effectLst/>
                          <a:latin typeface="Times New Roman"/>
                          <a:ea typeface="Calibri"/>
                          <a:cs typeface="Times New Roman"/>
                        </a:rPr>
                        <a:t>Szó szerint azonos értékek</a:t>
                      </a:r>
                      <a:endParaRPr lang="hu-HU" sz="2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0000"/>
                        </a:lnSpc>
                        <a:spcAft>
                          <a:spcPts val="0"/>
                        </a:spcAft>
                      </a:pPr>
                      <a:r>
                        <a:rPr lang="hu-HU" sz="2000" dirty="0">
                          <a:effectLst/>
                          <a:latin typeface="Times New Roman"/>
                          <a:ea typeface="Calibri"/>
                          <a:cs typeface="Times New Roman"/>
                        </a:rPr>
                        <a:t>elismerés, bizalom, figyelmesség, türelem, felelősség, tudatosság, empátia, szeretet, „szolgálat-felfogás”</a:t>
                      </a:r>
                      <a:endParaRPr lang="hu-HU" sz="1800" dirty="0">
                        <a:effectLst/>
                        <a:latin typeface="Calibri"/>
                        <a:ea typeface="Calibri"/>
                        <a:cs typeface="Times New Roman"/>
                      </a:endParaRPr>
                    </a:p>
                    <a:p>
                      <a:pPr algn="just">
                        <a:lnSpc>
                          <a:spcPct val="100000"/>
                        </a:lnSpc>
                        <a:spcAft>
                          <a:spcPts val="0"/>
                        </a:spcAft>
                      </a:pPr>
                      <a:r>
                        <a:rPr lang="hu-HU" sz="2000" dirty="0">
                          <a:effectLst/>
                          <a:latin typeface="Times New Roman"/>
                          <a:ea typeface="Calibri"/>
                          <a:cs typeface="Times New Roman"/>
                        </a:rPr>
                        <a:t> </a:t>
                      </a:r>
                      <a:endParaRPr lang="hu-HU" sz="18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hu-HU"/>
                    </a:p>
                  </a:txBody>
                  <a:tcPr/>
                </a:tc>
                <a:extLst>
                  <a:ext uri="{0D108BD9-81ED-4DB2-BD59-A6C34878D82A}">
                    <a16:rowId xmlns:a16="http://schemas.microsoft.com/office/drawing/2014/main" val="10001"/>
                  </a:ext>
                </a:extLst>
              </a:tr>
              <a:tr h="2357110">
                <a:tc>
                  <a:txBody>
                    <a:bodyPr/>
                    <a:lstStyle/>
                    <a:p>
                      <a:pPr algn="ctr">
                        <a:lnSpc>
                          <a:spcPct val="100000"/>
                        </a:lnSpc>
                        <a:spcAft>
                          <a:spcPts val="0"/>
                        </a:spcAft>
                      </a:pPr>
                      <a:r>
                        <a:rPr lang="hu-HU" sz="2800" dirty="0">
                          <a:effectLst/>
                          <a:latin typeface="Times New Roman"/>
                          <a:ea typeface="Calibri"/>
                          <a:cs typeface="Times New Roman"/>
                        </a:rPr>
                        <a:t>Közel,</a:t>
                      </a:r>
                      <a:r>
                        <a:rPr lang="hu-HU" sz="2800" baseline="0" dirty="0">
                          <a:effectLst/>
                          <a:latin typeface="Times New Roman"/>
                          <a:ea typeface="Calibri"/>
                          <a:cs typeface="Times New Roman"/>
                        </a:rPr>
                        <a:t> </a:t>
                      </a:r>
                      <a:r>
                        <a:rPr lang="hu-HU" sz="2800" dirty="0">
                          <a:effectLst/>
                          <a:latin typeface="Times New Roman"/>
                          <a:ea typeface="Calibri"/>
                          <a:cs typeface="Times New Roman"/>
                        </a:rPr>
                        <a:t>de nem szó szerint azonos értékek</a:t>
                      </a:r>
                      <a:endParaRPr lang="hu-HU" sz="2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00000"/>
                        </a:lnSpc>
                        <a:spcAft>
                          <a:spcPts val="0"/>
                        </a:spcAft>
                        <a:buFont typeface="Symbol"/>
                        <a:buChar char=""/>
                      </a:pPr>
                      <a:r>
                        <a:rPr lang="hu-HU" sz="2000" dirty="0">
                          <a:effectLst/>
                          <a:latin typeface="Times New Roman"/>
                          <a:ea typeface="Calibri"/>
                          <a:cs typeface="Times New Roman"/>
                        </a:rPr>
                        <a:t>kibontakoztatás</a:t>
                      </a:r>
                      <a:endParaRPr lang="hu-HU" sz="1800" dirty="0">
                        <a:effectLst/>
                        <a:latin typeface="Calibri"/>
                        <a:ea typeface="Calibri"/>
                        <a:cs typeface="Times New Roman"/>
                      </a:endParaRPr>
                    </a:p>
                    <a:p>
                      <a:pPr marL="342900" lvl="0" indent="-342900" algn="just">
                        <a:lnSpc>
                          <a:spcPct val="100000"/>
                        </a:lnSpc>
                        <a:spcAft>
                          <a:spcPts val="0"/>
                        </a:spcAft>
                        <a:buFont typeface="Symbol"/>
                        <a:buChar char=""/>
                      </a:pPr>
                      <a:r>
                        <a:rPr lang="hu-HU" sz="2000" dirty="0">
                          <a:effectLst/>
                          <a:latin typeface="Times New Roman"/>
                          <a:ea typeface="Calibri"/>
                          <a:cs typeface="Times New Roman"/>
                        </a:rPr>
                        <a:t>elhivatottság</a:t>
                      </a:r>
                      <a:endParaRPr lang="hu-HU" sz="1800" dirty="0">
                        <a:effectLst/>
                        <a:latin typeface="Calibri"/>
                        <a:ea typeface="Calibri"/>
                        <a:cs typeface="Times New Roman"/>
                      </a:endParaRPr>
                    </a:p>
                    <a:p>
                      <a:pPr marL="342900" lvl="0" indent="-342900" algn="just">
                        <a:lnSpc>
                          <a:spcPct val="100000"/>
                        </a:lnSpc>
                        <a:spcAft>
                          <a:spcPts val="0"/>
                        </a:spcAft>
                        <a:buFont typeface="Symbol"/>
                        <a:buChar char=""/>
                      </a:pPr>
                      <a:r>
                        <a:rPr lang="hu-HU" sz="2000" dirty="0">
                          <a:effectLst/>
                          <a:latin typeface="Times New Roman"/>
                          <a:ea typeface="Calibri"/>
                          <a:cs typeface="Times New Roman"/>
                        </a:rPr>
                        <a:t>érzelmi intelligencia</a:t>
                      </a:r>
                      <a:endParaRPr lang="hu-HU" sz="18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hu-HU" sz="2000" dirty="0">
                          <a:effectLst/>
                          <a:latin typeface="Times New Roman"/>
                          <a:ea typeface="Calibri"/>
                          <a:cs typeface="Times New Roman"/>
                        </a:rPr>
                        <a:t> </a:t>
                      </a:r>
                      <a:endParaRPr lang="hu-HU" sz="1800" dirty="0">
                        <a:effectLst/>
                        <a:latin typeface="Calibri"/>
                        <a:ea typeface="Calibri"/>
                        <a:cs typeface="Times New Roman"/>
                      </a:endParaRPr>
                    </a:p>
                    <a:p>
                      <a:pPr marL="342900" lvl="0" indent="-342900" algn="just">
                        <a:lnSpc>
                          <a:spcPct val="100000"/>
                        </a:lnSpc>
                        <a:spcAft>
                          <a:spcPts val="0"/>
                        </a:spcAft>
                        <a:buFont typeface="Symbol"/>
                        <a:buChar char=""/>
                      </a:pPr>
                      <a:r>
                        <a:rPr lang="hu-HU" sz="2000" dirty="0">
                          <a:effectLst/>
                          <a:latin typeface="Times New Roman"/>
                          <a:ea typeface="Calibri"/>
                          <a:cs typeface="Times New Roman"/>
                        </a:rPr>
                        <a:t>fejlődésre törekvés</a:t>
                      </a:r>
                      <a:endParaRPr lang="hu-HU" sz="1800" dirty="0">
                        <a:effectLst/>
                        <a:latin typeface="Calibri"/>
                        <a:ea typeface="Calibri"/>
                        <a:cs typeface="Times New Roman"/>
                      </a:endParaRPr>
                    </a:p>
                    <a:p>
                      <a:pPr marL="342900" lvl="0" indent="-342900" algn="just">
                        <a:lnSpc>
                          <a:spcPct val="100000"/>
                        </a:lnSpc>
                        <a:spcAft>
                          <a:spcPts val="0"/>
                        </a:spcAft>
                        <a:buFont typeface="Symbol"/>
                        <a:buChar char=""/>
                      </a:pPr>
                      <a:r>
                        <a:rPr lang="hu-HU" sz="2000" dirty="0">
                          <a:effectLst/>
                          <a:latin typeface="Times New Roman"/>
                          <a:ea typeface="Calibri"/>
                          <a:cs typeface="Times New Roman"/>
                        </a:rPr>
                        <a:t>hivatástudat</a:t>
                      </a:r>
                      <a:endParaRPr lang="hu-HU" sz="1800" dirty="0">
                        <a:effectLst/>
                        <a:latin typeface="Calibri"/>
                        <a:ea typeface="Calibri"/>
                        <a:cs typeface="Times New Roman"/>
                      </a:endParaRPr>
                    </a:p>
                    <a:p>
                      <a:pPr marL="342900" lvl="0" indent="-342900" algn="l">
                        <a:lnSpc>
                          <a:spcPct val="100000"/>
                        </a:lnSpc>
                        <a:spcAft>
                          <a:spcPts val="0"/>
                        </a:spcAft>
                        <a:buFont typeface="Symbol"/>
                        <a:buChar char=""/>
                      </a:pPr>
                      <a:r>
                        <a:rPr lang="hu-HU" sz="2000" dirty="0">
                          <a:effectLst/>
                          <a:latin typeface="Times New Roman"/>
                          <a:ea typeface="Calibri"/>
                          <a:cs typeface="Times New Roman"/>
                        </a:rPr>
                        <a:t>öntudatosság, empátia, mértékletesség</a:t>
                      </a:r>
                      <a:endParaRPr lang="hu-HU" sz="1800" dirty="0">
                        <a:effectLst/>
                        <a:latin typeface="Calibri"/>
                        <a:ea typeface="Calibri"/>
                        <a:cs typeface="Times New Roman"/>
                      </a:endParaRPr>
                    </a:p>
                    <a:p>
                      <a:pPr marL="52070" algn="just">
                        <a:lnSpc>
                          <a:spcPct val="100000"/>
                        </a:lnSpc>
                        <a:spcAft>
                          <a:spcPts val="0"/>
                        </a:spcAft>
                      </a:pPr>
                      <a:r>
                        <a:rPr lang="hu-HU" sz="2000" dirty="0">
                          <a:effectLst/>
                          <a:latin typeface="Times New Roman"/>
                          <a:ea typeface="Calibri"/>
                          <a:cs typeface="Times New Roman"/>
                        </a:rPr>
                        <a:t> </a:t>
                      </a:r>
                      <a:endParaRPr lang="hu-HU" sz="18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14943970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07504" y="980728"/>
            <a:ext cx="8856984" cy="1224136"/>
          </a:xfrm>
        </p:spPr>
        <p:txBody>
          <a:bodyPr>
            <a:noAutofit/>
          </a:bodyPr>
          <a:lstStyle/>
          <a:p>
            <a:r>
              <a:rPr lang="hu-HU" sz="3200" dirty="0"/>
              <a:t>Különbségek a szakirodalmi és az esettanulmányban vizsgált értékek megjelenése, tartalma között </a:t>
            </a:r>
            <a:br>
              <a:rPr lang="hu-HU" sz="3200" dirty="0"/>
            </a:br>
            <a:r>
              <a:rPr lang="hu-HU" sz="2000" dirty="0"/>
              <a:t>(</a:t>
            </a:r>
            <a:r>
              <a:rPr lang="hu-HU" sz="2000" dirty="0" err="1"/>
              <a:t>Kondrát</a:t>
            </a:r>
            <a:r>
              <a:rPr lang="hu-HU" sz="2000" dirty="0"/>
              <a:t> D. 2019. alapján)</a:t>
            </a:r>
          </a:p>
        </p:txBody>
      </p:sp>
      <p:sp>
        <p:nvSpPr>
          <p:cNvPr id="3" name="Tartalom helye 2"/>
          <p:cNvSpPr>
            <a:spLocks noGrp="1"/>
          </p:cNvSpPr>
          <p:nvPr>
            <p:ph idx="1"/>
          </p:nvPr>
        </p:nvSpPr>
        <p:spPr>
          <a:xfrm>
            <a:off x="457200" y="2551569"/>
            <a:ext cx="8435280" cy="4117791"/>
          </a:xfrm>
        </p:spPr>
        <p:txBody>
          <a:bodyPr>
            <a:normAutofit fontScale="77500" lnSpcReduction="20000"/>
          </a:bodyPr>
          <a:lstStyle/>
          <a:p>
            <a:pPr marL="0" indent="0">
              <a:buNone/>
            </a:pPr>
            <a:r>
              <a:rPr lang="hu-HU" dirty="0"/>
              <a:t>Az egyes értékek eredeztetése, értelmezése, például, a református intézményrendszerben: </a:t>
            </a:r>
          </a:p>
          <a:p>
            <a:pPr marL="0" indent="0">
              <a:buNone/>
            </a:pPr>
            <a:r>
              <a:rPr lang="hu-HU" dirty="0"/>
              <a:t>Tudatosság = Istentől kért tudatosság; </a:t>
            </a:r>
          </a:p>
          <a:p>
            <a:pPr marL="0" indent="0">
              <a:buNone/>
            </a:pPr>
            <a:r>
              <a:rPr lang="hu-HU" dirty="0"/>
              <a:t>Szolgálat = keresztyén értékrend szerinti szolgálat-felfogás.</a:t>
            </a:r>
          </a:p>
          <a:p>
            <a:pPr marL="0" indent="0">
              <a:buNone/>
            </a:pPr>
            <a:endParaRPr lang="hu-HU" sz="1500" dirty="0"/>
          </a:p>
          <a:p>
            <a:pPr marL="0" indent="0">
              <a:buNone/>
            </a:pPr>
            <a:r>
              <a:rPr lang="hu-HU" dirty="0"/>
              <a:t>A református értékrendszer egyes sajátos értékelemei, például:</a:t>
            </a:r>
          </a:p>
          <a:p>
            <a:r>
              <a:rPr lang="hu-HU" dirty="0"/>
              <a:t>bizakodás </a:t>
            </a:r>
          </a:p>
          <a:p>
            <a:r>
              <a:rPr lang="hu-HU" dirty="0"/>
              <a:t>hagyományőrzés </a:t>
            </a:r>
          </a:p>
          <a:p>
            <a:r>
              <a:rPr lang="hu-HU" dirty="0"/>
              <a:t>következetesség</a:t>
            </a:r>
          </a:p>
          <a:p>
            <a:r>
              <a:rPr lang="hu-HU" dirty="0"/>
              <a:t>műveltség</a:t>
            </a:r>
          </a:p>
          <a:p>
            <a:r>
              <a:rPr lang="hu-HU" dirty="0"/>
              <a:t>mértékletesség</a:t>
            </a:r>
            <a:endParaRPr lang="hu-HU" sz="2400"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dirty="0"/>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65</a:t>
            </a:fld>
            <a:endParaRPr lang="hu-HU"/>
          </a:p>
        </p:txBody>
      </p:sp>
    </p:spTree>
    <p:extLst>
      <p:ext uri="{BB962C8B-B14F-4D97-AF65-F5344CB8AC3E}">
        <p14:creationId xmlns:p14="http://schemas.microsoft.com/office/powerpoint/2010/main" val="1954917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124744"/>
            <a:ext cx="8219256" cy="936104"/>
          </a:xfrm>
        </p:spPr>
        <p:txBody>
          <a:bodyPr>
            <a:noAutofit/>
          </a:bodyPr>
          <a:lstStyle/>
          <a:p>
            <a:r>
              <a:rPr lang="hu-HU" sz="3600" dirty="0"/>
              <a:t>A személyes vezetés kiindulópontjai az értékközpontú felfogásban</a:t>
            </a:r>
          </a:p>
        </p:txBody>
      </p:sp>
      <p:sp>
        <p:nvSpPr>
          <p:cNvPr id="3" name="Tartalom helye 2"/>
          <p:cNvSpPr>
            <a:spLocks noGrp="1"/>
          </p:cNvSpPr>
          <p:nvPr>
            <p:ph idx="1"/>
          </p:nvPr>
        </p:nvSpPr>
        <p:spPr>
          <a:xfrm>
            <a:off x="323528" y="2330944"/>
            <a:ext cx="8640960" cy="4194400"/>
          </a:xfrm>
        </p:spPr>
        <p:txBody>
          <a:bodyPr>
            <a:normAutofit fontScale="62500" lnSpcReduction="20000"/>
          </a:bodyPr>
          <a:lstStyle/>
          <a:p>
            <a:pPr marL="0" indent="0" algn="just">
              <a:buNone/>
            </a:pPr>
            <a:r>
              <a:rPr lang="hu-HU" sz="4500" dirty="0"/>
              <a:t>Az értékközpontú felfogásban a személyes vezetés kiindulópontjai:</a:t>
            </a:r>
          </a:p>
          <a:p>
            <a:pPr marL="0" indent="0" algn="just">
              <a:buNone/>
            </a:pPr>
            <a:endParaRPr lang="hu-HU" sz="1500" dirty="0"/>
          </a:p>
          <a:p>
            <a:pPr marL="0" indent="0" algn="just">
              <a:buNone/>
            </a:pPr>
            <a:r>
              <a:rPr lang="hu-HU" sz="3500" dirty="0"/>
              <a:t>Saját morális, lelki alap: lelkiségünk, hitvilágunk-világnézetünk, értékvilágunk, jellemünk, elkötelezettségünk, felelősségvállalásunk elemzése, megszilárdítása, fejlesztése. </a:t>
            </a:r>
          </a:p>
          <a:p>
            <a:pPr marL="0" indent="0" algn="just">
              <a:buNone/>
            </a:pPr>
            <a:r>
              <a:rPr lang="hu-HU" sz="3500" dirty="0"/>
              <a:t>Tulajdonosi, fenntartói értékek, elvárások szerinti, folyamatos fejlődést megcélzó működés biztosítása.</a:t>
            </a:r>
          </a:p>
          <a:p>
            <a:pPr marL="0" indent="0" algn="just">
              <a:buNone/>
            </a:pPr>
            <a:r>
              <a:rPr lang="hu-HU" sz="3500" dirty="0"/>
              <a:t>Az értékekhez, elvárásokhoz kapcsolódóan, illetve azok kibontása, érvényesítése során az ügyfelek, vezetett munkatársak, együttműködő szervezetek-partnerek értékeinek figyelembe vétele. A szervezeti értékek formálása, alakítása.</a:t>
            </a:r>
          </a:p>
          <a:p>
            <a:pPr marL="0" indent="0" algn="just">
              <a:buNone/>
            </a:pPr>
            <a:r>
              <a:rPr lang="hu-HU" sz="3500" dirty="0"/>
              <a:t>Értékösszhang keresése a működésben érintettek között, fáradozás annak kimunkálásán.</a:t>
            </a:r>
            <a:endParaRPr lang="hu-HU" sz="2500"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dirty="0"/>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66</a:t>
            </a:fld>
            <a:endParaRPr lang="hu-HU"/>
          </a:p>
        </p:txBody>
      </p:sp>
    </p:spTree>
    <p:extLst>
      <p:ext uri="{BB962C8B-B14F-4D97-AF65-F5344CB8AC3E}">
        <p14:creationId xmlns:p14="http://schemas.microsoft.com/office/powerpoint/2010/main" val="73160674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85192" y="1052736"/>
            <a:ext cx="8363272" cy="1008112"/>
          </a:xfrm>
        </p:spPr>
        <p:txBody>
          <a:bodyPr>
            <a:noAutofit/>
          </a:bodyPr>
          <a:lstStyle/>
          <a:p>
            <a:r>
              <a:rPr lang="hu-HU" sz="3600" dirty="0"/>
              <a:t>Az őszinteség, mint vezetési érték helye a vezetési hatásmechanizmusban </a:t>
            </a:r>
          </a:p>
        </p:txBody>
      </p:sp>
      <p:sp>
        <p:nvSpPr>
          <p:cNvPr id="3" name="Tartalom helye 2"/>
          <p:cNvSpPr>
            <a:spLocks noGrp="1"/>
          </p:cNvSpPr>
          <p:nvPr>
            <p:ph idx="1"/>
          </p:nvPr>
        </p:nvSpPr>
        <p:spPr>
          <a:xfrm>
            <a:off x="107504" y="2276872"/>
            <a:ext cx="8784976" cy="4320480"/>
          </a:xfrm>
        </p:spPr>
        <p:txBody>
          <a:bodyPr>
            <a:normAutofit fontScale="55000" lnSpcReduction="20000"/>
          </a:bodyPr>
          <a:lstStyle/>
          <a:p>
            <a:pPr marL="514350" indent="-514350" algn="just">
              <a:buFont typeface="+mj-lt"/>
              <a:buAutoNum type="arabicPeriod"/>
            </a:pPr>
            <a:r>
              <a:rPr lang="hu-HU" dirty="0"/>
              <a:t>Általában véve, különböző szakterületeken, különböző helyzetekben a vezető különböző mértékben lehet ráutalva beosztottjai </a:t>
            </a:r>
            <a:r>
              <a:rPr lang="hu-HU" b="1" dirty="0"/>
              <a:t>együttműködésére</a:t>
            </a:r>
            <a:r>
              <a:rPr lang="hu-HU" dirty="0"/>
              <a:t>.</a:t>
            </a:r>
          </a:p>
          <a:p>
            <a:pPr marL="514350" indent="-514350" algn="just">
              <a:buFont typeface="+mj-lt"/>
              <a:buAutoNum type="arabicPeriod"/>
            </a:pPr>
            <a:r>
              <a:rPr lang="hu-HU" dirty="0"/>
              <a:t>Ha kevéssé ráutalt, a vezető akkor is dönthet (etikai értelemben javasolt, hogy: döntsön!) úgy, hogy </a:t>
            </a:r>
            <a:r>
              <a:rPr lang="hu-HU" b="1" dirty="0"/>
              <a:t>együttműködő</a:t>
            </a:r>
            <a:r>
              <a:rPr lang="hu-HU" dirty="0"/>
              <a:t> kultúrát szeretne kialakítani, fenntartani.</a:t>
            </a:r>
          </a:p>
          <a:p>
            <a:pPr marL="514350" indent="-514350" algn="just">
              <a:buFont typeface="+mj-lt"/>
              <a:buAutoNum type="arabicPeriod"/>
            </a:pPr>
            <a:r>
              <a:rPr lang="hu-HU" dirty="0"/>
              <a:t>Bizonyos hivatásokban, mint például a szociális szféra, az </a:t>
            </a:r>
            <a:r>
              <a:rPr lang="hu-HU" b="1" dirty="0"/>
              <a:t>együttműködő</a:t>
            </a:r>
            <a:r>
              <a:rPr lang="hu-HU" dirty="0"/>
              <a:t> vezetési, szervezeti kultúra fontossága hatványozott mértékű, alapesetben funkcionálisan nélkülözhetetlennek tekinthető.</a:t>
            </a:r>
          </a:p>
          <a:p>
            <a:pPr marL="514350" indent="-514350" algn="just">
              <a:buFont typeface="+mj-lt"/>
              <a:buAutoNum type="arabicPeriod"/>
            </a:pPr>
            <a:r>
              <a:rPr lang="hu-HU" dirty="0"/>
              <a:t>Ha a vezető elkötelezte magát az </a:t>
            </a:r>
            <a:r>
              <a:rPr lang="hu-HU" b="1" dirty="0"/>
              <a:t>együttműködés</a:t>
            </a:r>
            <a:r>
              <a:rPr lang="hu-HU" dirty="0"/>
              <a:t> mellett, akkor a személyes vezetési eszköztárának hatékony alkalmazására kell törekednie.    </a:t>
            </a:r>
          </a:p>
          <a:p>
            <a:pPr marL="514350" indent="-514350" algn="just">
              <a:buFont typeface="+mj-lt"/>
              <a:buAutoNum type="arabicPeriod"/>
            </a:pPr>
            <a:r>
              <a:rPr lang="hu-HU" dirty="0"/>
              <a:t>A vezetettek általában a </a:t>
            </a:r>
            <a:r>
              <a:rPr lang="hu-HU" b="1" dirty="0"/>
              <a:t>hitelességet</a:t>
            </a:r>
            <a:r>
              <a:rPr lang="hu-HU" dirty="0"/>
              <a:t> várják el leginkább a vezetőjüktől (ld. 30., 31. dia)</a:t>
            </a:r>
          </a:p>
          <a:p>
            <a:pPr marL="514350" indent="-514350" algn="just">
              <a:buFont typeface="+mj-lt"/>
              <a:buAutoNum type="arabicPeriod"/>
            </a:pPr>
            <a:r>
              <a:rPr lang="hu-HU" dirty="0"/>
              <a:t>Ezért általában a </a:t>
            </a:r>
            <a:r>
              <a:rPr lang="hu-HU" b="1" dirty="0"/>
              <a:t>hitelesség</a:t>
            </a:r>
            <a:r>
              <a:rPr lang="hu-HU" dirty="0"/>
              <a:t> tekinthető a vezetői hatékonyság döntő (vagy egyik legmeghatározóbb) tényezőjének. </a:t>
            </a:r>
          </a:p>
          <a:p>
            <a:pPr marL="514350" indent="-514350" algn="just">
              <a:buFont typeface="+mj-lt"/>
              <a:buAutoNum type="arabicPeriod"/>
            </a:pPr>
            <a:r>
              <a:rPr lang="hu-HU" dirty="0"/>
              <a:t>A hitelesség fő pillérének az </a:t>
            </a:r>
            <a:r>
              <a:rPr lang="hu-HU" b="1" dirty="0"/>
              <a:t>őszinteség</a:t>
            </a:r>
            <a:r>
              <a:rPr lang="hu-HU" dirty="0"/>
              <a:t> tekinthető.</a:t>
            </a:r>
          </a:p>
          <a:p>
            <a:pPr marL="514350" indent="-514350" algn="just">
              <a:buFont typeface="+mj-lt"/>
              <a:buAutoNum type="arabicPeriod"/>
            </a:pPr>
            <a:r>
              <a:rPr lang="hu-HU" dirty="0"/>
              <a:t>Az </a:t>
            </a:r>
            <a:r>
              <a:rPr lang="hu-HU" b="1" dirty="0"/>
              <a:t>őszinteséget</a:t>
            </a:r>
            <a:r>
              <a:rPr lang="hu-HU" dirty="0"/>
              <a:t> alapvetően a következők teszik lehetővé:</a:t>
            </a:r>
          </a:p>
          <a:p>
            <a:pPr marL="971550" lvl="1" indent="-514350" algn="just">
              <a:buFont typeface="+mj-lt"/>
              <a:buAutoNum type="arabicPeriod"/>
            </a:pPr>
            <a:r>
              <a:rPr lang="hu-HU" dirty="0"/>
              <a:t>a „mindentudó vezető”-i szerepfelfogás elkerülése (25-27., 48., 52-54. dia),</a:t>
            </a:r>
          </a:p>
          <a:p>
            <a:pPr marL="971550" lvl="1" indent="-514350" algn="just">
              <a:buFont typeface="+mj-lt"/>
              <a:buAutoNum type="arabicPeriod"/>
            </a:pPr>
            <a:r>
              <a:rPr lang="hu-HU" dirty="0"/>
              <a:t>pozitív értékek képviselete és következetes érvényesítése,</a:t>
            </a:r>
          </a:p>
          <a:p>
            <a:pPr marL="971550" lvl="1" indent="-514350" algn="just">
              <a:buFont typeface="+mj-lt"/>
              <a:buAutoNum type="arabicPeriod"/>
            </a:pPr>
            <a:r>
              <a:rPr lang="hu-HU" dirty="0"/>
              <a:t>mindezekhez kockázatvállalás, személyes bátorság, kiállás az igaz elvekért, meggyőződésekért.</a:t>
            </a:r>
          </a:p>
          <a:p>
            <a:pPr marL="514350" indent="-514350" algn="just">
              <a:buFont typeface="+mj-lt"/>
              <a:buAutoNum type="arabicPeriod"/>
            </a:pPr>
            <a:endParaRPr lang="hu-HU" dirty="0"/>
          </a:p>
          <a:p>
            <a:pPr algn="just"/>
            <a:endParaRPr lang="hu-HU" dirty="0"/>
          </a:p>
          <a:p>
            <a:pPr marL="0" indent="0" algn="just">
              <a:buNone/>
            </a:pPr>
            <a:endParaRPr lang="hu-HU" dirty="0"/>
          </a:p>
          <a:p>
            <a:pPr marL="0" indent="0" algn="just">
              <a:buNone/>
            </a:pPr>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a:t>© DR. FEHÉR JÁNOS ©Károli Gáspár Református Egyetem</a:t>
            </a:r>
            <a:endParaRPr lang="hu-HU" dirty="0"/>
          </a:p>
        </p:txBody>
      </p:sp>
      <p:sp>
        <p:nvSpPr>
          <p:cNvPr id="6" name="Dia számának helye 5"/>
          <p:cNvSpPr>
            <a:spLocks noGrp="1"/>
          </p:cNvSpPr>
          <p:nvPr>
            <p:ph type="sldNum" sz="quarter" idx="12"/>
          </p:nvPr>
        </p:nvSpPr>
        <p:spPr/>
        <p:txBody>
          <a:bodyPr/>
          <a:lstStyle/>
          <a:p>
            <a:fld id="{CA999B70-2F11-42C9-8373-3944EEBAF1A8}" type="slidenum">
              <a:rPr lang="hu-HU" smtClean="0"/>
              <a:t>67</a:t>
            </a:fld>
            <a:endParaRPr lang="hu-HU" dirty="0"/>
          </a:p>
        </p:txBody>
      </p:sp>
    </p:spTree>
    <p:extLst>
      <p:ext uri="{BB962C8B-B14F-4D97-AF65-F5344CB8AC3E}">
        <p14:creationId xmlns:p14="http://schemas.microsoft.com/office/powerpoint/2010/main" val="267557556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520" y="1134641"/>
            <a:ext cx="8640960" cy="638175"/>
          </a:xfrm>
        </p:spPr>
        <p:txBody>
          <a:bodyPr>
            <a:noAutofit/>
          </a:bodyPr>
          <a:lstStyle/>
          <a:p>
            <a:r>
              <a:rPr lang="hu-HU" sz="3600" dirty="0"/>
              <a:t>A bizalom hiányában szenvedő csapatok tagjai…</a:t>
            </a:r>
            <a:endParaRPr lang="en-GB" sz="3600" dirty="0"/>
          </a:p>
        </p:txBody>
      </p:sp>
      <p:sp>
        <p:nvSpPr>
          <p:cNvPr id="3" name="Tartalom helye 2"/>
          <p:cNvSpPr>
            <a:spLocks noGrp="1"/>
          </p:cNvSpPr>
          <p:nvPr>
            <p:ph idx="1"/>
          </p:nvPr>
        </p:nvSpPr>
        <p:spPr>
          <a:xfrm>
            <a:off x="457200" y="2276872"/>
            <a:ext cx="8229600" cy="4525963"/>
          </a:xfrm>
        </p:spPr>
        <p:txBody>
          <a:bodyPr>
            <a:normAutofit fontScale="62500" lnSpcReduction="20000"/>
          </a:bodyPr>
          <a:lstStyle/>
          <a:p>
            <a:pPr algn="just"/>
            <a:r>
              <a:rPr lang="hu-HU" dirty="0"/>
              <a:t>eltitkolják egymás elől gyengeségeiket és hibáikat.</a:t>
            </a:r>
          </a:p>
          <a:p>
            <a:pPr algn="just"/>
            <a:r>
              <a:rPr lang="hu-HU" dirty="0"/>
              <a:t>vonakodnak segítséget kérni és konstruktív visszajelzést adni mások számára.</a:t>
            </a:r>
          </a:p>
          <a:p>
            <a:pPr algn="just"/>
            <a:r>
              <a:rPr lang="hu-HU" dirty="0"/>
              <a:t>vonakodnak felajánlani segítséget olyan kérdésekben, amelyek nem tartoznak a feladatkörükhöz.</a:t>
            </a:r>
          </a:p>
          <a:p>
            <a:pPr algn="just"/>
            <a:r>
              <a:rPr lang="hu-HU" dirty="0"/>
              <a:t>hajlamosak elhamarkodott következtetéseket hozni mások szándékairól és képességeiről anélkül, hogy megpróbálnának tiszta képet kapni a valóságról. </a:t>
            </a:r>
          </a:p>
          <a:p>
            <a:pPr algn="just"/>
            <a:r>
              <a:rPr lang="hu-HU" dirty="0"/>
              <a:t>nem hajlandóak elismerni és hasznosítani mások képességeit és tapasztalatait. </a:t>
            </a:r>
          </a:p>
          <a:p>
            <a:pPr algn="just"/>
            <a:r>
              <a:rPr lang="hu-HU" dirty="0"/>
              <a:t>sok időt és energiát pazarolnak arra, hogy valamilyen rejtett cél elérése érdekében „viselkedjenek”.</a:t>
            </a:r>
          </a:p>
          <a:p>
            <a:pPr algn="just"/>
            <a:r>
              <a:rPr lang="hu-HU" dirty="0"/>
              <a:t>rosszindulattal viseltetnek egymás iránt.</a:t>
            </a:r>
          </a:p>
          <a:p>
            <a:pPr algn="just"/>
            <a:r>
              <a:rPr lang="hu-HU" dirty="0"/>
              <a:t>irtóznak az összejövetelektől, és kifogásokat keresnek, hogy ne kelljen együtt lenniük.</a:t>
            </a:r>
          </a:p>
          <a:p>
            <a:endParaRPr lang="hu-HU" dirty="0"/>
          </a:p>
          <a:p>
            <a:endParaRPr lang="en-GB" dirty="0"/>
          </a:p>
        </p:txBody>
      </p:sp>
      <p:sp>
        <p:nvSpPr>
          <p:cNvPr id="4" name="Dia számának helye 3"/>
          <p:cNvSpPr>
            <a:spLocks noGrp="1"/>
          </p:cNvSpPr>
          <p:nvPr>
            <p:ph type="sldNum" sz="quarter" idx="12"/>
          </p:nvPr>
        </p:nvSpPr>
        <p:spPr/>
        <p:txBody>
          <a:bodyPr/>
          <a:lstStyle/>
          <a:p>
            <a:fld id="{7345199B-382E-4A33-8779-A8217CE6BC8E}" type="slidenum">
              <a:rPr lang="hu-HU" smtClean="0">
                <a:solidFill>
                  <a:prstClr val="black">
                    <a:tint val="75000"/>
                  </a:prstClr>
                </a:solidFill>
              </a:rPr>
              <a:pPr/>
              <a:t>68</a:t>
            </a:fld>
            <a:endParaRPr lang="hu-HU">
              <a:solidFill>
                <a:prstClr val="black">
                  <a:tint val="75000"/>
                </a:prstClr>
              </a:solidFill>
            </a:endParaRPr>
          </a:p>
        </p:txBody>
      </p:sp>
      <p:sp>
        <p:nvSpPr>
          <p:cNvPr id="6" name="Szövegdoboz 5"/>
          <p:cNvSpPr txBox="1"/>
          <p:nvPr/>
        </p:nvSpPr>
        <p:spPr>
          <a:xfrm>
            <a:off x="3275856" y="6536377"/>
            <a:ext cx="2864054" cy="276999"/>
          </a:xfrm>
          <a:prstGeom prst="rect">
            <a:avLst/>
          </a:prstGeom>
          <a:noFill/>
        </p:spPr>
        <p:txBody>
          <a:bodyPr wrap="none" rtlCol="0">
            <a:spAutoFit/>
          </a:bodyPr>
          <a:lstStyle/>
          <a:p>
            <a:r>
              <a:rPr lang="hu-HU" sz="1200" dirty="0"/>
              <a:t>A témarész anyagát összeállította: </a:t>
            </a:r>
            <a:r>
              <a:rPr lang="hu-HU" sz="1200" dirty="0" err="1"/>
              <a:t>Tomka</a:t>
            </a:r>
            <a:r>
              <a:rPr lang="hu-HU" sz="1200" dirty="0"/>
              <a:t> J.</a:t>
            </a:r>
          </a:p>
        </p:txBody>
      </p:sp>
    </p:spTree>
    <p:extLst>
      <p:ext uri="{BB962C8B-B14F-4D97-AF65-F5344CB8AC3E}">
        <p14:creationId xmlns:p14="http://schemas.microsoft.com/office/powerpoint/2010/main" val="153194153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701824"/>
            <a:ext cx="8229600" cy="1143000"/>
          </a:xfrm>
        </p:spPr>
        <p:txBody>
          <a:bodyPr>
            <a:normAutofit fontScale="90000"/>
          </a:bodyPr>
          <a:lstStyle/>
          <a:p>
            <a:r>
              <a:rPr lang="hu-HU" dirty="0"/>
              <a:t>Az egymásban megbízó csapattagok …</a:t>
            </a:r>
            <a:endParaRPr lang="en-GB" dirty="0"/>
          </a:p>
        </p:txBody>
      </p:sp>
      <p:sp>
        <p:nvSpPr>
          <p:cNvPr id="3" name="Tartalom helye 2"/>
          <p:cNvSpPr>
            <a:spLocks noGrp="1"/>
          </p:cNvSpPr>
          <p:nvPr>
            <p:ph idx="1"/>
          </p:nvPr>
        </p:nvSpPr>
        <p:spPr>
          <a:xfrm>
            <a:off x="457200" y="1999381"/>
            <a:ext cx="8229600" cy="4525963"/>
          </a:xfrm>
        </p:spPr>
        <p:txBody>
          <a:bodyPr>
            <a:normAutofit fontScale="70000" lnSpcReduction="20000"/>
          </a:bodyPr>
          <a:lstStyle/>
          <a:p>
            <a:pPr algn="just"/>
            <a:r>
              <a:rPr lang="hu-HU" dirty="0"/>
              <a:t>felvállalják gyengeségeiket és hibáikat.</a:t>
            </a:r>
          </a:p>
          <a:p>
            <a:pPr algn="just"/>
            <a:r>
              <a:rPr lang="hu-HU" dirty="0"/>
              <a:t>hajlandóak segítséget kérni másoktól.</a:t>
            </a:r>
          </a:p>
          <a:p>
            <a:pPr algn="just"/>
            <a:r>
              <a:rPr lang="hu-HU" dirty="0"/>
              <a:t>elfogadják a saját szakterületeket érintő kérdéseket és visszajelzéseket.</a:t>
            </a:r>
          </a:p>
          <a:p>
            <a:pPr algn="just"/>
            <a:r>
              <a:rPr lang="hu-HU" dirty="0"/>
              <a:t>mielőtt negatív következtetést vonnának le, a legjobbat feltételezik egymásról.</a:t>
            </a:r>
          </a:p>
          <a:p>
            <a:pPr algn="just"/>
            <a:r>
              <a:rPr lang="hu-HU" dirty="0"/>
              <a:t>nem félnek visszajelzést és segítséget nyújtani.</a:t>
            </a:r>
          </a:p>
          <a:p>
            <a:pPr algn="just"/>
            <a:r>
              <a:rPr lang="hu-HU" dirty="0"/>
              <a:t>elismerik és hasznosítják egymás képességeit és tapasztalatait.</a:t>
            </a:r>
          </a:p>
          <a:p>
            <a:pPr algn="just"/>
            <a:r>
              <a:rPr lang="hu-HU" dirty="0"/>
              <a:t>idejüket és energiájukat fontos kérdéseknek szentelik, nem pedig önös érdekek érvényesítésének.</a:t>
            </a:r>
          </a:p>
          <a:p>
            <a:pPr algn="just"/>
            <a:r>
              <a:rPr lang="hu-HU" dirty="0"/>
              <a:t>vonakodás nélkül elfogadják a bocsánatkérést, és szükség esetén maguk is azonnal elnézést kérnék másoktól.</a:t>
            </a:r>
          </a:p>
          <a:p>
            <a:pPr algn="just"/>
            <a:r>
              <a:rPr lang="hu-HU" dirty="0"/>
              <a:t>várják a megbeszéléseket és egyéb alkalmakat, ahol  csapatként dolgozhatnak együtt.</a:t>
            </a:r>
          </a:p>
          <a:p>
            <a:endParaRPr lang="hu-HU" dirty="0"/>
          </a:p>
          <a:p>
            <a:endParaRPr lang="en-GB" dirty="0"/>
          </a:p>
        </p:txBody>
      </p:sp>
      <p:sp>
        <p:nvSpPr>
          <p:cNvPr id="4" name="Dia számának helye 3"/>
          <p:cNvSpPr>
            <a:spLocks noGrp="1"/>
          </p:cNvSpPr>
          <p:nvPr>
            <p:ph type="sldNum" sz="quarter" idx="12"/>
          </p:nvPr>
        </p:nvSpPr>
        <p:spPr/>
        <p:txBody>
          <a:bodyPr/>
          <a:lstStyle/>
          <a:p>
            <a:fld id="{7345199B-382E-4A33-8779-A8217CE6BC8E}" type="slidenum">
              <a:rPr lang="hu-HU" smtClean="0">
                <a:solidFill>
                  <a:prstClr val="black">
                    <a:tint val="75000"/>
                  </a:prstClr>
                </a:solidFill>
              </a:rPr>
              <a:pPr/>
              <a:t>69</a:t>
            </a:fld>
            <a:endParaRPr lang="hu-HU">
              <a:solidFill>
                <a:prstClr val="black">
                  <a:tint val="75000"/>
                </a:prstClr>
              </a:solidFill>
            </a:endParaRPr>
          </a:p>
        </p:txBody>
      </p:sp>
      <p:sp>
        <p:nvSpPr>
          <p:cNvPr id="5" name="Szövegdoboz 4"/>
          <p:cNvSpPr txBox="1"/>
          <p:nvPr/>
        </p:nvSpPr>
        <p:spPr>
          <a:xfrm>
            <a:off x="3131840" y="6464369"/>
            <a:ext cx="2864054" cy="276999"/>
          </a:xfrm>
          <a:prstGeom prst="rect">
            <a:avLst/>
          </a:prstGeom>
          <a:noFill/>
        </p:spPr>
        <p:txBody>
          <a:bodyPr wrap="none" rtlCol="0">
            <a:spAutoFit/>
          </a:bodyPr>
          <a:lstStyle/>
          <a:p>
            <a:r>
              <a:rPr lang="hu-HU" sz="1200" dirty="0"/>
              <a:t>A témarész anyagát összeállította: </a:t>
            </a:r>
            <a:r>
              <a:rPr lang="hu-HU" sz="1200" dirty="0" err="1"/>
              <a:t>Tomka</a:t>
            </a:r>
            <a:r>
              <a:rPr lang="hu-HU" sz="1200" dirty="0"/>
              <a:t> J.</a:t>
            </a:r>
          </a:p>
        </p:txBody>
      </p:sp>
    </p:spTree>
    <p:extLst>
      <p:ext uri="{BB962C8B-B14F-4D97-AF65-F5344CB8AC3E}">
        <p14:creationId xmlns:p14="http://schemas.microsoft.com/office/powerpoint/2010/main" val="3016059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pPr algn="ctr"/>
            <a:r>
              <a:rPr lang="hu-HU" b="0" cap="none" dirty="0"/>
              <a:t>I. Vezetés, személyes vezetés (</a:t>
            </a:r>
            <a:r>
              <a:rPr lang="hu-HU" b="0" cap="none" dirty="0" err="1"/>
              <a:t>leadership</a:t>
            </a:r>
            <a:r>
              <a:rPr lang="hu-HU" b="0" cap="none" dirty="0"/>
              <a:t>), menedzsment</a:t>
            </a:r>
          </a:p>
        </p:txBody>
      </p:sp>
      <p:sp>
        <p:nvSpPr>
          <p:cNvPr id="3" name="Szöveg helye 2"/>
          <p:cNvSpPr>
            <a:spLocks noGrp="1"/>
          </p:cNvSpPr>
          <p:nvPr>
            <p:ph type="body" idx="1"/>
          </p:nvPr>
        </p:nvSpPr>
        <p:spPr/>
        <p:txBody>
          <a:bodyPr/>
          <a:lstStyle/>
          <a:p>
            <a:endParaRPr lang="hu-HU" dirty="0"/>
          </a:p>
        </p:txBody>
      </p:sp>
      <p:sp>
        <p:nvSpPr>
          <p:cNvPr id="4" name="Dátum helye 3"/>
          <p:cNvSpPr>
            <a:spLocks noGrp="1"/>
          </p:cNvSpPr>
          <p:nvPr>
            <p:ph type="dt" sz="half" idx="10"/>
          </p:nvPr>
        </p:nvSpPr>
        <p:spPr/>
        <p:txBody>
          <a:bodyPr/>
          <a:lstStyle/>
          <a:p>
            <a:fld id="{E9E90BA4-D042-4699-AD0B-D24053BC6FBD}" type="datetime1">
              <a:rPr lang="hu-HU" smtClean="0"/>
              <a:t>2020. 03. 03.</a:t>
            </a:fld>
            <a:endParaRPr lang="hu-HU"/>
          </a:p>
        </p:txBody>
      </p:sp>
      <p:sp>
        <p:nvSpPr>
          <p:cNvPr id="5" name="Élőláb helye 4"/>
          <p:cNvSpPr>
            <a:spLocks noGrp="1"/>
          </p:cNvSpPr>
          <p:nvPr>
            <p:ph type="ftr" sz="quarter" idx="11"/>
          </p:nvPr>
        </p:nvSpPr>
        <p:spPr/>
        <p:txBody>
          <a:bodyPr/>
          <a:lstStyle/>
          <a:p>
            <a:r>
              <a:rPr lang="hu-HU"/>
              <a:t>© DR. FEHÉR JÁNOS ©Károli Gáspár Református Egyetem</a:t>
            </a:r>
            <a:endParaRPr lang="hu-HU" dirty="0"/>
          </a:p>
        </p:txBody>
      </p:sp>
      <p:sp>
        <p:nvSpPr>
          <p:cNvPr id="6" name="Dia számának helye 5"/>
          <p:cNvSpPr>
            <a:spLocks noGrp="1"/>
          </p:cNvSpPr>
          <p:nvPr>
            <p:ph type="sldNum" sz="quarter" idx="12"/>
          </p:nvPr>
        </p:nvSpPr>
        <p:spPr/>
        <p:txBody>
          <a:bodyPr/>
          <a:lstStyle/>
          <a:p>
            <a:fld id="{CA999B70-2F11-42C9-8373-3944EEBAF1A8}" type="slidenum">
              <a:rPr lang="hu-HU" smtClean="0"/>
              <a:t>7</a:t>
            </a:fld>
            <a:endParaRPr lang="hu-HU"/>
          </a:p>
        </p:txBody>
      </p:sp>
    </p:spTree>
    <p:extLst>
      <p:ext uri="{BB962C8B-B14F-4D97-AF65-F5344CB8AC3E}">
        <p14:creationId xmlns:p14="http://schemas.microsoft.com/office/powerpoint/2010/main" val="365459954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980728"/>
            <a:ext cx="9144000" cy="936104"/>
          </a:xfrm>
        </p:spPr>
        <p:txBody>
          <a:bodyPr>
            <a:normAutofit fontScale="90000"/>
          </a:bodyPr>
          <a:lstStyle/>
          <a:p>
            <a:r>
              <a:rPr lang="hu-HU" sz="3100" dirty="0"/>
              <a:t>Vezetői hitelesség, vezetői őszinteség, vezetői nyíltság – </a:t>
            </a:r>
            <a:br>
              <a:rPr lang="hu-HU" sz="3100" dirty="0"/>
            </a:br>
            <a:r>
              <a:rPr lang="hu-HU" sz="3100" dirty="0"/>
              <a:t>egy vezető vallomása</a:t>
            </a:r>
            <a:endParaRPr lang="hu-HU" dirty="0"/>
          </a:p>
        </p:txBody>
      </p:sp>
      <p:sp>
        <p:nvSpPr>
          <p:cNvPr id="3" name="Tartalom helye 2"/>
          <p:cNvSpPr>
            <a:spLocks noGrp="1"/>
          </p:cNvSpPr>
          <p:nvPr>
            <p:ph idx="1"/>
          </p:nvPr>
        </p:nvSpPr>
        <p:spPr>
          <a:xfrm>
            <a:off x="251520" y="2132856"/>
            <a:ext cx="8640960" cy="4320480"/>
          </a:xfrm>
        </p:spPr>
        <p:txBody>
          <a:bodyPr>
            <a:normAutofit fontScale="62500" lnSpcReduction="20000"/>
          </a:bodyPr>
          <a:lstStyle/>
          <a:p>
            <a:pPr marL="0" indent="0" algn="just">
              <a:buNone/>
            </a:pPr>
            <a:r>
              <a:rPr lang="hu-HU" dirty="0"/>
              <a:t>„Szerintem sok vezető elköveti azt a hibát, hogy úgy érzi, nem mutatkozhat sebezhetőnek beosztottai előtt. Az ilyen vezetők azt hiszik, hogy mindig igazuknak kell lenni. Úgy gondolják, hogy szakmailag hozzáértőbbnek kell lenniük munkatársaiknál. </a:t>
            </a:r>
          </a:p>
          <a:p>
            <a:pPr marL="0" indent="0" algn="just">
              <a:buNone/>
            </a:pPr>
            <a:r>
              <a:rPr lang="hu-HU" dirty="0"/>
              <a:t>Én rájöttem, hogy ez az elv egyszerűen nem igaz. Nem kell minden döntést nekem meghoznom, s nem kell a legokosabbnak lennem. Tulajdonképpen a legtöbb, amit tehetek, s amivel leginkább kifejezhetem a megbecsülésemet a kollégáimnak, ha szólok, ha valamit nem értek, és segítséget kérek a dolog tisztázásához. </a:t>
            </a:r>
          </a:p>
          <a:p>
            <a:pPr marL="0" indent="0" algn="just">
              <a:buNone/>
            </a:pPr>
            <a:r>
              <a:rPr lang="hu-HU" dirty="0"/>
              <a:t>… Az emberek elég hamar kifürkészik, hogy a főnök mit szeretne hallani. Ha a főnök nem hajlandó az odavágó kérdést feltenni, vagyis nem hajlandó sebezhetőséget mutatni, ha mindig neki kell igazának lenni, ha mindig övé kell, hogy legyen az utolsó szó…, ezt az emberek hamar felismerik.</a:t>
            </a:r>
          </a:p>
          <a:p>
            <a:pPr marL="0" indent="0" algn="just">
              <a:buNone/>
            </a:pPr>
            <a:r>
              <a:rPr lang="hu-HU" dirty="0"/>
              <a:t>Akkor a vezető egyedül csak azt fogja hallani tőlük, amit ők, az ő szempontjukból biztonságosnak éreznek közölni – vagyis azt, amit őszerintük a vezető hallani akar, s ez tévútra vezeti a szervezetet”. (</a:t>
            </a:r>
            <a:r>
              <a:rPr lang="hu-HU" dirty="0" err="1"/>
              <a:t>Hupfeld</a:t>
            </a:r>
            <a:r>
              <a:rPr lang="hu-HU" dirty="0"/>
              <a:t>, </a:t>
            </a:r>
            <a:r>
              <a:rPr lang="hu-HU" dirty="0" err="1"/>
              <a:t>in</a:t>
            </a:r>
            <a:r>
              <a:rPr lang="hu-HU" dirty="0"/>
              <a:t>: </a:t>
            </a:r>
            <a:r>
              <a:rPr lang="hu-HU" dirty="0" err="1"/>
              <a:t>Parman</a:t>
            </a:r>
            <a:r>
              <a:rPr lang="hu-HU" dirty="0"/>
              <a:t>, 2013. 135-136.)</a:t>
            </a:r>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70</a:t>
            </a:fld>
            <a:endParaRPr lang="hu-HU"/>
          </a:p>
        </p:txBody>
      </p:sp>
    </p:spTree>
    <p:extLst>
      <p:ext uri="{BB962C8B-B14F-4D97-AF65-F5344CB8AC3E}">
        <p14:creationId xmlns:p14="http://schemas.microsoft.com/office/powerpoint/2010/main" val="4117010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066726"/>
            <a:ext cx="8291264" cy="922114"/>
          </a:xfrm>
        </p:spPr>
        <p:txBody>
          <a:bodyPr>
            <a:noAutofit/>
          </a:bodyPr>
          <a:lstStyle/>
          <a:p>
            <a:r>
              <a:rPr lang="hu-HU" sz="2000" dirty="0"/>
              <a:t>Szociális vezetőképzés - Vezetés és szervezés modul - Személyes vezetés blokk</a:t>
            </a:r>
            <a:br>
              <a:rPr lang="hu-HU" sz="2000" dirty="0"/>
            </a:br>
            <a:r>
              <a:rPr lang="hu-HU" sz="3200" dirty="0"/>
              <a:t>Irodalom</a:t>
            </a:r>
            <a:endParaRPr lang="hu-HU" sz="2000" dirty="0"/>
          </a:p>
        </p:txBody>
      </p:sp>
      <p:sp>
        <p:nvSpPr>
          <p:cNvPr id="3" name="Tartalom helye 2"/>
          <p:cNvSpPr>
            <a:spLocks noGrp="1"/>
          </p:cNvSpPr>
          <p:nvPr>
            <p:ph idx="1"/>
          </p:nvPr>
        </p:nvSpPr>
        <p:spPr>
          <a:xfrm>
            <a:off x="457200" y="2132856"/>
            <a:ext cx="8363272" cy="4176464"/>
          </a:xfrm>
        </p:spPr>
        <p:txBody>
          <a:bodyPr>
            <a:normAutofit fontScale="47500" lnSpcReduction="20000"/>
          </a:bodyPr>
          <a:lstStyle/>
          <a:p>
            <a:pPr marL="0" indent="0">
              <a:buNone/>
            </a:pPr>
            <a:r>
              <a:rPr lang="hu-HU" dirty="0"/>
              <a:t>KÖTELEZŐ</a:t>
            </a:r>
          </a:p>
          <a:p>
            <a:pPr marL="514350" lvl="0" indent="-514350">
              <a:buFont typeface="+mj-lt"/>
              <a:buAutoNum type="arabicPeriod"/>
            </a:pPr>
            <a:r>
              <a:rPr lang="hu-HU" dirty="0" err="1"/>
              <a:t>Kouzes</a:t>
            </a:r>
            <a:r>
              <a:rPr lang="hu-HU" dirty="0"/>
              <a:t>, James M. – </a:t>
            </a:r>
            <a:r>
              <a:rPr lang="hu-HU" dirty="0" err="1"/>
              <a:t>Posner</a:t>
            </a:r>
            <a:r>
              <a:rPr lang="hu-HU" dirty="0"/>
              <a:t>, Barry Z.: A vezetési kihívás. Ismerteti: Fehér János. Kézirat, Budapest, 2019. </a:t>
            </a:r>
          </a:p>
          <a:p>
            <a:pPr marL="514350" lvl="0" indent="-514350">
              <a:buFont typeface="+mj-lt"/>
              <a:buAutoNum type="arabicPeriod"/>
            </a:pPr>
            <a:r>
              <a:rPr lang="hu-HU" dirty="0"/>
              <a:t>Fehér János: Személyes vezetés diasor; Károli Gáspár Református Egyetem, 2019.</a:t>
            </a:r>
          </a:p>
          <a:p>
            <a:pPr marL="0" indent="0">
              <a:buNone/>
            </a:pPr>
            <a:r>
              <a:rPr lang="hu-HU" dirty="0"/>
              <a:t> </a:t>
            </a:r>
          </a:p>
          <a:p>
            <a:pPr marL="0" indent="0">
              <a:buNone/>
            </a:pPr>
            <a:r>
              <a:rPr lang="hu-HU" dirty="0"/>
              <a:t>AJÁNLOTT</a:t>
            </a:r>
          </a:p>
          <a:p>
            <a:pPr marL="514350" lvl="0" indent="-514350">
              <a:buFont typeface="+mj-lt"/>
              <a:buAutoNum type="arabicPeriod"/>
            </a:pPr>
            <a:r>
              <a:rPr lang="hu-HU" dirty="0"/>
              <a:t>Fehér János (2010.): Kortárs személyes vezetési elméletek – a </a:t>
            </a:r>
            <a:r>
              <a:rPr lang="hu-HU" dirty="0" err="1"/>
              <a:t>transzformatív</a:t>
            </a:r>
            <a:r>
              <a:rPr lang="hu-HU" dirty="0"/>
              <a:t> felfogás szerepe és jellemzői. I. rész. Vezetéstudomány, Budapest, 2010. március, ISSN: 0133-0179, 2-13. pp., II. rész. Vezetéstudomány, Budapest, 2010. április, ISSN: 0133-0179, 13-20. pp. (a teljes tárgyhoz)</a:t>
            </a:r>
          </a:p>
          <a:p>
            <a:pPr marL="514350" lvl="0" indent="-514350">
              <a:buFont typeface="+mj-lt"/>
              <a:buAutoNum type="arabicPeriod"/>
            </a:pPr>
            <a:r>
              <a:rPr lang="hu-HU" dirty="0" err="1"/>
              <a:t>Pulay</a:t>
            </a:r>
            <a:r>
              <a:rPr lang="hu-HU" dirty="0"/>
              <a:t> Gyula: A vezetés alapjai, mesterfogásai – a vezetés művészetéről a holnap vezetőinek. </a:t>
            </a:r>
            <a:r>
              <a:rPr lang="hu-HU" dirty="0" err="1"/>
              <a:t>Patrocinium</a:t>
            </a:r>
            <a:r>
              <a:rPr lang="hu-HU" dirty="0"/>
              <a:t> Kiadó, 2013. (A teljes tárgyhoz)</a:t>
            </a:r>
            <a:endParaRPr lang="hu-HU" b="1" dirty="0"/>
          </a:p>
          <a:p>
            <a:pPr marL="514350" lvl="0" indent="-514350">
              <a:buFont typeface="+mj-lt"/>
              <a:buAutoNum type="arabicPeriod"/>
            </a:pPr>
            <a:r>
              <a:rPr lang="hu-HU" dirty="0" err="1"/>
              <a:t>Bakacsi</a:t>
            </a:r>
            <a:r>
              <a:rPr lang="hu-HU" dirty="0"/>
              <a:t> Gyula: A szervezeti magatartás alapjai. Gondolat Kiadó, Budapest, 2011. 7. fejezet (</a:t>
            </a:r>
            <a:r>
              <a:rPr lang="hu-HU" dirty="0" err="1"/>
              <a:t>Leadership</a:t>
            </a:r>
            <a:r>
              <a:rPr lang="hu-HU" dirty="0"/>
              <a:t>)  Digitális Tankönyvtár (az I., II. és III. témához)</a:t>
            </a:r>
          </a:p>
          <a:p>
            <a:pPr marL="514350" lvl="0" indent="-514350">
              <a:buFont typeface="+mj-lt"/>
              <a:buAutoNum type="arabicPeriod"/>
            </a:pPr>
            <a:r>
              <a:rPr lang="hu-HU" dirty="0" err="1"/>
              <a:t>Tomka</a:t>
            </a:r>
            <a:r>
              <a:rPr lang="hu-HU" dirty="0"/>
              <a:t> János – </a:t>
            </a:r>
            <a:r>
              <a:rPr lang="hu-HU" dirty="0" err="1"/>
              <a:t>Bőgel</a:t>
            </a:r>
            <a:r>
              <a:rPr lang="hu-HU" dirty="0"/>
              <a:t> György: Vezetői szerepek és feladatok, </a:t>
            </a:r>
            <a:r>
              <a:rPr lang="hu-HU" dirty="0" err="1"/>
              <a:t>in</a:t>
            </a:r>
            <a:r>
              <a:rPr lang="hu-HU" dirty="0"/>
              <a:t> szerzőpáros: Vezetés egykor és most – A Biblia és a menedzsment, Nemzeti Tankönyvkiadó, Budapest, 2001., 27-51. oldal (I. témához)</a:t>
            </a:r>
          </a:p>
          <a:p>
            <a:pPr marL="514350" lvl="0" indent="-514350">
              <a:buFont typeface="+mj-lt"/>
              <a:buAutoNum type="arabicPeriod"/>
            </a:pPr>
            <a:r>
              <a:rPr lang="hu-HU" dirty="0" err="1"/>
              <a:t>Goleman</a:t>
            </a:r>
            <a:r>
              <a:rPr lang="hu-HU" dirty="0"/>
              <a:t>, Daniel: A vezetés, amely meghozza az eredményt; in Harvard Business Manager 2/2001, 6-18. oldal (III. témához és a teljes tárgyhoz)</a:t>
            </a:r>
          </a:p>
          <a:p>
            <a:pPr marL="0" indent="0">
              <a:buNone/>
            </a:pPr>
            <a:endParaRPr lang="hu-HU" dirty="0"/>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a:t>© DR. FEHÉR JÁNOS ©Károli Gáspár Református Egyetem</a:t>
            </a:r>
            <a:endParaRPr lang="hu-HU" dirty="0"/>
          </a:p>
        </p:txBody>
      </p:sp>
      <p:sp>
        <p:nvSpPr>
          <p:cNvPr id="6" name="Dia számának helye 5"/>
          <p:cNvSpPr>
            <a:spLocks noGrp="1"/>
          </p:cNvSpPr>
          <p:nvPr>
            <p:ph type="sldNum" sz="quarter" idx="12"/>
          </p:nvPr>
        </p:nvSpPr>
        <p:spPr/>
        <p:txBody>
          <a:bodyPr/>
          <a:lstStyle/>
          <a:p>
            <a:fld id="{CA999B70-2F11-42C9-8373-3944EEBAF1A8}" type="slidenum">
              <a:rPr lang="hu-HU" smtClean="0"/>
              <a:t>71</a:t>
            </a:fld>
            <a:endParaRPr lang="hu-HU"/>
          </a:p>
        </p:txBody>
      </p:sp>
    </p:spTree>
    <p:extLst>
      <p:ext uri="{BB962C8B-B14F-4D97-AF65-F5344CB8AC3E}">
        <p14:creationId xmlns:p14="http://schemas.microsoft.com/office/powerpoint/2010/main" val="343821101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773832"/>
            <a:ext cx="8229600" cy="1143000"/>
          </a:xfrm>
        </p:spPr>
        <p:txBody>
          <a:bodyPr/>
          <a:lstStyle/>
          <a:p>
            <a:r>
              <a:rPr lang="hu-HU" sz="3200" dirty="0"/>
              <a:t>Irodalom (folyt.)</a:t>
            </a:r>
            <a:endParaRPr lang="hu-HU" dirty="0"/>
          </a:p>
        </p:txBody>
      </p:sp>
      <p:sp>
        <p:nvSpPr>
          <p:cNvPr id="3" name="Tartalom helye 2"/>
          <p:cNvSpPr>
            <a:spLocks noGrp="1"/>
          </p:cNvSpPr>
          <p:nvPr>
            <p:ph idx="1"/>
          </p:nvPr>
        </p:nvSpPr>
        <p:spPr>
          <a:xfrm>
            <a:off x="457200" y="1855365"/>
            <a:ext cx="8229600" cy="4525963"/>
          </a:xfrm>
        </p:spPr>
        <p:txBody>
          <a:bodyPr>
            <a:normAutofit fontScale="47500" lnSpcReduction="20000"/>
          </a:bodyPr>
          <a:lstStyle/>
          <a:p>
            <a:pPr marL="514350" lvl="0" indent="-514350">
              <a:buFont typeface="+mj-lt"/>
              <a:buAutoNum type="arabicPeriod" startAt="6"/>
            </a:pPr>
            <a:r>
              <a:rPr lang="hu-HU" dirty="0"/>
              <a:t>Fehér János: A vezető személyfejlesztő tevékenységének helye és szerepe különböző vezetési koncepciókban. </a:t>
            </a:r>
            <a:r>
              <a:rPr lang="hu-HU" dirty="0" err="1"/>
              <a:t>In</a:t>
            </a:r>
            <a:r>
              <a:rPr lang="hu-HU" dirty="0"/>
              <a:t>: Fehér J., Kollár Péter: Talentum és értékteremtés. Tanulmányok a vezetés és humánmenedzsment témaköréből Nemes Ferenc 75. születésnapja tiszteletére. Szent István Egyetemi Kiadó (III. témához)</a:t>
            </a:r>
          </a:p>
          <a:p>
            <a:pPr marL="514350" lvl="0" indent="-514350">
              <a:buFont typeface="+mj-lt"/>
              <a:buAutoNum type="arabicPeriod" startAt="6"/>
            </a:pPr>
            <a:r>
              <a:rPr lang="hu-HU" dirty="0" err="1"/>
              <a:t>Goleman</a:t>
            </a:r>
            <a:r>
              <a:rPr lang="hu-HU" dirty="0"/>
              <a:t>, Daniel; </a:t>
            </a:r>
            <a:r>
              <a:rPr lang="hu-HU" dirty="0" err="1"/>
              <a:t>Boyatzis</a:t>
            </a:r>
            <a:r>
              <a:rPr lang="hu-HU" dirty="0"/>
              <a:t>, Richard; </a:t>
            </a:r>
            <a:r>
              <a:rPr lang="hu-HU" dirty="0" err="1"/>
              <a:t>McKee</a:t>
            </a:r>
            <a:r>
              <a:rPr lang="hu-HU" dirty="0"/>
              <a:t>, Anne: A természetes vezető – Az érzelmi intelligencia hatalma. A természetes vezető (1. fejezet, 25-40.), A közösségek érzelmi realitása (9. fejezet, 201-220.)  Vince Kiadó. (III. és V. témához)</a:t>
            </a:r>
          </a:p>
          <a:p>
            <a:pPr marL="514350" lvl="0" indent="-514350">
              <a:buFont typeface="+mj-lt"/>
              <a:buAutoNum type="arabicPeriod" startAt="6"/>
            </a:pPr>
            <a:r>
              <a:rPr lang="hu-HU" dirty="0"/>
              <a:t>Herzberg, </a:t>
            </a:r>
            <a:r>
              <a:rPr lang="hu-HU" dirty="0" err="1"/>
              <a:t>Friderick</a:t>
            </a:r>
            <a:r>
              <a:rPr lang="hu-HU" dirty="0"/>
              <a:t>: Még egyszer: Miként motiválja alkalmazottait?; </a:t>
            </a:r>
            <a:r>
              <a:rPr lang="hu-HU" dirty="0" err="1"/>
              <a:t>in</a:t>
            </a:r>
            <a:r>
              <a:rPr lang="hu-HU" dirty="0"/>
              <a:t> Harvard Business Manager 2003. november-december, 38-48. oldal (II. témához)</a:t>
            </a:r>
          </a:p>
          <a:p>
            <a:pPr marL="514350" lvl="0" indent="-514350">
              <a:buFont typeface="+mj-lt"/>
              <a:buAutoNum type="arabicPeriod" startAt="6"/>
            </a:pPr>
            <a:r>
              <a:rPr lang="hu-HU" dirty="0" err="1"/>
              <a:t>Sinek</a:t>
            </a:r>
            <a:r>
              <a:rPr lang="hu-HU" dirty="0"/>
              <a:t>, Simon: Gyakorlati útmutató a millenniumi nemzedék vezetéséhez; </a:t>
            </a:r>
            <a:r>
              <a:rPr lang="hu-HU" dirty="0" err="1"/>
              <a:t>in</a:t>
            </a:r>
            <a:r>
              <a:rPr lang="hu-HU" dirty="0"/>
              <a:t> szerző: A jó vezetők esznek utolsónak, HVG Kiadó, 2017, 325-343. oldal (IV. témához)</a:t>
            </a:r>
          </a:p>
          <a:p>
            <a:pPr marL="514350" lvl="0" indent="-514350">
              <a:buFont typeface="+mj-lt"/>
              <a:buAutoNum type="arabicPeriod" startAt="6"/>
            </a:pPr>
            <a:r>
              <a:rPr lang="hu-HU" dirty="0" err="1"/>
              <a:t>Szlávicz</a:t>
            </a:r>
            <a:r>
              <a:rPr lang="hu-HU" dirty="0"/>
              <a:t> Ágnes: A dolgozói elégedettség fogalma és kiváltó okai. </a:t>
            </a:r>
            <a:r>
              <a:rPr lang="hu-HU" dirty="0" err="1"/>
              <a:t>In</a:t>
            </a:r>
            <a:r>
              <a:rPr lang="hu-HU" dirty="0"/>
              <a:t>: Fehér János, Kollár Péter (szerk.): Talentum és értékteremtés. Tanulmányok a vezetés és humánmenedzsment témaköréből Nemes Ferenc 75. születésnapja tiszteletére. Szent István Egyetemi Kiadó, Gödöllő, 2013. ISBN 978-963-269-389-7, 101-120. (II. és IV. témához)</a:t>
            </a:r>
          </a:p>
          <a:p>
            <a:pPr marL="514350" lvl="0" indent="-514350">
              <a:buFont typeface="+mj-lt"/>
              <a:buAutoNum type="arabicPeriod" startAt="6"/>
            </a:pPr>
            <a:r>
              <a:rPr lang="hu-HU" dirty="0" err="1"/>
              <a:t>Tomka</a:t>
            </a:r>
            <a:r>
              <a:rPr lang="hu-HU" dirty="0"/>
              <a:t> János – </a:t>
            </a:r>
            <a:r>
              <a:rPr lang="hu-HU" dirty="0" err="1"/>
              <a:t>Bőgel</a:t>
            </a:r>
            <a:r>
              <a:rPr lang="hu-HU" dirty="0"/>
              <a:t> György: Érzelmi intelligencia, </a:t>
            </a:r>
            <a:r>
              <a:rPr lang="hu-HU" dirty="0" err="1"/>
              <a:t>in</a:t>
            </a:r>
            <a:r>
              <a:rPr lang="hu-HU" dirty="0"/>
              <a:t> szerzőpáros: Vezetés egykor és most – A Biblia és a menedzsment, Nemzeti tankönyvkiadó, 2001, 271-297. oldal (III. és V. témához)</a:t>
            </a:r>
          </a:p>
          <a:p>
            <a:pPr marL="514350" lvl="0" indent="-514350">
              <a:buFont typeface="+mj-lt"/>
              <a:buAutoNum type="arabicPeriod" startAt="6"/>
            </a:pPr>
            <a:r>
              <a:rPr lang="hu-HU" dirty="0" err="1"/>
              <a:t>Lencioni</a:t>
            </a:r>
            <a:r>
              <a:rPr lang="hu-HU" dirty="0"/>
              <a:t>, Patrick: Kell egy csapat – A sikeres együttműködés 5 akadálya; HVG Kiadó, 2009. (V. témához)</a:t>
            </a:r>
          </a:p>
          <a:p>
            <a:pPr marL="514350" indent="-514350">
              <a:buFont typeface="+mj-lt"/>
              <a:buAutoNum type="arabicPeriod" startAt="6"/>
            </a:pPr>
            <a:r>
              <a:rPr lang="hu-HU" dirty="0"/>
              <a:t>O’</a:t>
            </a:r>
            <a:r>
              <a:rPr lang="hu-HU" dirty="0" err="1"/>
              <a:t>Toole</a:t>
            </a:r>
            <a:r>
              <a:rPr lang="hu-HU" dirty="0"/>
              <a:t>, James – Bennis, Warren: Amire szükségünk lesz: az őszinteség kultúrája; </a:t>
            </a:r>
            <a:r>
              <a:rPr lang="hu-HU" dirty="0" err="1"/>
              <a:t>in</a:t>
            </a:r>
            <a:r>
              <a:rPr lang="hu-HU" dirty="0"/>
              <a:t> Harvard Business </a:t>
            </a:r>
            <a:r>
              <a:rPr lang="hu-HU" dirty="0" err="1"/>
              <a:t>Review</a:t>
            </a:r>
            <a:r>
              <a:rPr lang="hu-HU" dirty="0"/>
              <a:t> 2009. október, 6-14. oldal (V. témához)</a:t>
            </a:r>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a:t>© DR. FEHÉR JÁNOS ©Károli Gáspár Református Egyetem</a:t>
            </a:r>
            <a:endParaRPr lang="hu-HU" dirty="0"/>
          </a:p>
        </p:txBody>
      </p:sp>
      <p:sp>
        <p:nvSpPr>
          <p:cNvPr id="6" name="Dia számának helye 5"/>
          <p:cNvSpPr>
            <a:spLocks noGrp="1"/>
          </p:cNvSpPr>
          <p:nvPr>
            <p:ph type="sldNum" sz="quarter" idx="12"/>
          </p:nvPr>
        </p:nvSpPr>
        <p:spPr/>
        <p:txBody>
          <a:bodyPr/>
          <a:lstStyle/>
          <a:p>
            <a:fld id="{CA999B70-2F11-42C9-8373-3944EEBAF1A8}" type="slidenum">
              <a:rPr lang="hu-HU" smtClean="0"/>
              <a:t>72</a:t>
            </a:fld>
            <a:endParaRPr lang="hu-HU" dirty="0"/>
          </a:p>
        </p:txBody>
      </p:sp>
    </p:spTree>
    <p:extLst>
      <p:ext uri="{BB962C8B-B14F-4D97-AF65-F5344CB8AC3E}">
        <p14:creationId xmlns:p14="http://schemas.microsoft.com/office/powerpoint/2010/main" val="836607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520" y="1124744"/>
            <a:ext cx="8640960" cy="936104"/>
          </a:xfrm>
        </p:spPr>
        <p:txBody>
          <a:bodyPr>
            <a:normAutofit fontScale="90000"/>
          </a:bodyPr>
          <a:lstStyle/>
          <a:p>
            <a:r>
              <a:rPr lang="hu-HU" dirty="0"/>
              <a:t>Vezetés (</a:t>
            </a:r>
            <a:r>
              <a:rPr lang="hu-HU" dirty="0" err="1"/>
              <a:t>leadership</a:t>
            </a:r>
            <a:r>
              <a:rPr lang="hu-HU" dirty="0"/>
              <a:t> és menedzsment) a szervezetekben</a:t>
            </a:r>
          </a:p>
        </p:txBody>
      </p:sp>
      <p:sp>
        <p:nvSpPr>
          <p:cNvPr id="3" name="Tartalom helye 2"/>
          <p:cNvSpPr>
            <a:spLocks noGrp="1"/>
          </p:cNvSpPr>
          <p:nvPr>
            <p:ph idx="1"/>
          </p:nvPr>
        </p:nvSpPr>
        <p:spPr>
          <a:xfrm>
            <a:off x="457200" y="2132856"/>
            <a:ext cx="8219256" cy="4021907"/>
          </a:xfrm>
        </p:spPr>
        <p:txBody>
          <a:bodyPr>
            <a:normAutofit lnSpcReduction="10000"/>
          </a:bodyPr>
          <a:lstStyle/>
          <a:p>
            <a:pPr marL="0" indent="0">
              <a:buNone/>
            </a:pPr>
            <a:endParaRPr lang="hu-HU" dirty="0"/>
          </a:p>
          <a:p>
            <a:pPr marL="0" indent="0">
              <a:buNone/>
            </a:pPr>
            <a:r>
              <a:rPr lang="hu-HU" dirty="0"/>
              <a:t>Vezetés a szervezetekben:</a:t>
            </a:r>
          </a:p>
          <a:p>
            <a:pPr marL="0" indent="0">
              <a:buNone/>
            </a:pPr>
            <a:r>
              <a:rPr lang="hu-HU" dirty="0"/>
              <a:t>a szervezetek és tagjaik  célkialakításának, célmegvalósításának összehangolása és befolyásolása. </a:t>
            </a:r>
          </a:p>
          <a:p>
            <a:pPr marL="0" indent="0">
              <a:buNone/>
            </a:pPr>
            <a:endParaRPr lang="hu-HU" sz="2800" dirty="0"/>
          </a:p>
          <a:p>
            <a:pPr marL="0" indent="0">
              <a:buNone/>
            </a:pPr>
            <a:r>
              <a:rPr lang="hu-HU" sz="2400" dirty="0"/>
              <a:t>A vezetésben egymástól elválaszthatatlanul kapcsolódnak a személyes vezetési (</a:t>
            </a:r>
            <a:r>
              <a:rPr lang="hu-HU" sz="2400" dirty="0" err="1"/>
              <a:t>leadership</a:t>
            </a:r>
            <a:r>
              <a:rPr lang="hu-HU" sz="2400" dirty="0"/>
              <a:t>) és a menedzselési szerepek, tevékenységek.  </a:t>
            </a:r>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8</a:t>
            </a:fld>
            <a:endParaRPr lang="hu-HU"/>
          </a:p>
        </p:txBody>
      </p:sp>
    </p:spTree>
    <p:extLst>
      <p:ext uri="{BB962C8B-B14F-4D97-AF65-F5344CB8AC3E}">
        <p14:creationId xmlns:p14="http://schemas.microsoft.com/office/powerpoint/2010/main" val="7119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268760"/>
            <a:ext cx="8219256" cy="792088"/>
          </a:xfrm>
        </p:spPr>
        <p:txBody>
          <a:bodyPr>
            <a:normAutofit fontScale="90000"/>
          </a:bodyPr>
          <a:lstStyle/>
          <a:p>
            <a:r>
              <a:rPr lang="hu-HU" dirty="0"/>
              <a:t>A személyes vezetés (</a:t>
            </a:r>
            <a:r>
              <a:rPr lang="hu-HU" dirty="0" err="1"/>
              <a:t>leadership</a:t>
            </a:r>
            <a:r>
              <a:rPr lang="hu-HU" dirty="0"/>
              <a:t>) fogalma</a:t>
            </a:r>
          </a:p>
        </p:txBody>
      </p:sp>
      <p:sp>
        <p:nvSpPr>
          <p:cNvPr id="3" name="Tartalom helye 2"/>
          <p:cNvSpPr>
            <a:spLocks noGrp="1"/>
          </p:cNvSpPr>
          <p:nvPr>
            <p:ph idx="1"/>
          </p:nvPr>
        </p:nvSpPr>
        <p:spPr>
          <a:xfrm>
            <a:off x="457200" y="2492896"/>
            <a:ext cx="8219256" cy="3600400"/>
          </a:xfrm>
        </p:spPr>
        <p:txBody>
          <a:bodyPr>
            <a:normAutofit/>
          </a:bodyPr>
          <a:lstStyle/>
          <a:p>
            <a:pPr marL="0" indent="0">
              <a:buNone/>
            </a:pPr>
            <a:r>
              <a:rPr lang="hu-HU" dirty="0"/>
              <a:t>A személyes vezetés a szervezet munkáját vezérlő </a:t>
            </a:r>
            <a:r>
              <a:rPr lang="hu-HU" b="1" dirty="0"/>
              <a:t>értékek</a:t>
            </a:r>
            <a:r>
              <a:rPr lang="hu-HU" dirty="0"/>
              <a:t> képviseletével, alakításával, az értékeknek a célokban és a megvalósításban való érvényesítésével foglalkozik, alapvetően az érintettek </a:t>
            </a:r>
            <a:r>
              <a:rPr lang="hu-HU" b="1" dirty="0"/>
              <a:t>megnyerése</a:t>
            </a:r>
            <a:r>
              <a:rPr lang="hu-HU" dirty="0"/>
              <a:t>, </a:t>
            </a:r>
            <a:r>
              <a:rPr lang="hu-HU" b="1" dirty="0"/>
              <a:t>motiválása</a:t>
            </a:r>
            <a:r>
              <a:rPr lang="hu-HU" dirty="0"/>
              <a:t> útján.  </a:t>
            </a:r>
          </a:p>
        </p:txBody>
      </p:sp>
      <p:sp>
        <p:nvSpPr>
          <p:cNvPr id="4" name="Dátum helye 3"/>
          <p:cNvSpPr>
            <a:spLocks noGrp="1"/>
          </p:cNvSpPr>
          <p:nvPr>
            <p:ph type="dt" sz="half" idx="10"/>
          </p:nvPr>
        </p:nvSpPr>
        <p:spPr/>
        <p:txBody>
          <a:bodyPr/>
          <a:lstStyle/>
          <a:p>
            <a:fld id="{389EE116-2671-46E0-973C-A51B24DBB279}" type="datetime1">
              <a:rPr lang="hu-HU" smtClean="0"/>
              <a:t>2020. 03. 03.</a:t>
            </a:fld>
            <a:endParaRPr lang="hu-HU"/>
          </a:p>
        </p:txBody>
      </p:sp>
      <p:sp>
        <p:nvSpPr>
          <p:cNvPr id="5" name="Élőláb helye 4"/>
          <p:cNvSpPr>
            <a:spLocks noGrp="1"/>
          </p:cNvSpPr>
          <p:nvPr>
            <p:ph type="ftr" sz="quarter" idx="11"/>
          </p:nvPr>
        </p:nvSpPr>
        <p:spPr/>
        <p:txBody>
          <a:bodyPr/>
          <a:lstStyle/>
          <a:p>
            <a:r>
              <a:rPr lang="hu-HU" dirty="0"/>
              <a:t>© DR. FEHÉR JÁNOS ©Károli Gáspár Református Egyetem</a:t>
            </a:r>
          </a:p>
        </p:txBody>
      </p:sp>
      <p:sp>
        <p:nvSpPr>
          <p:cNvPr id="6" name="Dia számának helye 5"/>
          <p:cNvSpPr>
            <a:spLocks noGrp="1"/>
          </p:cNvSpPr>
          <p:nvPr>
            <p:ph type="sldNum" sz="quarter" idx="12"/>
          </p:nvPr>
        </p:nvSpPr>
        <p:spPr/>
        <p:txBody>
          <a:bodyPr/>
          <a:lstStyle/>
          <a:p>
            <a:fld id="{CA999B70-2F11-42C9-8373-3944EEBAF1A8}" type="slidenum">
              <a:rPr lang="hu-HU" smtClean="0"/>
              <a:t>9</a:t>
            </a:fld>
            <a:endParaRPr lang="hu-HU"/>
          </a:p>
        </p:txBody>
      </p:sp>
    </p:spTree>
    <p:extLst>
      <p:ext uri="{BB962C8B-B14F-4D97-AF65-F5344CB8AC3E}">
        <p14:creationId xmlns:p14="http://schemas.microsoft.com/office/powerpoint/2010/main" val="4189425464"/>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3984</TotalTime>
  <Words>6179</Words>
  <Application>Microsoft Office PowerPoint</Application>
  <PresentationFormat>Diavetítés a képernyőre (4:3 oldalarány)</PresentationFormat>
  <Paragraphs>816</Paragraphs>
  <Slides>72</Slides>
  <Notes>6</Notes>
  <HiddenSlides>0</HiddenSlides>
  <MMClips>0</MMClips>
  <ScaleCrop>false</ScaleCrop>
  <HeadingPairs>
    <vt:vector size="6" baseType="variant">
      <vt:variant>
        <vt:lpstr>Használt betűtípusok</vt:lpstr>
      </vt:variant>
      <vt:variant>
        <vt:i4>8</vt:i4>
      </vt:variant>
      <vt:variant>
        <vt:lpstr>Téma</vt:lpstr>
      </vt:variant>
      <vt:variant>
        <vt:i4>1</vt:i4>
      </vt:variant>
      <vt:variant>
        <vt:lpstr>Diacímek</vt:lpstr>
      </vt:variant>
      <vt:variant>
        <vt:i4>72</vt:i4>
      </vt:variant>
    </vt:vector>
  </HeadingPairs>
  <TitlesOfParts>
    <vt:vector size="81" baseType="lpstr">
      <vt:lpstr>Arial</vt:lpstr>
      <vt:lpstr>Calibri</vt:lpstr>
      <vt:lpstr>Helvetica</vt:lpstr>
      <vt:lpstr>Monotype Sorts</vt:lpstr>
      <vt:lpstr>Symbol</vt:lpstr>
      <vt:lpstr>Times New Roman</vt:lpstr>
      <vt:lpstr>Univers 45 Light CE</vt:lpstr>
      <vt:lpstr>Wingdings</vt:lpstr>
      <vt:lpstr>Office-téma</vt:lpstr>
      <vt:lpstr>Személyes vezetés</vt:lpstr>
      <vt:lpstr>PowerPoint-bemutató</vt:lpstr>
      <vt:lpstr>PowerPoint-bemutató</vt:lpstr>
      <vt:lpstr>PowerPoint-bemutató</vt:lpstr>
      <vt:lpstr>Tartalomjegyzék</vt:lpstr>
      <vt:lpstr> Műhelymunka gyakorlatok</vt:lpstr>
      <vt:lpstr>I. Vezetés, személyes vezetés (leadership), menedzsment</vt:lpstr>
      <vt:lpstr>Vezetés (leadership és menedzsment) a szervezetekben</vt:lpstr>
      <vt:lpstr>A személyes vezetés (leadership) fogalma</vt:lpstr>
      <vt:lpstr>A menedzsment fogalma</vt:lpstr>
      <vt:lpstr>Menedzsment funkciók</vt:lpstr>
      <vt:lpstr>Személyes vezetés (leadership)  és menedzsment viszonylata</vt:lpstr>
      <vt:lpstr>Példa a menedzsment átfogó, mélyebb értelmezésére a vezetéstudomány klasszikusától</vt:lpstr>
      <vt:lpstr>Személyes vezetés (leadership)  és menedzsment megkülönböztetése (Kotter, Bennis, Humphrey és mások alapján) </vt:lpstr>
      <vt:lpstr>PowerPoint-bemutató</vt:lpstr>
      <vt:lpstr>II. A vezetés alapjai</vt:lpstr>
      <vt:lpstr>PowerPoint-bemutató</vt:lpstr>
      <vt:lpstr>PowerPoint-bemutató</vt:lpstr>
      <vt:lpstr>Fayol 14 klasszikus vezetési alapelve - meghatározott témák szerinti csoportosításban</vt:lpstr>
      <vt:lpstr>PowerPoint-bemutató</vt:lpstr>
      <vt:lpstr>PowerPoint-bemutató</vt:lpstr>
      <vt:lpstr>PowerPoint-bemutató</vt:lpstr>
      <vt:lpstr>PowerPoint-bemutató</vt:lpstr>
      <vt:lpstr>A vezetés egyes általános jellemzői</vt:lpstr>
      <vt:lpstr>A szervezet irányításához szükséges készségek (vezetői felkészültség)</vt:lpstr>
      <vt:lpstr>A vezetői felkészültség területei és a vezetői szintek –  a vezetői készségek relatív fontossága</vt:lpstr>
      <vt:lpstr>Kérdések „A vezetői felkészültség területei és a vezetői szintek – a vezetői készségek relatív fontossága” ábrával összefüggésben</vt:lpstr>
      <vt:lpstr>PowerPoint-bemutató</vt:lpstr>
      <vt:lpstr>Példák motivációs elméletekre</vt:lpstr>
      <vt:lpstr>A Maslow-féle szükségletek, Herzberg két-tényező elmélete és McClelland viselkedési indítékai</vt:lpstr>
      <vt:lpstr>Ügyeljünk a vezetői motiválás csapdáira!  (A motiválás„mítosza”)</vt:lpstr>
      <vt:lpstr>A ”saját generátor” magyarázata: melyek a tényleges motivátorok, szemben az ún. „higiénés” tényezőkkel? (Az elégedetlenség-elégedettség skála „kettévágása”) </vt:lpstr>
      <vt:lpstr>PowerPoint-bemutató</vt:lpstr>
      <vt:lpstr>A munkaattitűdöt befolyásoló tényezők 12 vizsgálat eredménye alapján (Herzberg nyomán, in: Tomka J. Személyes vezetés, 2019.)</vt:lpstr>
      <vt:lpstr>A munkaattitűdöt befolyásoló tényezők 12 vizsgálat eredménye alapján (folyt.) (Herzberg nyomán, in: Tomka J. Személyes vezetés, 2019.)</vt:lpstr>
      <vt:lpstr>A munkaattitűdöt befolyásoló tényezők 12 vizsgálat eredménye alapján (folyt.) (Herzberg nyomán, in: Tomka J. Személyes vezetés, 2019.)</vt:lpstr>
      <vt:lpstr>III. A személyes vezetés (leadership) történetéből</vt:lpstr>
      <vt:lpstr>III. A személyes vezetés (leadership) történetéből Alfejezetek és résztémakörök</vt:lpstr>
      <vt:lpstr>PowerPoint-bemutató</vt:lpstr>
      <vt:lpstr>  A vezetési kiválósághoz leginkább szükséges vonások (tulajdonságok) egyes kutatási eredményei:  milyen jegyek jellemezzék a vezetőt általában?</vt:lpstr>
      <vt:lpstr>Mit várnak el a vezetettek leginkább a vezetőtől?</vt:lpstr>
      <vt:lpstr>A vezetői hitelesség</vt:lpstr>
      <vt:lpstr>PowerPoint-bemutató</vt:lpstr>
      <vt:lpstr>Vezetési stílusok: magatartásalapú elmélet –  mit tesz a vezető konkrétan?</vt:lpstr>
      <vt:lpstr>Leggyakrabban vizsgált stílusjegyek</vt:lpstr>
      <vt:lpstr>PowerPoint-bemutató</vt:lpstr>
      <vt:lpstr> Az érzelmi intelligencia és a vezetési stílus</vt:lpstr>
      <vt:lpstr>Mi az érzelmi intelligencia?</vt:lpstr>
      <vt:lpstr>Az érzelmileg, illetve társas szempontból intelligens vezetés kompetenciái – Goleman, Boyatzis </vt:lpstr>
      <vt:lpstr>Goleman-Boyatzis hat vezetői stílusa 1. A légkörre és a teljesítményre módszeresen pozitív hatást gyakorló stílusok </vt:lpstr>
      <vt:lpstr>2. A munkahelyi klímát veszélyeztető stílusok </vt:lpstr>
      <vt:lpstr>PowerPoint-bemutató</vt:lpstr>
      <vt:lpstr>PowerPoint-bemutató</vt:lpstr>
      <vt:lpstr>PowerPoint-bemutató</vt:lpstr>
      <vt:lpstr>PowerPoint-bemutató</vt:lpstr>
      <vt:lpstr>Fejlesztő-transzformatív vezetés</vt:lpstr>
      <vt:lpstr>PowerPoint-bemutató</vt:lpstr>
      <vt:lpstr>Az érték társadalomtudományi fogalma</vt:lpstr>
      <vt:lpstr>PowerPoint-bemutató</vt:lpstr>
      <vt:lpstr>A személyes vezetés fejlődésében kialakult két nézőpont</vt:lpstr>
      <vt:lpstr>Az „Értékközpontú vezetés” témakörének sajátos hangsúlya</vt:lpstr>
      <vt:lpstr>Személyes vezetés az értékközpontú felfogásban</vt:lpstr>
      <vt:lpstr>Értékek a személyes vezetésben - példák</vt:lpstr>
      <vt:lpstr>PowerPoint-bemutató</vt:lpstr>
      <vt:lpstr>Különbségek a szakirodalmi és az esettanulmányban vizsgált értékek megjelenése, tartalma között  (Kondrát D. 2019. alapján)</vt:lpstr>
      <vt:lpstr>A személyes vezetés kiindulópontjai az értékközpontú felfogásban</vt:lpstr>
      <vt:lpstr>Az őszinteség, mint vezetési érték helye a vezetési hatásmechanizmusban </vt:lpstr>
      <vt:lpstr>A bizalom hiányában szenvedő csapatok tagjai…</vt:lpstr>
      <vt:lpstr>Az egymásban megbízó csapattagok …</vt:lpstr>
      <vt:lpstr>Vezetői hitelesség, vezetői őszinteség, vezetői nyíltság –  egy vezető vallomása</vt:lpstr>
      <vt:lpstr>Szociális vezetőképzés - Vezetés és szervezés modul - Személyes vezetés blokk Irodalom</vt:lpstr>
      <vt:lpstr>Irodalom (folyt.)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Swm,v ,fgh</dc:title>
  <dc:creator>Szeidenléder Júlia</dc:creator>
  <cp:lastModifiedBy>Fehér János</cp:lastModifiedBy>
  <cp:revision>383</cp:revision>
  <dcterms:created xsi:type="dcterms:W3CDTF">2016-02-24T11:01:37Z</dcterms:created>
  <dcterms:modified xsi:type="dcterms:W3CDTF">2020-03-03T15:13:37Z</dcterms:modified>
</cp:coreProperties>
</file>