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handoutMasterIdLst>
    <p:handoutMasterId r:id="rId123"/>
  </p:handoutMasterIdLst>
  <p:sldIdLst>
    <p:sldId id="347" r:id="rId2"/>
    <p:sldId id="360" r:id="rId3"/>
    <p:sldId id="297" r:id="rId4"/>
    <p:sldId id="359" r:id="rId5"/>
    <p:sldId id="361" r:id="rId6"/>
    <p:sldId id="362" r:id="rId7"/>
    <p:sldId id="365" r:id="rId8"/>
    <p:sldId id="366" r:id="rId9"/>
    <p:sldId id="367" r:id="rId10"/>
    <p:sldId id="368" r:id="rId11"/>
    <p:sldId id="370" r:id="rId12"/>
    <p:sldId id="374" r:id="rId13"/>
    <p:sldId id="348" r:id="rId14"/>
    <p:sldId id="375" r:id="rId15"/>
    <p:sldId id="376" r:id="rId16"/>
    <p:sldId id="377" r:id="rId17"/>
    <p:sldId id="378" r:id="rId18"/>
    <p:sldId id="379" r:id="rId19"/>
    <p:sldId id="380" r:id="rId20"/>
    <p:sldId id="381" r:id="rId21"/>
    <p:sldId id="349"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50"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351" r:id="rId51"/>
    <p:sldId id="409" r:id="rId52"/>
    <p:sldId id="410" r:id="rId53"/>
    <p:sldId id="411" r:id="rId54"/>
    <p:sldId id="412" r:id="rId55"/>
    <p:sldId id="413" r:id="rId56"/>
    <p:sldId id="415" r:id="rId57"/>
    <p:sldId id="416" r:id="rId58"/>
    <p:sldId id="352" r:id="rId59"/>
    <p:sldId id="419" r:id="rId60"/>
    <p:sldId id="420" r:id="rId61"/>
    <p:sldId id="421" r:id="rId62"/>
    <p:sldId id="422" r:id="rId63"/>
    <p:sldId id="353" r:id="rId64"/>
    <p:sldId id="432" r:id="rId65"/>
    <p:sldId id="433" r:id="rId66"/>
    <p:sldId id="434" r:id="rId67"/>
    <p:sldId id="435" r:id="rId68"/>
    <p:sldId id="436" r:id="rId69"/>
    <p:sldId id="437" r:id="rId70"/>
    <p:sldId id="438" r:id="rId71"/>
    <p:sldId id="439" r:id="rId72"/>
    <p:sldId id="440" r:id="rId73"/>
    <p:sldId id="354" r:id="rId74"/>
    <p:sldId id="441" r:id="rId75"/>
    <p:sldId id="442" r:id="rId76"/>
    <p:sldId id="443" r:id="rId77"/>
    <p:sldId id="444" r:id="rId78"/>
    <p:sldId id="445" r:id="rId79"/>
    <p:sldId id="446" r:id="rId80"/>
    <p:sldId id="447" r:id="rId81"/>
    <p:sldId id="355" r:id="rId82"/>
    <p:sldId id="448" r:id="rId83"/>
    <p:sldId id="449" r:id="rId84"/>
    <p:sldId id="450" r:id="rId85"/>
    <p:sldId id="451" r:id="rId86"/>
    <p:sldId id="452" r:id="rId87"/>
    <p:sldId id="453" r:id="rId88"/>
    <p:sldId id="454" r:id="rId89"/>
    <p:sldId id="455" r:id="rId90"/>
    <p:sldId id="456" r:id="rId91"/>
    <p:sldId id="457" r:id="rId92"/>
    <p:sldId id="458" r:id="rId93"/>
    <p:sldId id="459" r:id="rId94"/>
    <p:sldId id="460" r:id="rId95"/>
    <p:sldId id="356" r:id="rId96"/>
    <p:sldId id="461" r:id="rId97"/>
    <p:sldId id="462" r:id="rId98"/>
    <p:sldId id="463" r:id="rId99"/>
    <p:sldId id="464" r:id="rId100"/>
    <p:sldId id="465" r:id="rId101"/>
    <p:sldId id="466" r:id="rId102"/>
    <p:sldId id="467" r:id="rId103"/>
    <p:sldId id="468" r:id="rId104"/>
    <p:sldId id="469" r:id="rId105"/>
    <p:sldId id="357" r:id="rId106"/>
    <p:sldId id="470" r:id="rId107"/>
    <p:sldId id="471" r:id="rId108"/>
    <p:sldId id="472" r:id="rId109"/>
    <p:sldId id="473" r:id="rId110"/>
    <p:sldId id="474" r:id="rId111"/>
    <p:sldId id="475" r:id="rId112"/>
    <p:sldId id="358" r:id="rId113"/>
    <p:sldId id="476" r:id="rId114"/>
    <p:sldId id="477" r:id="rId115"/>
    <p:sldId id="478" r:id="rId116"/>
    <p:sldId id="479" r:id="rId117"/>
    <p:sldId id="480" r:id="rId118"/>
    <p:sldId id="481" r:id="rId119"/>
    <p:sldId id="482" r:id="rId120"/>
    <p:sldId id="483" r:id="rId121"/>
  </p:sldIdLst>
  <p:sldSz cx="9144000" cy="6858000" type="screen4x3"/>
  <p:notesSz cx="6805613" cy="99441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72424" autoAdjust="0"/>
  </p:normalViewPr>
  <p:slideViewPr>
    <p:cSldViewPr>
      <p:cViewPr varScale="1">
        <p:scale>
          <a:sx n="110" d="100"/>
          <a:sy n="110" d="100"/>
        </p:scale>
        <p:origin x="2262"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439B5EC6-2E92-47EA-A3BE-FEA28A4A008B}" type="datetimeFigureOut">
              <a:rPr lang="hu-HU" smtClean="0"/>
              <a:t>2020. 03. 03.</a:t>
            </a:fld>
            <a:endParaRPr lang="hu-HU"/>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F049FBDD-EE99-463C-93DF-DA8FEFABB36F}" type="slidenum">
              <a:rPr lang="hu-HU" smtClean="0"/>
              <a:t>‹#›</a:t>
            </a:fld>
            <a:endParaRPr lang="hu-HU"/>
          </a:p>
        </p:txBody>
      </p:sp>
    </p:spTree>
    <p:extLst>
      <p:ext uri="{BB962C8B-B14F-4D97-AF65-F5344CB8AC3E}">
        <p14:creationId xmlns:p14="http://schemas.microsoft.com/office/powerpoint/2010/main" val="2583645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C09775F-B89C-4EB3-8DAC-E82364222146}" type="datetimeFigureOut">
              <a:rPr lang="hu-HU" smtClean="0"/>
              <a:pPr/>
              <a:t>2020. 03. 03.</a:t>
            </a:fld>
            <a:endParaRPr lang="hu-HU"/>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4CED0341-32AC-4702-9574-ECBC7C71FB17}" type="slidenum">
              <a:rPr lang="hu-HU" smtClean="0"/>
              <a:pPr/>
              <a:t>‹#›</a:t>
            </a:fld>
            <a:endParaRPr lang="hu-HU"/>
          </a:p>
        </p:txBody>
      </p:sp>
    </p:spTree>
    <p:extLst>
      <p:ext uri="{BB962C8B-B14F-4D97-AF65-F5344CB8AC3E}">
        <p14:creationId xmlns:p14="http://schemas.microsoft.com/office/powerpoint/2010/main" val="250486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a:t>
            </a:fld>
            <a:endParaRPr lang="hu-HU"/>
          </a:p>
        </p:txBody>
      </p:sp>
    </p:spTree>
    <p:extLst>
      <p:ext uri="{BB962C8B-B14F-4D97-AF65-F5344CB8AC3E}">
        <p14:creationId xmlns:p14="http://schemas.microsoft.com/office/powerpoint/2010/main" val="255755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C26A6-8E24-4732-9A9F-560F06E883B6}" type="slidenum">
              <a:rPr lang="en-US" altLang="hu-HU">
                <a:latin typeface="Calibri" panose="020F0502020204030204" pitchFamily="34" charset="0"/>
              </a:rPr>
              <a:pPr eaLnBrk="1" hangingPunct="1"/>
              <a:t>10</a:t>
            </a:fld>
            <a:endParaRPr lang="en-US" altLang="hu-HU">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a:t>Elegendő-e a „megfelelően képzett” emberek biztosítása vagy  egyéb szempontokat is fegyelembe kell vennie a menedzsernek a munkaerő biztosítása során?</a:t>
            </a:r>
            <a:endParaRPr lang="en-US" altLang="hu-HU"/>
          </a:p>
        </p:txBody>
      </p:sp>
    </p:spTree>
    <p:extLst>
      <p:ext uri="{BB962C8B-B14F-4D97-AF65-F5344CB8AC3E}">
        <p14:creationId xmlns:p14="http://schemas.microsoft.com/office/powerpoint/2010/main" val="11041286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017951-1E8F-4123-954B-62E3F834A08F}" type="slidenum">
              <a:rPr lang="en-US" altLang="hu-HU" smtClean="0"/>
              <a:pPr/>
              <a:t>100</a:t>
            </a:fld>
            <a:endParaRPr lang="en-US" altLang="hu-HU"/>
          </a:p>
        </p:txBody>
      </p:sp>
    </p:spTree>
    <p:extLst>
      <p:ext uri="{BB962C8B-B14F-4D97-AF65-F5344CB8AC3E}">
        <p14:creationId xmlns:p14="http://schemas.microsoft.com/office/powerpoint/2010/main" val="25260291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E5B642-4F02-4645-919C-DD3C3DFDBBBC}" type="slidenum">
              <a:rPr lang="en-US" altLang="hu-HU" smtClean="0"/>
              <a:pPr/>
              <a:t>101</a:t>
            </a:fld>
            <a:endParaRPr lang="en-US" altLang="hu-HU"/>
          </a:p>
        </p:txBody>
      </p:sp>
    </p:spTree>
    <p:extLst>
      <p:ext uri="{BB962C8B-B14F-4D97-AF65-F5344CB8AC3E}">
        <p14:creationId xmlns:p14="http://schemas.microsoft.com/office/powerpoint/2010/main" val="39811913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cs typeface="Arial" panose="020B0604020202020204" pitchFamily="34" charset="0"/>
              </a:rPr>
              <a:t>Ezekkel az eszközökkel a bizalmat kérőnek/bizalmasnak kell élnie!</a:t>
            </a:r>
          </a:p>
          <a:p>
            <a:endParaRPr lang="hu-HU" altLang="hu-HU">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A74AB3-9F16-4E7B-BBDC-B09810BCA97B}" type="slidenum">
              <a:rPr lang="en-US" altLang="hu-HU" smtClean="0"/>
              <a:pPr/>
              <a:t>102</a:t>
            </a:fld>
            <a:endParaRPr lang="en-US" altLang="hu-HU"/>
          </a:p>
        </p:txBody>
      </p:sp>
    </p:spTree>
    <p:extLst>
      <p:ext uri="{BB962C8B-B14F-4D97-AF65-F5344CB8AC3E}">
        <p14:creationId xmlns:p14="http://schemas.microsoft.com/office/powerpoint/2010/main" val="21018615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D36A96-4097-4FA1-8637-E2E220CB0A7F}" type="slidenum">
              <a:rPr lang="en-US" altLang="hu-HU" smtClean="0"/>
              <a:pPr/>
              <a:t>103</a:t>
            </a:fld>
            <a:endParaRPr lang="en-US" altLang="hu-HU"/>
          </a:p>
        </p:txBody>
      </p:sp>
    </p:spTree>
    <p:extLst>
      <p:ext uri="{BB962C8B-B14F-4D97-AF65-F5344CB8AC3E}">
        <p14:creationId xmlns:p14="http://schemas.microsoft.com/office/powerpoint/2010/main" val="41500661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A9708E-B6AC-4C30-9A01-0970B427F9AB}" type="slidenum">
              <a:rPr lang="en-US" altLang="hu-HU" smtClean="0"/>
              <a:pPr/>
              <a:t>104</a:t>
            </a:fld>
            <a:endParaRPr lang="en-US" altLang="hu-HU"/>
          </a:p>
        </p:txBody>
      </p:sp>
    </p:spTree>
    <p:extLst>
      <p:ext uri="{BB962C8B-B14F-4D97-AF65-F5344CB8AC3E}">
        <p14:creationId xmlns:p14="http://schemas.microsoft.com/office/powerpoint/2010/main" val="39088835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105</a:t>
            </a:fld>
            <a:endParaRPr lang="hu-HU"/>
          </a:p>
        </p:txBody>
      </p:sp>
    </p:spTree>
    <p:extLst>
      <p:ext uri="{BB962C8B-B14F-4D97-AF65-F5344CB8AC3E}">
        <p14:creationId xmlns:p14="http://schemas.microsoft.com/office/powerpoint/2010/main" val="5245890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BFC57C-B041-442C-ACBC-C86D29881392}" type="slidenum">
              <a:rPr lang="hu-HU" altLang="hu-HU" smtClean="0">
                <a:latin typeface="Calibri" panose="020F0502020204030204" pitchFamily="34" charset="0"/>
              </a:rPr>
              <a:pPr/>
              <a:t>106</a:t>
            </a:fld>
            <a:endParaRPr lang="hu-HU" altLang="hu-HU">
              <a:latin typeface="Calibri" panose="020F0502020204030204" pitchFamily="34" charset="0"/>
            </a:endParaRPr>
          </a:p>
        </p:txBody>
      </p:sp>
    </p:spTree>
    <p:extLst>
      <p:ext uri="{BB962C8B-B14F-4D97-AF65-F5344CB8AC3E}">
        <p14:creationId xmlns:p14="http://schemas.microsoft.com/office/powerpoint/2010/main" val="14085925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u-HU" altLang="hu-HU"/>
              <a:t>Felső vezetés, menedzsmentképzés óriási hangsúlyt fektet a magatartásra, viselkedési formákra és stílusokra</a:t>
            </a:r>
          </a:p>
          <a:p>
            <a:pPr>
              <a:buFontTx/>
              <a:buChar char="-"/>
            </a:pPr>
            <a:r>
              <a:rPr lang="hu-HU" altLang="hu-HU"/>
              <a:t> Fontos a magatartás, de a jellem határozza meg a magatartást és nem fordítva</a:t>
            </a:r>
          </a:p>
          <a:p>
            <a:pPr>
              <a:buFontTx/>
              <a:buChar char="-"/>
            </a:pPr>
            <a:r>
              <a:rPr lang="hu-HU" altLang="hu-HU"/>
              <a:t> Gyakran látjuk, hogy ragyogó imázzsal rendelkező emberek személyisége egyik napról a másikra összeomlik</a:t>
            </a:r>
          </a:p>
          <a:p>
            <a:r>
              <a:rPr lang="hu-HU" altLang="hu-HU"/>
              <a:t>  Mi az oka? Egy nem igazi ”kép mutatása”.</a:t>
            </a:r>
            <a:endParaRPr lang="en-US" altLang="hu-HU"/>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2B2FC9-36FB-4FFA-911D-4A1B90F96BB6}" type="slidenum">
              <a:rPr lang="hu-HU" altLang="hu-HU" sz="1300" smtClean="0"/>
              <a:pPr>
                <a:spcBef>
                  <a:spcPct val="0"/>
                </a:spcBef>
              </a:pPr>
              <a:t>107</a:t>
            </a:fld>
            <a:endParaRPr lang="hu-HU" altLang="hu-HU" sz="1300"/>
          </a:p>
        </p:txBody>
      </p:sp>
    </p:spTree>
    <p:extLst>
      <p:ext uri="{BB962C8B-B14F-4D97-AF65-F5344CB8AC3E}">
        <p14:creationId xmlns:p14="http://schemas.microsoft.com/office/powerpoint/2010/main" val="2800003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Egyetértenek az idézettel?</a:t>
            </a:r>
            <a:endParaRPr lang="en-US" altLang="hu-HU"/>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4BFF40-04CB-4540-9314-5F935EE5E614}" type="slidenum">
              <a:rPr lang="hu-HU" altLang="hu-HU" sz="1300" smtClean="0"/>
              <a:pPr>
                <a:spcBef>
                  <a:spcPct val="0"/>
                </a:spcBef>
              </a:pPr>
              <a:t>108</a:t>
            </a:fld>
            <a:endParaRPr lang="hu-HU" altLang="hu-HU" sz="1300"/>
          </a:p>
        </p:txBody>
      </p:sp>
    </p:spTree>
    <p:extLst>
      <p:ext uri="{BB962C8B-B14F-4D97-AF65-F5344CB8AC3E}">
        <p14:creationId xmlns:p14="http://schemas.microsoft.com/office/powerpoint/2010/main" val="24267219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BD40DB-EAEA-4C99-9F20-9D27783F373E}" type="slidenum">
              <a:rPr lang="hu-HU" altLang="hu-HU" smtClean="0">
                <a:latin typeface="Calibri" panose="020F0502020204030204" pitchFamily="34" charset="0"/>
              </a:rPr>
              <a:pPr/>
              <a:t>109</a:t>
            </a:fld>
            <a:endParaRPr lang="hu-HU" altLang="hu-HU">
              <a:latin typeface="Calibri" panose="020F0502020204030204" pitchFamily="34" charset="0"/>
            </a:endParaRPr>
          </a:p>
        </p:txBody>
      </p:sp>
    </p:spTree>
    <p:extLst>
      <p:ext uri="{BB962C8B-B14F-4D97-AF65-F5344CB8AC3E}">
        <p14:creationId xmlns:p14="http://schemas.microsoft.com/office/powerpoint/2010/main" val="152580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B1FAC-6127-4982-88BA-B92CE8A10F32}" type="slidenum">
              <a:rPr lang="en-US" altLang="hu-HU">
                <a:latin typeface="Calibri" panose="020F0502020204030204" pitchFamily="34" charset="0"/>
              </a:rPr>
              <a:pPr eaLnBrk="1" hangingPunct="1"/>
              <a:t>11</a:t>
            </a:fld>
            <a:endParaRPr lang="en-US" altLang="hu-HU">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a:t>- John Kotter 30. az 50 legnagyobb üzleti gondolkodó listáján</a:t>
            </a:r>
          </a:p>
          <a:p>
            <a:pPr eaLnBrk="1" hangingPunct="1">
              <a:buFontTx/>
              <a:buChar char="-"/>
            </a:pPr>
            <a:r>
              <a:rPr lang="hu-HU" altLang="hu-HU"/>
              <a:t>A szervezet élén álló ember két típusa:</a:t>
            </a:r>
          </a:p>
          <a:p>
            <a:pPr lvl="1" eaLnBrk="1" hangingPunct="1">
              <a:buFontTx/>
              <a:buChar char="•"/>
            </a:pPr>
            <a:r>
              <a:rPr lang="hu-HU" altLang="hu-HU"/>
              <a:t> Menedzser: a szervezeti komplexitás kezelésével foglalkozik</a:t>
            </a:r>
          </a:p>
          <a:p>
            <a:pPr lvl="1" eaLnBrk="1" hangingPunct="1">
              <a:buFontTx/>
              <a:buChar char="•"/>
            </a:pPr>
            <a:r>
              <a:rPr lang="hu-HU" altLang="hu-HU"/>
              <a:t>Vezető: a szervezetnek a változásokra való felkészítését tartja szem előtt</a:t>
            </a:r>
            <a:endParaRPr lang="en-US" altLang="hu-HU"/>
          </a:p>
        </p:txBody>
      </p:sp>
    </p:spTree>
    <p:extLst>
      <p:ext uri="{BB962C8B-B14F-4D97-AF65-F5344CB8AC3E}">
        <p14:creationId xmlns:p14="http://schemas.microsoft.com/office/powerpoint/2010/main" val="25623183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 Milyen funkciói vannak a jellemnek?</a:t>
            </a:r>
            <a:endParaRPr lang="en-US" altLang="hu-HU"/>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24735-B614-4F06-A160-1DA7A3E1CABF}" type="slidenum">
              <a:rPr lang="hu-HU" altLang="hu-HU" sz="1300" smtClean="0"/>
              <a:pPr>
                <a:spcBef>
                  <a:spcPct val="0"/>
                </a:spcBef>
              </a:pPr>
              <a:t>110</a:t>
            </a:fld>
            <a:endParaRPr lang="hu-HU" altLang="hu-HU" sz="1300"/>
          </a:p>
        </p:txBody>
      </p:sp>
    </p:spTree>
    <p:extLst>
      <p:ext uri="{BB962C8B-B14F-4D97-AF65-F5344CB8AC3E}">
        <p14:creationId xmlns:p14="http://schemas.microsoft.com/office/powerpoint/2010/main" val="19170097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u-HU"/>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889FC7-DE11-4B5E-8135-0923F6C36039}" type="slidenum">
              <a:rPr lang="hu-HU" altLang="hu-HU" sz="1300" smtClean="0"/>
              <a:pPr>
                <a:spcBef>
                  <a:spcPct val="0"/>
                </a:spcBef>
              </a:pPr>
              <a:t>111</a:t>
            </a:fld>
            <a:endParaRPr lang="hu-HU" altLang="hu-HU" sz="1300"/>
          </a:p>
        </p:txBody>
      </p:sp>
    </p:spTree>
    <p:extLst>
      <p:ext uri="{BB962C8B-B14F-4D97-AF65-F5344CB8AC3E}">
        <p14:creationId xmlns:p14="http://schemas.microsoft.com/office/powerpoint/2010/main" val="18309588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112</a:t>
            </a:fld>
            <a:endParaRPr lang="hu-HU"/>
          </a:p>
        </p:txBody>
      </p:sp>
    </p:spTree>
    <p:extLst>
      <p:ext uri="{BB962C8B-B14F-4D97-AF65-F5344CB8AC3E}">
        <p14:creationId xmlns:p14="http://schemas.microsoft.com/office/powerpoint/2010/main" val="3501618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58CC3-3355-4C41-A2D6-2091F9057CC1}" type="slidenum">
              <a:rPr lang="hu-HU" altLang="hu-HU" smtClean="0">
                <a:latin typeface="Calibri" panose="020F0502020204030204" pitchFamily="34" charset="0"/>
              </a:rPr>
              <a:pPr/>
              <a:t>113</a:t>
            </a:fld>
            <a:endParaRPr lang="hu-HU" altLang="hu-HU">
              <a:latin typeface="Calibri" panose="020F0502020204030204" pitchFamily="34" charset="0"/>
            </a:endParaRPr>
          </a:p>
        </p:txBody>
      </p:sp>
    </p:spTree>
    <p:extLst>
      <p:ext uri="{BB962C8B-B14F-4D97-AF65-F5344CB8AC3E}">
        <p14:creationId xmlns:p14="http://schemas.microsoft.com/office/powerpoint/2010/main" val="25324809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19BE94-31D0-4EEB-A1F0-E34CEA28FB89}" type="slidenum">
              <a:rPr lang="hu-HU" altLang="hu-HU" smtClean="0">
                <a:latin typeface="Calibri" panose="020F0502020204030204" pitchFamily="34" charset="0"/>
              </a:rPr>
              <a:pPr/>
              <a:t>114</a:t>
            </a:fld>
            <a:endParaRPr lang="hu-HU" altLang="hu-HU">
              <a:latin typeface="Calibri" panose="020F0502020204030204" pitchFamily="34" charset="0"/>
            </a:endParaRPr>
          </a:p>
        </p:txBody>
      </p:sp>
    </p:spTree>
    <p:extLst>
      <p:ext uri="{BB962C8B-B14F-4D97-AF65-F5344CB8AC3E}">
        <p14:creationId xmlns:p14="http://schemas.microsoft.com/office/powerpoint/2010/main" val="31191188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1D8D8C-D1E7-494E-A0E0-E2642CB3C247}" type="slidenum">
              <a:rPr lang="hu-HU" altLang="hu-HU" smtClean="0">
                <a:latin typeface="Calibri" panose="020F0502020204030204" pitchFamily="34" charset="0"/>
              </a:rPr>
              <a:pPr/>
              <a:t>115</a:t>
            </a:fld>
            <a:endParaRPr lang="hu-HU" altLang="hu-HU">
              <a:latin typeface="Calibri" panose="020F0502020204030204" pitchFamily="34" charset="0"/>
            </a:endParaRPr>
          </a:p>
        </p:txBody>
      </p:sp>
    </p:spTree>
    <p:extLst>
      <p:ext uri="{BB962C8B-B14F-4D97-AF65-F5344CB8AC3E}">
        <p14:creationId xmlns:p14="http://schemas.microsoft.com/office/powerpoint/2010/main" val="32034021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553770-95AD-40D9-8825-C87479631D43}" type="slidenum">
              <a:rPr lang="hu-HU" altLang="hu-HU" smtClean="0">
                <a:latin typeface="Calibri" panose="020F0502020204030204" pitchFamily="34" charset="0"/>
              </a:rPr>
              <a:pPr/>
              <a:t>116</a:t>
            </a:fld>
            <a:endParaRPr lang="hu-HU" altLang="hu-HU">
              <a:latin typeface="Calibri" panose="020F0502020204030204" pitchFamily="34" charset="0"/>
            </a:endParaRPr>
          </a:p>
        </p:txBody>
      </p:sp>
    </p:spTree>
    <p:extLst>
      <p:ext uri="{BB962C8B-B14F-4D97-AF65-F5344CB8AC3E}">
        <p14:creationId xmlns:p14="http://schemas.microsoft.com/office/powerpoint/2010/main" val="24207550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A24C35-B389-42A8-B451-5F2C3C5930D7}" type="slidenum">
              <a:rPr lang="hu-HU" altLang="hu-HU" smtClean="0">
                <a:latin typeface="Calibri" panose="020F0502020204030204" pitchFamily="34" charset="0"/>
              </a:rPr>
              <a:pPr/>
              <a:t>117</a:t>
            </a:fld>
            <a:endParaRPr lang="hu-HU" altLang="hu-HU">
              <a:latin typeface="Calibri" panose="020F0502020204030204" pitchFamily="34" charset="0"/>
            </a:endParaRPr>
          </a:p>
        </p:txBody>
      </p:sp>
    </p:spTree>
    <p:extLst>
      <p:ext uri="{BB962C8B-B14F-4D97-AF65-F5344CB8AC3E}">
        <p14:creationId xmlns:p14="http://schemas.microsoft.com/office/powerpoint/2010/main" val="9260538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06AEC9-E9DB-4D76-8DE9-3089EB264DAD}" type="slidenum">
              <a:rPr lang="hu-HU" altLang="hu-HU" smtClean="0">
                <a:latin typeface="Calibri" panose="020F0502020204030204" pitchFamily="34" charset="0"/>
              </a:rPr>
              <a:pPr/>
              <a:t>118</a:t>
            </a:fld>
            <a:endParaRPr lang="hu-HU" altLang="hu-HU">
              <a:latin typeface="Calibri" panose="020F0502020204030204" pitchFamily="34" charset="0"/>
            </a:endParaRPr>
          </a:p>
        </p:txBody>
      </p:sp>
    </p:spTree>
    <p:extLst>
      <p:ext uri="{BB962C8B-B14F-4D97-AF65-F5344CB8AC3E}">
        <p14:creationId xmlns:p14="http://schemas.microsoft.com/office/powerpoint/2010/main" val="31400506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FA33A7-F159-4672-8E53-E926C715CBB0}" type="slidenum">
              <a:rPr lang="hu-HU" altLang="hu-HU" smtClean="0">
                <a:latin typeface="Calibri" panose="020F0502020204030204" pitchFamily="34" charset="0"/>
              </a:rPr>
              <a:pPr/>
              <a:t>119</a:t>
            </a:fld>
            <a:endParaRPr lang="hu-HU" altLang="hu-HU">
              <a:latin typeface="Calibri" panose="020F0502020204030204" pitchFamily="34" charset="0"/>
            </a:endParaRPr>
          </a:p>
        </p:txBody>
      </p:sp>
    </p:spTree>
    <p:extLst>
      <p:ext uri="{BB962C8B-B14F-4D97-AF65-F5344CB8AC3E}">
        <p14:creationId xmlns:p14="http://schemas.microsoft.com/office/powerpoint/2010/main" val="41100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12</a:t>
            </a:fld>
            <a:endParaRPr lang="hu-HU"/>
          </a:p>
        </p:txBody>
      </p:sp>
    </p:spTree>
    <p:extLst>
      <p:ext uri="{BB962C8B-B14F-4D97-AF65-F5344CB8AC3E}">
        <p14:creationId xmlns:p14="http://schemas.microsoft.com/office/powerpoint/2010/main" val="354231088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65EE0D-A381-4F93-9BB2-14D4B2E123E7}" type="slidenum">
              <a:rPr lang="hu-HU" altLang="hu-HU" smtClean="0">
                <a:latin typeface="Calibri" panose="020F0502020204030204" pitchFamily="34" charset="0"/>
              </a:rPr>
              <a:pPr/>
              <a:t>120</a:t>
            </a:fld>
            <a:endParaRPr lang="hu-HU" altLang="hu-HU">
              <a:latin typeface="Calibri" panose="020F0502020204030204" pitchFamily="34" charset="0"/>
            </a:endParaRPr>
          </a:p>
        </p:txBody>
      </p:sp>
    </p:spTree>
    <p:extLst>
      <p:ext uri="{BB962C8B-B14F-4D97-AF65-F5344CB8AC3E}">
        <p14:creationId xmlns:p14="http://schemas.microsoft.com/office/powerpoint/2010/main" val="74975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13</a:t>
            </a:fld>
            <a:endParaRPr lang="hu-HU"/>
          </a:p>
        </p:txBody>
      </p:sp>
    </p:spTree>
    <p:extLst>
      <p:ext uri="{BB962C8B-B14F-4D97-AF65-F5344CB8AC3E}">
        <p14:creationId xmlns:p14="http://schemas.microsoft.com/office/powerpoint/2010/main" val="29836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Az értékek lényegében alapvető meggyőződések.</a:t>
            </a:r>
          </a:p>
          <a:p>
            <a:r>
              <a:rPr lang="hu-HU" altLang="hu-HU"/>
              <a:t>Az értékek határozzák meg az élet céljaira és az életvitel módjára vonatkozó preferenciáinkat és választásainkat.</a:t>
            </a:r>
          </a:p>
          <a:p>
            <a:r>
              <a:rPr lang="hu-HU" altLang="hu-HU"/>
              <a:t>Az értékeink határozzák meg, hogy mit tartunk jónak és rossznak.</a:t>
            </a:r>
          </a:p>
          <a:p>
            <a:endParaRPr lang="hu-HU" altLang="hu-HU"/>
          </a:p>
          <a:p>
            <a:r>
              <a:rPr lang="hu-HU" altLang="hu-HU"/>
              <a:t>Mi a közös az erkölccsel és mi a különbség?</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102621-D262-48E4-A9A0-DA5B33030BE3}" type="slidenum">
              <a:rPr lang="hu-HU" altLang="hu-HU" sz="1300" smtClean="0"/>
              <a:pPr>
                <a:spcBef>
                  <a:spcPct val="0"/>
                </a:spcBef>
              </a:pPr>
              <a:t>14</a:t>
            </a:fld>
            <a:endParaRPr lang="hu-HU" altLang="hu-HU" sz="1300"/>
          </a:p>
        </p:txBody>
      </p:sp>
    </p:spTree>
    <p:extLst>
      <p:ext uri="{BB962C8B-B14F-4D97-AF65-F5344CB8AC3E}">
        <p14:creationId xmlns:p14="http://schemas.microsoft.com/office/powerpoint/2010/main" val="136767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90488" indent="-90488">
              <a:buFont typeface="Arial" pitchFamily="34" charset="0"/>
              <a:buChar char="•"/>
              <a:defRPr/>
            </a:pPr>
            <a:r>
              <a:rPr lang="hu-HU" dirty="0"/>
              <a:t>üzleti vs. akadémiai szféra</a:t>
            </a:r>
          </a:p>
          <a:p>
            <a:pPr marL="90488" indent="-90488">
              <a:buFont typeface="Arial" pitchFamily="34" charset="0"/>
              <a:buChar char="•"/>
              <a:defRPr/>
            </a:pPr>
            <a:r>
              <a:rPr lang="hu-HU" dirty="0"/>
              <a:t>Pl. magyar KKV vs. multinacionális cégek</a:t>
            </a:r>
          </a:p>
          <a:p>
            <a:pPr marL="90488" indent="-90488">
              <a:buFont typeface="Arial" pitchFamily="34" charset="0"/>
              <a:buChar char="•"/>
              <a:defRPr/>
            </a:pPr>
            <a:r>
              <a:rPr lang="hu-HU" dirty="0"/>
              <a:t>X generáció (’60-70-es években születettek): szendvicsgeneráció; kis csoport (</a:t>
            </a:r>
            <a:r>
              <a:rPr lang="hu-HU" dirty="0" err="1"/>
              <a:t>boomerekhez</a:t>
            </a:r>
            <a:r>
              <a:rPr lang="hu-HU" dirty="0"/>
              <a:t>, Y-hoz képest) </a:t>
            </a:r>
            <a:r>
              <a:rPr lang="hu-HU" dirty="0" err="1"/>
              <a:t>boomerek</a:t>
            </a:r>
            <a:r>
              <a:rPr lang="hu-HU" dirty="0"/>
              <a:t> nem akarnak elmenni</a:t>
            </a:r>
          </a:p>
          <a:p>
            <a:pPr marL="90488" indent="-90488">
              <a:buFont typeface="Arial" pitchFamily="34" charset="0"/>
              <a:buChar char="•"/>
              <a:defRPr/>
            </a:pPr>
            <a:r>
              <a:rPr lang="hu-HU" dirty="0"/>
              <a:t>Millenniumi (Y) generáció (’80-90-es években születtek): személyes igényeiknek megfelelő munkát keresnek; a munka az élet meghatározó része, nem pedig egy elkülöníthető eleme; munka során keresik: új barátságok, új készségek elsajátítása, jelentős cél megvalósításába kapcsolódhassanak be   </a:t>
            </a:r>
          </a:p>
          <a:p>
            <a:pPr>
              <a:defRPr/>
            </a:pPr>
            <a:endParaRPr lang="hu-HU"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DBD08E-449A-4264-8B4F-730F079676D7}" type="slidenum">
              <a:rPr lang="hu-HU" altLang="hu-HU" sz="1300" smtClean="0"/>
              <a:pPr>
                <a:spcBef>
                  <a:spcPct val="0"/>
                </a:spcBef>
              </a:pPr>
              <a:t>15</a:t>
            </a:fld>
            <a:endParaRPr lang="hu-HU" altLang="hu-HU" sz="1300"/>
          </a:p>
        </p:txBody>
      </p:sp>
    </p:spTree>
    <p:extLst>
      <p:ext uri="{BB962C8B-B14F-4D97-AF65-F5344CB8AC3E}">
        <p14:creationId xmlns:p14="http://schemas.microsoft.com/office/powerpoint/2010/main" val="228776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78CBF-ABA4-4DBB-A08B-793C5A4615D5}" type="slidenum">
              <a:rPr lang="hu-HU" altLang="hu-HU" sz="1300" smtClean="0"/>
              <a:pPr>
                <a:spcBef>
                  <a:spcPct val="0"/>
                </a:spcBef>
              </a:pPr>
              <a:t>16</a:t>
            </a:fld>
            <a:endParaRPr lang="hu-HU" altLang="hu-HU" sz="1300"/>
          </a:p>
        </p:txBody>
      </p:sp>
    </p:spTree>
    <p:extLst>
      <p:ext uri="{BB962C8B-B14F-4D97-AF65-F5344CB8AC3E}">
        <p14:creationId xmlns:p14="http://schemas.microsoft.com/office/powerpoint/2010/main" val="381255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D8E1B-ABBB-4AF0-95BE-DA0C3410C346}" type="slidenum">
              <a:rPr lang="hu-HU" altLang="hu-HU" sz="1300" smtClean="0"/>
              <a:pPr>
                <a:spcBef>
                  <a:spcPct val="0"/>
                </a:spcBef>
              </a:pPr>
              <a:t>17</a:t>
            </a:fld>
            <a:endParaRPr lang="hu-HU" altLang="hu-HU" sz="1300"/>
          </a:p>
        </p:txBody>
      </p:sp>
    </p:spTree>
    <p:extLst>
      <p:ext uri="{BB962C8B-B14F-4D97-AF65-F5344CB8AC3E}">
        <p14:creationId xmlns:p14="http://schemas.microsoft.com/office/powerpoint/2010/main" val="3138194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87313" indent="-87313">
              <a:buFontTx/>
              <a:buChar char="-"/>
              <a:defRPr/>
            </a:pPr>
            <a:r>
              <a:rPr lang="hu-HU" dirty="0"/>
              <a:t>HR: </a:t>
            </a:r>
          </a:p>
          <a:p>
            <a:pPr marL="536575" lvl="1" indent="-79375">
              <a:buFontTx/>
              <a:buChar char="-"/>
              <a:defRPr/>
            </a:pPr>
            <a:r>
              <a:rPr lang="hu-HU" dirty="0"/>
              <a:t>Mindkét megközelítésnek van létjogosultsága – kettő ötvözésére lenne szükség</a:t>
            </a:r>
          </a:p>
          <a:p>
            <a:pPr marL="536575" lvl="1" indent="-79375">
              <a:buFontTx/>
              <a:buChar char="-"/>
              <a:defRPr/>
            </a:pPr>
            <a:r>
              <a:rPr lang="hu-HU" dirty="0"/>
              <a:t>Alapvetően összeférhetetlenek mint irányelvek</a:t>
            </a:r>
          </a:p>
          <a:p>
            <a:pPr marL="536575" lvl="1" indent="-79375">
              <a:buFontTx/>
              <a:buChar char="-"/>
              <a:defRPr/>
            </a:pPr>
            <a:r>
              <a:rPr lang="hu-HU" dirty="0"/>
              <a:t>A szervezet és az egyén viszonyának különböző nézetét képviselik</a:t>
            </a:r>
          </a:p>
          <a:p>
            <a:pPr marL="87313" indent="-87313">
              <a:buFontTx/>
              <a:buChar char="-"/>
              <a:defRPr/>
            </a:pPr>
            <a:r>
              <a:rPr lang="hu-HU" dirty="0"/>
              <a:t>Célok: a kettőt összeegyeztetni a sikeres üzletemberek tudják – de a rövid és a hosszú távú növekedés közötti konfliktusban minden vállalatnak el kell döntenie a két cél fontossági sorrendjét</a:t>
            </a:r>
          </a:p>
          <a:p>
            <a:pPr marL="87313" indent="-87313">
              <a:spcBef>
                <a:spcPct val="60000"/>
              </a:spcBef>
              <a:buFontTx/>
              <a:buChar char="-"/>
              <a:defRPr/>
            </a:pPr>
            <a:r>
              <a:rPr lang="hu-HU" dirty="0"/>
              <a:t>Példa: én csapnivaló vagyok </a:t>
            </a:r>
            <a:r>
              <a:rPr lang="hu-HU" dirty="0" err="1"/>
              <a:t>interim</a:t>
            </a:r>
            <a:r>
              <a:rPr lang="hu-HU" dirty="0"/>
              <a:t> </a:t>
            </a:r>
            <a:r>
              <a:rPr lang="hu-HU" dirty="0" err="1"/>
              <a:t>managerként</a:t>
            </a:r>
            <a:endParaRPr lang="hu-HU" dirty="0"/>
          </a:p>
          <a:p>
            <a:pPr marL="87313" indent="-87313">
              <a:spcBef>
                <a:spcPct val="60000"/>
              </a:spcBef>
              <a:buFontTx/>
              <a:buChar char="-"/>
              <a:defRPr/>
            </a:pPr>
            <a:r>
              <a:rPr lang="hu-HU" dirty="0"/>
              <a:t>Nem kell a kétfajta értéknek azonosnak lennie, de közel kell állniuk egymáshoz, hogy egyidejűleg létezhessenek</a:t>
            </a:r>
            <a:endParaRPr lang="en-US" dirty="0"/>
          </a:p>
          <a:p>
            <a:pPr>
              <a:defRPr/>
            </a:pPr>
            <a:endParaRPr lang="hu-HU"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E9E04-530E-4873-A3FC-EA85A29BC614}" type="slidenum">
              <a:rPr lang="hu-HU" altLang="hu-HU" sz="1300" smtClean="0"/>
              <a:pPr>
                <a:spcBef>
                  <a:spcPct val="0"/>
                </a:spcBef>
              </a:pPr>
              <a:t>18</a:t>
            </a:fld>
            <a:endParaRPr lang="hu-HU" altLang="hu-HU" sz="1300"/>
          </a:p>
        </p:txBody>
      </p:sp>
    </p:spTree>
    <p:extLst>
      <p:ext uri="{BB962C8B-B14F-4D97-AF65-F5344CB8AC3E}">
        <p14:creationId xmlns:p14="http://schemas.microsoft.com/office/powerpoint/2010/main" val="3893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19</a:t>
            </a:fld>
            <a:endParaRPr lang="hu-HU"/>
          </a:p>
        </p:txBody>
      </p:sp>
    </p:spTree>
    <p:extLst>
      <p:ext uri="{BB962C8B-B14F-4D97-AF65-F5344CB8AC3E}">
        <p14:creationId xmlns:p14="http://schemas.microsoft.com/office/powerpoint/2010/main" val="106062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a:t>
            </a:fld>
            <a:endParaRPr lang="hu-HU"/>
          </a:p>
        </p:txBody>
      </p:sp>
    </p:spTree>
    <p:extLst>
      <p:ext uri="{BB962C8B-B14F-4D97-AF65-F5344CB8AC3E}">
        <p14:creationId xmlns:p14="http://schemas.microsoft.com/office/powerpoint/2010/main" val="412502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20</a:t>
            </a:fld>
            <a:endParaRPr lang="hu-HU"/>
          </a:p>
        </p:txBody>
      </p:sp>
    </p:spTree>
    <p:extLst>
      <p:ext uri="{BB962C8B-B14F-4D97-AF65-F5344CB8AC3E}">
        <p14:creationId xmlns:p14="http://schemas.microsoft.com/office/powerpoint/2010/main" val="334274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21</a:t>
            </a:fld>
            <a:endParaRPr lang="hu-HU"/>
          </a:p>
        </p:txBody>
      </p:sp>
    </p:spTree>
    <p:extLst>
      <p:ext uri="{BB962C8B-B14F-4D97-AF65-F5344CB8AC3E}">
        <p14:creationId xmlns:p14="http://schemas.microsoft.com/office/powerpoint/2010/main" val="23108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hu-HU" altLang="hu-HU" b="1">
                <a:latin typeface="Arial" panose="020B0604020202020204" pitchFamily="34" charset="0"/>
              </a:rPr>
              <a:t> Kistestű pöttyös ló: </a:t>
            </a:r>
            <a:r>
              <a:rPr lang="hu-HU" altLang="hu-HU">
                <a:latin typeface="Arial" panose="020B0604020202020204" pitchFamily="34" charset="0"/>
              </a:rPr>
              <a:t>rendelkeznie kell legalább 95 cm2 rózsaszín bőrfelülettel, fehér szőrrel a testén, illetve két évesnél idősebb lovak esetében a fej bizonyos részein.</a:t>
            </a:r>
          </a:p>
          <a:p>
            <a:pPr eaLnBrk="1" hangingPunct="1">
              <a:buFontTx/>
              <a:buChar char="-"/>
            </a:pPr>
            <a:r>
              <a:rPr lang="hu-HU" altLang="hu-HU">
                <a:latin typeface="Arial" panose="020B0604020202020204" pitchFamily="34" charset="0"/>
              </a:rPr>
              <a:t> 1 font = 453,6 g</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BAEAA-3BAF-4CBD-B084-EBFBD4C2D3B7}" type="slidenum">
              <a:rPr lang="en-GB" altLang="hu-HU"/>
              <a:pPr eaLnBrk="1" hangingPunct="1"/>
              <a:t>22</a:t>
            </a:fld>
            <a:endParaRPr lang="en-GB" altLang="hu-HU"/>
          </a:p>
        </p:txBody>
      </p:sp>
    </p:spTree>
    <p:extLst>
      <p:ext uri="{BB962C8B-B14F-4D97-AF65-F5344CB8AC3E}">
        <p14:creationId xmlns:p14="http://schemas.microsoft.com/office/powerpoint/2010/main" val="3581279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hu-HU" altLang="hu-HU">
                <a:latin typeface="Arial" panose="020B0604020202020204" pitchFamily="34" charset="0"/>
              </a:rPr>
              <a:t> A gyártás előtti törésteszteken a mérnökök felfedezték a potenciális veszélyt – mégis elkezdték a gyártást mert a szerelősor készen állt</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E37A70-2E18-423C-B505-895712663937}" type="slidenum">
              <a:rPr lang="en-GB" altLang="hu-HU"/>
              <a:pPr eaLnBrk="1" hangingPunct="1"/>
              <a:t>23</a:t>
            </a:fld>
            <a:endParaRPr lang="en-GB" altLang="hu-HU"/>
          </a:p>
        </p:txBody>
      </p:sp>
    </p:spTree>
    <p:extLst>
      <p:ext uri="{BB962C8B-B14F-4D97-AF65-F5344CB8AC3E}">
        <p14:creationId xmlns:p14="http://schemas.microsoft.com/office/powerpoint/2010/main" val="1687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hu-HU" altLang="hu-HU">
                <a:latin typeface="Arial" panose="020B0604020202020204" pitchFamily="34" charset="0"/>
              </a:rPr>
              <a:t> Ifjabb Henry Ford az alapító unokája</a:t>
            </a:r>
          </a:p>
          <a:p>
            <a:pPr eaLnBrk="1" hangingPunct="1">
              <a:buFontTx/>
              <a:buChar char="-"/>
            </a:pPr>
            <a:r>
              <a:rPr lang="hu-HU" altLang="hu-HU">
                <a:latin typeface="Arial" panose="020B0604020202020204" pitchFamily="34" charset="0"/>
              </a:rPr>
              <a:t> A lefokozáshoz igénybe vette a McKinsey szolgáltatásait: a menedzsmentstruktúra átalakítása: Iacocca a 3. ember lesz</a:t>
            </a:r>
          </a:p>
          <a:p>
            <a:pPr eaLnBrk="1" hangingPunct="1">
              <a:buFontTx/>
              <a:buChar char="-"/>
            </a:pPr>
            <a:r>
              <a:rPr lang="hu-HU" altLang="hu-HU">
                <a:latin typeface="Arial" panose="020B0604020202020204" pitchFamily="34" charset="0"/>
              </a:rPr>
              <a:t> Az Akik a világot mozgatják – sikeres üzletemberek című könyv nem is említi a Pintó-ügyet – ifjabb Henry Ford zsarnokságának tulajdonítja Iacocca eltávolítását</a:t>
            </a:r>
          </a:p>
          <a:p>
            <a:pPr eaLnBrk="1" hangingPunct="1">
              <a:buFontTx/>
              <a:buChar char="-"/>
            </a:pPr>
            <a:r>
              <a:rPr lang="hu-HU" altLang="hu-HU">
                <a:latin typeface="Arial" panose="020B0604020202020204" pitchFamily="34" charset="0"/>
              </a:rPr>
              <a:t> „56-ot 56-ért” kampány:</a:t>
            </a:r>
            <a:r>
              <a:rPr lang="en-US" altLang="hu-HU">
                <a:latin typeface="Arial" panose="020B0604020202020204" pitchFamily="34" charset="0"/>
              </a:rPr>
              <a:t> </a:t>
            </a:r>
            <a:r>
              <a:rPr lang="hu-HU" altLang="hu-HU">
                <a:latin typeface="Arial" panose="020B0604020202020204" pitchFamily="34" charset="0"/>
              </a:rPr>
              <a:t>az 1956-os modellekre kölcsönt ajánlott, </a:t>
            </a:r>
            <a:r>
              <a:rPr lang="en-US" altLang="hu-HU">
                <a:latin typeface="Arial" panose="020B0604020202020204" pitchFamily="34" charset="0"/>
              </a:rPr>
              <a:t>20%</a:t>
            </a:r>
            <a:r>
              <a:rPr lang="hu-HU" altLang="hu-HU">
                <a:latin typeface="Arial" panose="020B0604020202020204" pitchFamily="34" charset="0"/>
              </a:rPr>
              <a:t>-os előleg befizetése után havi 56 dollárt kellett fizetni 3 éven át</a:t>
            </a:r>
            <a:r>
              <a:rPr lang="en-US" altLang="hu-HU">
                <a:latin typeface="Arial" panose="020B0604020202020204" pitchFamily="34" charset="0"/>
              </a:rPr>
              <a:t>.</a:t>
            </a:r>
            <a:endParaRPr lang="hu-HU" altLang="hu-HU">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7361F4-F758-4784-A12B-F961711C741D}" type="slidenum">
              <a:rPr lang="en-GB" altLang="hu-HU"/>
              <a:pPr eaLnBrk="1" hangingPunct="1"/>
              <a:t>24</a:t>
            </a:fld>
            <a:endParaRPr lang="en-GB" altLang="hu-HU"/>
          </a:p>
        </p:txBody>
      </p:sp>
    </p:spTree>
    <p:extLst>
      <p:ext uri="{BB962C8B-B14F-4D97-AF65-F5344CB8AC3E}">
        <p14:creationId xmlns:p14="http://schemas.microsoft.com/office/powerpoint/2010/main" val="67179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hu-HU" altLang="hu-HU">
                <a:latin typeface="Arial" panose="020B0604020202020204" pitchFamily="34" charset="0"/>
              </a:rPr>
              <a:t> Szavazni és számolni</a:t>
            </a:r>
          </a:p>
          <a:p>
            <a:pPr eaLnBrk="1" hangingPunct="1">
              <a:buFontTx/>
              <a:buChar char="•"/>
            </a:pPr>
            <a:r>
              <a:rPr lang="hu-HU" altLang="hu-HU">
                <a:latin typeface="Arial" panose="020B0604020202020204" pitchFamily="34" charset="0"/>
              </a:rPr>
              <a:t> Ha nem, miért nem?</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7914E5-CEBD-49D2-8982-D6C986E6DC83}" type="slidenum">
              <a:rPr lang="en-GB" altLang="hu-HU"/>
              <a:pPr eaLnBrk="1" hangingPunct="1"/>
              <a:t>25</a:t>
            </a:fld>
            <a:endParaRPr lang="en-GB" altLang="hu-HU"/>
          </a:p>
        </p:txBody>
      </p:sp>
    </p:spTree>
    <p:extLst>
      <p:ext uri="{BB962C8B-B14F-4D97-AF65-F5344CB8AC3E}">
        <p14:creationId xmlns:p14="http://schemas.microsoft.com/office/powerpoint/2010/main" val="226106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E406BF-6E3F-4972-B00E-C44DE47B7F51}" type="slidenum">
              <a:rPr lang="en-GB" altLang="hu-HU"/>
              <a:pPr eaLnBrk="1" hangingPunct="1"/>
              <a:t>26</a:t>
            </a:fld>
            <a:endParaRPr lang="en-GB" altLang="hu-HU"/>
          </a:p>
        </p:txBody>
      </p:sp>
    </p:spTree>
    <p:extLst>
      <p:ext uri="{BB962C8B-B14F-4D97-AF65-F5344CB8AC3E}">
        <p14:creationId xmlns:p14="http://schemas.microsoft.com/office/powerpoint/2010/main" val="52963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27</a:t>
            </a:fld>
            <a:endParaRPr lang="hu-HU"/>
          </a:p>
        </p:txBody>
      </p:sp>
    </p:spTree>
    <p:extLst>
      <p:ext uri="{BB962C8B-B14F-4D97-AF65-F5344CB8AC3E}">
        <p14:creationId xmlns:p14="http://schemas.microsoft.com/office/powerpoint/2010/main" val="1813857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28</a:t>
            </a:fld>
            <a:endParaRPr lang="hu-HU"/>
          </a:p>
        </p:txBody>
      </p:sp>
    </p:spTree>
    <p:extLst>
      <p:ext uri="{BB962C8B-B14F-4D97-AF65-F5344CB8AC3E}">
        <p14:creationId xmlns:p14="http://schemas.microsoft.com/office/powerpoint/2010/main" val="188892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29</a:t>
            </a:fld>
            <a:endParaRPr lang="hu-HU"/>
          </a:p>
        </p:txBody>
      </p:sp>
    </p:spTree>
    <p:extLst>
      <p:ext uri="{BB962C8B-B14F-4D97-AF65-F5344CB8AC3E}">
        <p14:creationId xmlns:p14="http://schemas.microsoft.com/office/powerpoint/2010/main" val="184806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u-HU" dirty="0"/>
              <a:t>Alkalmanként 3 blokk / 2 téma</a:t>
            </a:r>
          </a:p>
          <a:p>
            <a:pPr marL="685800" lvl="1" indent="-228600">
              <a:buFont typeface="+mj-lt"/>
              <a:buAutoNum type="alphaUcPeriod"/>
            </a:pPr>
            <a:r>
              <a:rPr lang="hu-HU" dirty="0"/>
              <a:t>8:00-9:15</a:t>
            </a:r>
          </a:p>
          <a:p>
            <a:pPr marL="685800" lvl="1" indent="-228600">
              <a:buFont typeface="+mj-lt"/>
              <a:buAutoNum type="alphaUcPeriod"/>
            </a:pPr>
            <a:r>
              <a:rPr lang="hu-HU" dirty="0"/>
              <a:t>9:30-10:45</a:t>
            </a:r>
          </a:p>
          <a:p>
            <a:pPr marL="685800" lvl="1" indent="-228600">
              <a:buFont typeface="+mj-lt"/>
              <a:buAutoNum type="alphaUcPeriod"/>
            </a:pPr>
            <a:r>
              <a:rPr lang="hu-HU" dirty="0"/>
              <a:t>11:00-12:15</a:t>
            </a:r>
          </a:p>
        </p:txBody>
      </p:sp>
      <p:sp>
        <p:nvSpPr>
          <p:cNvPr id="4" name="Slide Number Placeholder 3"/>
          <p:cNvSpPr>
            <a:spLocks noGrp="1"/>
          </p:cNvSpPr>
          <p:nvPr>
            <p:ph type="sldNum" sz="quarter" idx="10"/>
          </p:nvPr>
        </p:nvSpPr>
        <p:spPr/>
        <p:txBody>
          <a:bodyPr/>
          <a:lstStyle/>
          <a:p>
            <a:fld id="{4CED0341-32AC-4702-9574-ECBC7C71FB17}" type="slidenum">
              <a:rPr lang="hu-HU" smtClean="0"/>
              <a:pPr/>
              <a:t>3</a:t>
            </a:fld>
            <a:endParaRPr lang="hu-HU"/>
          </a:p>
        </p:txBody>
      </p:sp>
    </p:spTree>
    <p:extLst>
      <p:ext uri="{BB962C8B-B14F-4D97-AF65-F5344CB8AC3E}">
        <p14:creationId xmlns:p14="http://schemas.microsoft.com/office/powerpoint/2010/main" val="2231687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30</a:t>
            </a:fld>
            <a:endParaRPr lang="hu-HU"/>
          </a:p>
        </p:txBody>
      </p:sp>
    </p:spTree>
    <p:extLst>
      <p:ext uri="{BB962C8B-B14F-4D97-AF65-F5344CB8AC3E}">
        <p14:creationId xmlns:p14="http://schemas.microsoft.com/office/powerpoint/2010/main" val="797015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31</a:t>
            </a:fld>
            <a:endParaRPr lang="hu-HU"/>
          </a:p>
        </p:txBody>
      </p:sp>
    </p:spTree>
    <p:extLst>
      <p:ext uri="{BB962C8B-B14F-4D97-AF65-F5344CB8AC3E}">
        <p14:creationId xmlns:p14="http://schemas.microsoft.com/office/powerpoint/2010/main" val="1429259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274E5E-AA77-4FEF-A63B-441D8904ADA2}" type="slidenum">
              <a:rPr lang="en-US" altLang="hu-HU"/>
              <a:pPr eaLnBrk="1" hangingPunct="1"/>
              <a:t>32</a:t>
            </a:fld>
            <a:endParaRPr lang="en-US" altLang="hu-H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4138" indent="-84138" eaLnBrk="1" hangingPunct="1">
              <a:buFontTx/>
              <a:buChar char="•"/>
            </a:pPr>
            <a:r>
              <a:rPr lang="hu-HU" altLang="hu-HU">
                <a:latin typeface="Arial" panose="020B0604020202020204" pitchFamily="34" charset="0"/>
              </a:rPr>
              <a:t>A vezető felelős a beosztottak magatartásáért is</a:t>
            </a:r>
          </a:p>
          <a:p>
            <a:pPr marL="84138" indent="-84138" eaLnBrk="1" hangingPunct="1">
              <a:buFontTx/>
              <a:buChar char="•"/>
            </a:pPr>
            <a:r>
              <a:rPr lang="hu-HU" altLang="hu-HU">
                <a:latin typeface="Arial" panose="020B0604020202020204" pitchFamily="34" charset="0"/>
              </a:rPr>
              <a:t>VG 2009.04.24. – Németországban terv: a menedzserek éves fizetésükkel feleljenek a rossz döntéseikért</a:t>
            </a:r>
          </a:p>
          <a:p>
            <a:pPr marL="84138" indent="-84138" eaLnBrk="1" hangingPunct="1">
              <a:buFontTx/>
              <a:buChar char="•"/>
            </a:pPr>
            <a:r>
              <a:rPr lang="hu-HU" altLang="hu-HU">
                <a:latin typeface="Arial" panose="020B0604020202020204" pitchFamily="34" charset="0"/>
              </a:rPr>
              <a:t>Wikinómia alapelvei: nyitottság; az egyenrangúak együttműködése, a megosztás, globális cselekvés</a:t>
            </a:r>
          </a:p>
          <a:p>
            <a:pPr marL="84138" indent="-84138" eaLnBrk="1" hangingPunct="1">
              <a:buFontTx/>
              <a:buChar char="•"/>
            </a:pPr>
            <a:r>
              <a:rPr lang="hu-HU" altLang="hu-HU">
                <a:latin typeface="Arial" panose="020B0604020202020204" pitchFamily="34" charset="0"/>
              </a:rPr>
              <a:t>Tudja-e valaki, hol készült ez a fénykép?</a:t>
            </a:r>
          </a:p>
          <a:p>
            <a:pPr marL="84138" indent="-84138" eaLnBrk="1" hangingPunct="1">
              <a:buFontTx/>
              <a:buChar char="•"/>
            </a:pPr>
            <a:r>
              <a:rPr lang="hu-HU" altLang="hu-HU">
                <a:latin typeface="Arial" panose="020B0604020202020204" pitchFamily="34" charset="0"/>
              </a:rPr>
              <a:t>Wiki wiki (hawaii): fürge, nagyon gyors; </a:t>
            </a:r>
            <a:r>
              <a:rPr lang="hu-HU" altLang="hu-HU" i="1">
                <a:latin typeface="Arial" panose="020B0604020202020204" pitchFamily="34" charset="0"/>
              </a:rPr>
              <a:t>wiki wiki bus</a:t>
            </a:r>
            <a:r>
              <a:rPr lang="hu-HU" altLang="hu-HU">
                <a:latin typeface="Arial" panose="020B0604020202020204" pitchFamily="34" charset="0"/>
              </a:rPr>
              <a:t> a honolului repülőtéren </a:t>
            </a:r>
            <a:endParaRPr lang="en-US" altLang="hu-HU">
              <a:latin typeface="Arial" panose="020B0604020202020204" pitchFamily="34" charset="0"/>
            </a:endParaRPr>
          </a:p>
        </p:txBody>
      </p:sp>
    </p:spTree>
    <p:extLst>
      <p:ext uri="{BB962C8B-B14F-4D97-AF65-F5344CB8AC3E}">
        <p14:creationId xmlns:p14="http://schemas.microsoft.com/office/powerpoint/2010/main" val="2354865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299A52-1F12-4E61-A7FE-C991FE209F12}" type="slidenum">
              <a:rPr lang="en-US" altLang="hu-HU"/>
              <a:pPr eaLnBrk="1" hangingPunct="1"/>
              <a:t>33</a:t>
            </a:fld>
            <a:endParaRPr lang="en-US" altLang="hu-HU"/>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r>
              <a:rPr lang="hu-HU" altLang="hu-HU">
                <a:latin typeface="Arial" panose="020B0604020202020204" pitchFamily="34" charset="0"/>
              </a:rPr>
              <a:t>Erkölcs és gazdaság dilemmái:</a:t>
            </a:r>
          </a:p>
          <a:p>
            <a:pPr marL="227013" indent="-227013" eaLnBrk="1" hangingPunct="1">
              <a:buFontTx/>
              <a:buAutoNum type="alphaLcParenR"/>
            </a:pPr>
            <a:r>
              <a:rPr lang="hu-HU" altLang="hu-HU">
                <a:latin typeface="Arial" panose="020B0604020202020204" pitchFamily="34" charset="0"/>
              </a:rPr>
              <a:t>Friedman: nincs szükség etikára a gazdaságban</a:t>
            </a:r>
          </a:p>
          <a:p>
            <a:pPr marL="227013" indent="-227013" eaLnBrk="1" hangingPunct="1">
              <a:buFontTx/>
              <a:buAutoNum type="alphaLcParenR"/>
            </a:pPr>
            <a:r>
              <a:rPr lang="hu-HU" altLang="hu-HU">
                <a:latin typeface="Arial" panose="020B0604020202020204" pitchFamily="34" charset="0"/>
              </a:rPr>
              <a:t>European Business Ethics Network: etikus/felelős viselkedés követendő, mert gazdaságilag is kifizetődő. Pl. egy régi konferencia két előadója</a:t>
            </a:r>
          </a:p>
          <a:p>
            <a:pPr marL="227013" indent="-227013" eaLnBrk="1" hangingPunct="1">
              <a:buFontTx/>
              <a:buAutoNum type="alphaLcParenR"/>
            </a:pPr>
            <a:r>
              <a:rPr lang="hu-HU" altLang="hu-HU">
                <a:latin typeface="Arial" panose="020B0604020202020204" pitchFamily="34" charset="0"/>
              </a:rPr>
              <a:t>Nincs üzleti etika, csak egyféle etika van</a:t>
            </a:r>
          </a:p>
          <a:p>
            <a:pPr marL="227013" indent="-227013" eaLnBrk="1" hangingPunct="1">
              <a:buFontTx/>
              <a:buAutoNum type="alphaLcParenR"/>
            </a:pPr>
            <a:r>
              <a:rPr lang="hu-HU" altLang="hu-HU">
                <a:latin typeface="Arial" panose="020B0604020202020204" pitchFamily="34" charset="0"/>
              </a:rPr>
              <a:t>Az üzleti etika létjogosultsága</a:t>
            </a:r>
            <a:endParaRPr lang="en-US" altLang="hu-HU">
              <a:latin typeface="Arial" panose="020B0604020202020204" pitchFamily="34" charset="0"/>
            </a:endParaRPr>
          </a:p>
        </p:txBody>
      </p:sp>
    </p:spTree>
    <p:extLst>
      <p:ext uri="{BB962C8B-B14F-4D97-AF65-F5344CB8AC3E}">
        <p14:creationId xmlns:p14="http://schemas.microsoft.com/office/powerpoint/2010/main" val="3634294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34</a:t>
            </a:fld>
            <a:endParaRPr lang="hu-HU"/>
          </a:p>
        </p:txBody>
      </p:sp>
    </p:spTree>
    <p:extLst>
      <p:ext uri="{BB962C8B-B14F-4D97-AF65-F5344CB8AC3E}">
        <p14:creationId xmlns:p14="http://schemas.microsoft.com/office/powerpoint/2010/main" val="3913153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35</a:t>
            </a:fld>
            <a:endParaRPr lang="hu-HU"/>
          </a:p>
        </p:txBody>
      </p:sp>
    </p:spTree>
    <p:extLst>
      <p:ext uri="{BB962C8B-B14F-4D97-AF65-F5344CB8AC3E}">
        <p14:creationId xmlns:p14="http://schemas.microsoft.com/office/powerpoint/2010/main" val="3496908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D2A35A-A1D6-49F9-9264-36FE858139A2}" type="slidenum">
              <a:rPr lang="hu-HU" altLang="hu-HU">
                <a:latin typeface="Calibri" panose="020F0502020204030204" pitchFamily="34" charset="0"/>
              </a:rPr>
              <a:pPr eaLnBrk="1" hangingPunct="1"/>
              <a:t>36</a:t>
            </a:fld>
            <a:endParaRPr lang="hu-HU" altLang="hu-HU">
              <a:latin typeface="Calibri" panose="020F0502020204030204" pitchFamily="34" charset="0"/>
            </a:endParaRPr>
          </a:p>
        </p:txBody>
      </p:sp>
    </p:spTree>
    <p:extLst>
      <p:ext uri="{BB962C8B-B14F-4D97-AF65-F5344CB8AC3E}">
        <p14:creationId xmlns:p14="http://schemas.microsoft.com/office/powerpoint/2010/main" val="2628248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37</a:t>
            </a:fld>
            <a:endParaRPr lang="hu-HU"/>
          </a:p>
        </p:txBody>
      </p:sp>
    </p:spTree>
    <p:extLst>
      <p:ext uri="{BB962C8B-B14F-4D97-AF65-F5344CB8AC3E}">
        <p14:creationId xmlns:p14="http://schemas.microsoft.com/office/powerpoint/2010/main" val="3433767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38</a:t>
            </a:fld>
            <a:endParaRPr lang="hu-HU"/>
          </a:p>
        </p:txBody>
      </p:sp>
    </p:spTree>
    <p:extLst>
      <p:ext uri="{BB962C8B-B14F-4D97-AF65-F5344CB8AC3E}">
        <p14:creationId xmlns:p14="http://schemas.microsoft.com/office/powerpoint/2010/main" val="3028267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9C8C1D-2566-4F67-A047-B09082CA44CC}" type="slidenum">
              <a:rPr lang="en-US" altLang="hu-HU">
                <a:latin typeface="Calibri" panose="020F0502020204030204" pitchFamily="34" charset="0"/>
              </a:rPr>
              <a:pPr eaLnBrk="1" hangingPunct="1"/>
              <a:t>39</a:t>
            </a:fld>
            <a:endParaRPr lang="en-US" altLang="hu-HU">
              <a:latin typeface="Calibri" panose="020F0502020204030204" pitchFamily="34"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Hosszabb történet: milyen erők befolyásolták Pilátus hatalmi képességeit?</a:t>
            </a:r>
          </a:p>
          <a:p>
            <a:pPr marL="85725" indent="-85725">
              <a:buFontTx/>
              <a:buChar char="•"/>
            </a:pPr>
            <a:r>
              <a:rPr lang="hu-HU" altLang="hu-HU"/>
              <a:t>Hány szakasz? – az épület előtt, épületben… (7)</a:t>
            </a:r>
          </a:p>
        </p:txBody>
      </p:sp>
    </p:spTree>
    <p:extLst>
      <p:ext uri="{BB962C8B-B14F-4D97-AF65-F5344CB8AC3E}">
        <p14:creationId xmlns:p14="http://schemas.microsoft.com/office/powerpoint/2010/main" val="282886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4</a:t>
            </a:fld>
            <a:endParaRPr lang="hu-HU"/>
          </a:p>
        </p:txBody>
      </p:sp>
    </p:spTree>
    <p:extLst>
      <p:ext uri="{BB962C8B-B14F-4D97-AF65-F5344CB8AC3E}">
        <p14:creationId xmlns:p14="http://schemas.microsoft.com/office/powerpoint/2010/main" val="1673871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1FE4D0-5DFC-44E7-AADD-20F9424AEA80}" type="slidenum">
              <a:rPr lang="en-US" altLang="hu-HU">
                <a:latin typeface="Calibri" panose="020F0502020204030204" pitchFamily="34" charset="0"/>
              </a:rPr>
              <a:pPr eaLnBrk="1" hangingPunct="1"/>
              <a:t>40</a:t>
            </a:fld>
            <a:endParaRPr lang="en-US" altLang="hu-HU">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A nagyhét eseményeit nagyon részletesen írja le a Biblia</a:t>
            </a:r>
          </a:p>
          <a:p>
            <a:pPr marL="85725" indent="-85725">
              <a:buFontTx/>
              <a:buChar char="•"/>
            </a:pPr>
            <a:r>
              <a:rPr lang="hu-HU" altLang="hu-HU"/>
              <a:t>Annást Kr. u. 15-ben megfosztották főpapi tisztétől</a:t>
            </a:r>
          </a:p>
          <a:p>
            <a:pPr marL="85725" indent="-85725">
              <a:buFontTx/>
              <a:buChar char="•"/>
            </a:pPr>
            <a:r>
              <a:rPr lang="hu-HU" altLang="hu-HU"/>
              <a:t>A vádlottat nem ítélhették el a tárgyalásának napján</a:t>
            </a:r>
          </a:p>
          <a:p>
            <a:pPr marL="85725" indent="-85725">
              <a:buFontTx/>
              <a:buChar char="•"/>
            </a:pPr>
            <a:r>
              <a:rPr lang="hu-HU" altLang="hu-HU"/>
              <a:t>(Jézus elfogatása: Jn 18,1-11) </a:t>
            </a:r>
            <a:endParaRPr lang="en-US" altLang="hu-HU"/>
          </a:p>
        </p:txBody>
      </p:sp>
    </p:spTree>
    <p:extLst>
      <p:ext uri="{BB962C8B-B14F-4D97-AF65-F5344CB8AC3E}">
        <p14:creationId xmlns:p14="http://schemas.microsoft.com/office/powerpoint/2010/main" val="3657450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57AB3B-323A-499E-9DB9-49C29187E066}" type="slidenum">
              <a:rPr lang="en-US" altLang="hu-HU">
                <a:latin typeface="Calibri" panose="020F0502020204030204" pitchFamily="34" charset="0"/>
              </a:rPr>
              <a:pPr eaLnBrk="1" hangingPunct="1"/>
              <a:t>41</a:t>
            </a:fld>
            <a:endParaRPr lang="en-US" altLang="hu-HU">
              <a:latin typeface="Calibri" panose="020F0502020204030204"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Szabály, forrás, kapcsolat</a:t>
            </a:r>
          </a:p>
          <a:p>
            <a:pPr marL="85725" indent="-85725">
              <a:buFontTx/>
              <a:buChar char="•"/>
            </a:pPr>
            <a:r>
              <a:rPr lang="hu-HU" altLang="hu-HU"/>
              <a:t>Megengedte, hogy a római csapatok bevigyék Jeruzsálembe a hadi jelvényeket a császár képmásával</a:t>
            </a:r>
          </a:p>
          <a:p>
            <a:pPr marL="85725" indent="-85725">
              <a:buFontTx/>
              <a:buChar char="•"/>
            </a:pPr>
            <a:r>
              <a:rPr lang="hu-HU" altLang="hu-HU"/>
              <a:t>Heródes – Galilea negyedesfejedelme, az ünnep miatt ő is Jeruzsálemben (Lukács 23,12)</a:t>
            </a:r>
          </a:p>
          <a:p>
            <a:pPr marL="85725" indent="-85725">
              <a:buFontTx/>
              <a:buChar char="•"/>
            </a:pPr>
            <a:r>
              <a:rPr lang="hu-HU" altLang="hu-HU"/>
              <a:t>Pilátus kivégeztetett több samáraiai vezetőt 36-ban egy vallási rendezvény miatt; Tiberius császár meghalt mielőtt Pilátus Rómába ért</a:t>
            </a:r>
            <a:endParaRPr lang="en-US" altLang="hu-HU"/>
          </a:p>
        </p:txBody>
      </p:sp>
    </p:spTree>
    <p:extLst>
      <p:ext uri="{BB962C8B-B14F-4D97-AF65-F5344CB8AC3E}">
        <p14:creationId xmlns:p14="http://schemas.microsoft.com/office/powerpoint/2010/main" val="259012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94CED9-1CE3-4893-B117-751A7046AA10}" type="slidenum">
              <a:rPr lang="en-US" altLang="hu-HU">
                <a:latin typeface="Calibri" panose="020F0502020204030204" pitchFamily="34" charset="0"/>
              </a:rPr>
              <a:pPr eaLnBrk="1" hangingPunct="1"/>
              <a:t>42</a:t>
            </a:fld>
            <a:endParaRPr lang="en-US" altLang="hu-HU">
              <a:latin typeface="Calibri" panose="020F050202020403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A hatalom elvesztésének hétlépéses folyamata</a:t>
            </a:r>
          </a:p>
          <a:p>
            <a:pPr marL="85725" indent="-85725">
              <a:buFontTx/>
              <a:buChar char="•"/>
            </a:pPr>
            <a:r>
              <a:rPr lang="hu-HU" altLang="hu-HU"/>
              <a:t>Túl akartak lenni Krisztus kivégzésén – de tiszták akartak maradni az ünnepre</a:t>
            </a:r>
          </a:p>
          <a:p>
            <a:pPr marL="85725" indent="-85725">
              <a:buFontTx/>
              <a:buChar char="•"/>
            </a:pPr>
            <a:r>
              <a:rPr lang="hu-HU" altLang="hu-HU"/>
              <a:t>Korábbi rossz döntésének (császári jelképek beengedése) következménye: felesleges gesztust lesz</a:t>
            </a:r>
            <a:endParaRPr lang="en-US" altLang="hu-HU"/>
          </a:p>
        </p:txBody>
      </p:sp>
    </p:spTree>
    <p:extLst>
      <p:ext uri="{BB962C8B-B14F-4D97-AF65-F5344CB8AC3E}">
        <p14:creationId xmlns:p14="http://schemas.microsoft.com/office/powerpoint/2010/main" val="1032056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79FBFD-3937-4BDC-B5F8-6F7F44353347}" type="slidenum">
              <a:rPr lang="en-US" altLang="hu-HU">
                <a:latin typeface="Calibri" panose="020F0502020204030204" pitchFamily="34" charset="0"/>
              </a:rPr>
              <a:pPr eaLnBrk="1" hangingPunct="1"/>
              <a:t>43</a:t>
            </a:fld>
            <a:endParaRPr lang="en-US" altLang="hu-HU">
              <a:latin typeface="Calibri" panose="020F050202020403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Tree>
    <p:extLst>
      <p:ext uri="{BB962C8B-B14F-4D97-AF65-F5344CB8AC3E}">
        <p14:creationId xmlns:p14="http://schemas.microsoft.com/office/powerpoint/2010/main" val="1195941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0628DD-2B97-4654-8157-EF64E13222E3}" type="slidenum">
              <a:rPr lang="en-US" altLang="hu-HU">
                <a:latin typeface="Calibri" panose="020F0502020204030204" pitchFamily="34" charset="0"/>
              </a:rPr>
              <a:pPr eaLnBrk="1" hangingPunct="1"/>
              <a:t>44</a:t>
            </a:fld>
            <a:endParaRPr lang="en-US" altLang="hu-HU">
              <a:latin typeface="Calibri" panose="020F0502020204030204" pitchFamily="3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Összekapcsol két egymástól független ügyet</a:t>
            </a:r>
          </a:p>
          <a:p>
            <a:pPr marL="85725" indent="-85725">
              <a:buFontTx/>
              <a:buChar char="•"/>
            </a:pPr>
            <a:r>
              <a:rPr lang="hu-HU" altLang="hu-HU"/>
              <a:t>Mire számított? Csodára? Tisztességükre? Könyörületükre? Észheztérésükre? Arra, hogy jobban szeretik Jézust mint Barabbást?</a:t>
            </a:r>
            <a:endParaRPr lang="en-US" altLang="hu-HU"/>
          </a:p>
        </p:txBody>
      </p:sp>
    </p:spTree>
    <p:extLst>
      <p:ext uri="{BB962C8B-B14F-4D97-AF65-F5344CB8AC3E}">
        <p14:creationId xmlns:p14="http://schemas.microsoft.com/office/powerpoint/2010/main" val="1001696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0D2B0D-75C6-44B2-9BEB-46F5FA501503}" type="slidenum">
              <a:rPr lang="en-US" altLang="hu-HU">
                <a:latin typeface="Calibri" panose="020F0502020204030204" pitchFamily="34" charset="0"/>
              </a:rPr>
              <a:pPr eaLnBrk="1" hangingPunct="1"/>
              <a:t>45</a:t>
            </a:fld>
            <a:endParaRPr lang="en-US" altLang="hu-HU">
              <a:latin typeface="Calibri" panose="020F0502020204030204" pitchFamily="34"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Tree>
    <p:extLst>
      <p:ext uri="{BB962C8B-B14F-4D97-AF65-F5344CB8AC3E}">
        <p14:creationId xmlns:p14="http://schemas.microsoft.com/office/powerpoint/2010/main" val="559685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4084C-79DE-4F7E-98BB-63601E596913}" type="slidenum">
              <a:rPr lang="en-US" altLang="hu-HU">
                <a:latin typeface="Calibri" panose="020F0502020204030204" pitchFamily="34" charset="0"/>
              </a:rPr>
              <a:pPr eaLnBrk="1" hangingPunct="1"/>
              <a:t>46</a:t>
            </a:fld>
            <a:endParaRPr lang="en-US" altLang="hu-HU">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A szabályok és szándékok ütközése</a:t>
            </a:r>
          </a:p>
          <a:p>
            <a:pPr marL="85725" indent="-85725">
              <a:buFontTx/>
              <a:buChar char="•"/>
            </a:pPr>
            <a:r>
              <a:rPr lang="hu-HU" altLang="hu-HU"/>
              <a:t>Döntő kérdés: hogyan viszonyulunk ahhoz, hogy Jézus Isten Fiává tette magát?</a:t>
            </a:r>
          </a:p>
          <a:p>
            <a:pPr marL="85725" indent="-85725">
              <a:buFontTx/>
              <a:buChar char="•"/>
            </a:pPr>
            <a:r>
              <a:rPr lang="hu-HU" altLang="hu-HU"/>
              <a:t>Hazug gonosztevő? Megtébolyodott szent? Isten Fia? </a:t>
            </a:r>
            <a:endParaRPr lang="en-US" altLang="hu-HU"/>
          </a:p>
        </p:txBody>
      </p:sp>
    </p:spTree>
    <p:extLst>
      <p:ext uri="{BB962C8B-B14F-4D97-AF65-F5344CB8AC3E}">
        <p14:creationId xmlns:p14="http://schemas.microsoft.com/office/powerpoint/2010/main" val="2467392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74896F-B81E-41E9-A9A5-B508C24CC7F8}" type="slidenum">
              <a:rPr lang="en-US" altLang="hu-HU">
                <a:latin typeface="Calibri" panose="020F0502020204030204" pitchFamily="34" charset="0"/>
              </a:rPr>
              <a:pPr eaLnBrk="1" hangingPunct="1"/>
              <a:t>47</a:t>
            </a:fld>
            <a:endParaRPr lang="en-US" altLang="hu-HU">
              <a:latin typeface="Calibri" panose="020F050202020403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Os Guinness hatalom definíciója</a:t>
            </a:r>
            <a:endParaRPr lang="en-US" altLang="hu-HU"/>
          </a:p>
        </p:txBody>
      </p:sp>
    </p:spTree>
    <p:extLst>
      <p:ext uri="{BB962C8B-B14F-4D97-AF65-F5344CB8AC3E}">
        <p14:creationId xmlns:p14="http://schemas.microsoft.com/office/powerpoint/2010/main" val="1517365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F4E31-BD1C-4729-9EB8-B30B6E65BD39}" type="slidenum">
              <a:rPr lang="en-US" altLang="hu-HU">
                <a:latin typeface="Calibri" panose="020F0502020204030204" pitchFamily="34" charset="0"/>
              </a:rPr>
              <a:pPr eaLnBrk="1" hangingPunct="1"/>
              <a:t>48</a:t>
            </a:fld>
            <a:endParaRPr lang="en-US" altLang="hu-HU">
              <a:latin typeface="Calibri" panose="020F0502020204030204"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85725">
              <a:buFontTx/>
              <a:buChar char="•"/>
            </a:pPr>
            <a:r>
              <a:rPr lang="hu-HU" altLang="hu-HU"/>
              <a:t>A két momentum nem szerepel János evangéliumában</a:t>
            </a:r>
          </a:p>
          <a:p>
            <a:pPr marL="85725" indent="-85725">
              <a:buFontTx/>
              <a:buChar char="•"/>
            </a:pPr>
            <a:r>
              <a:rPr lang="hu-HU" altLang="hu-HU"/>
              <a:t>A feleség tanácsát elnyomta a feszítsd meg!</a:t>
            </a:r>
          </a:p>
          <a:p>
            <a:pPr marL="85725" indent="-85725">
              <a:buFontTx/>
              <a:buChar char="•"/>
            </a:pPr>
            <a:r>
              <a:rPr lang="hu-HU" altLang="hu-HU"/>
              <a:t>A bírói emelvényen kinyilvánítja, hogy nem tudta érvényesíteni akaratát az ellenállással szemben </a:t>
            </a:r>
            <a:endParaRPr lang="en-US" altLang="hu-HU"/>
          </a:p>
        </p:txBody>
      </p:sp>
    </p:spTree>
    <p:extLst>
      <p:ext uri="{BB962C8B-B14F-4D97-AF65-F5344CB8AC3E}">
        <p14:creationId xmlns:p14="http://schemas.microsoft.com/office/powerpoint/2010/main" val="3284302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9819B5-AE71-438E-83D9-AAD7A871D190}" type="slidenum">
              <a:rPr lang="en-US" altLang="hu-HU">
                <a:latin typeface="Calibri" panose="020F0502020204030204" pitchFamily="34" charset="0"/>
              </a:rPr>
              <a:pPr eaLnBrk="1" hangingPunct="1"/>
              <a:t>49</a:t>
            </a:fld>
            <a:endParaRPr lang="en-US" altLang="hu-HU">
              <a:latin typeface="Calibri" panose="020F0502020204030204" pitchFamily="34"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Tree>
    <p:extLst>
      <p:ext uri="{BB962C8B-B14F-4D97-AF65-F5344CB8AC3E}">
        <p14:creationId xmlns:p14="http://schemas.microsoft.com/office/powerpoint/2010/main" val="340011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Egyes angol bibliafordítások: sáfárkodni=menedzselni</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D11BA6-6A2D-4117-A6DC-37FF84FE991B}" type="slidenum">
              <a:rPr lang="hu-HU" altLang="hu-HU">
                <a:latin typeface="Calibri" panose="020F0502020204030204" pitchFamily="34" charset="0"/>
              </a:rPr>
              <a:pPr eaLnBrk="1" hangingPunct="1"/>
              <a:t>5</a:t>
            </a:fld>
            <a:endParaRPr lang="hu-HU" altLang="hu-HU">
              <a:latin typeface="Calibri" panose="020F0502020204030204" pitchFamily="34" charset="0"/>
            </a:endParaRPr>
          </a:p>
        </p:txBody>
      </p:sp>
    </p:spTree>
    <p:extLst>
      <p:ext uri="{BB962C8B-B14F-4D97-AF65-F5344CB8AC3E}">
        <p14:creationId xmlns:p14="http://schemas.microsoft.com/office/powerpoint/2010/main" val="1367430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50</a:t>
            </a:fld>
            <a:endParaRPr lang="hu-HU"/>
          </a:p>
        </p:txBody>
      </p:sp>
    </p:spTree>
    <p:extLst>
      <p:ext uri="{BB962C8B-B14F-4D97-AF65-F5344CB8AC3E}">
        <p14:creationId xmlns:p14="http://schemas.microsoft.com/office/powerpoint/2010/main" val="3305051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10842B-B802-48B1-886F-FA2DBF76E09D}" type="slidenum">
              <a:rPr lang="en-US" altLang="hu-HU">
                <a:latin typeface="Calibri" panose="020F0502020204030204" pitchFamily="34" charset="0"/>
              </a:rPr>
              <a:pPr eaLnBrk="1" hangingPunct="1"/>
              <a:t>51</a:t>
            </a:fld>
            <a:endParaRPr lang="en-US" altLang="hu-HU">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Tree>
    <p:extLst>
      <p:ext uri="{BB962C8B-B14F-4D97-AF65-F5344CB8AC3E}">
        <p14:creationId xmlns:p14="http://schemas.microsoft.com/office/powerpoint/2010/main" val="3582387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9CFC31-3583-412E-868C-BDBBEBDE2E79}" type="slidenum">
              <a:rPr lang="en-US" altLang="hu-HU">
                <a:latin typeface="Calibri" panose="020F0502020204030204" pitchFamily="34" charset="0"/>
              </a:rPr>
              <a:pPr eaLnBrk="1" hangingPunct="1"/>
              <a:t>52</a:t>
            </a:fld>
            <a:endParaRPr lang="en-US" altLang="hu-HU">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itchFamily="34" charset="0"/>
              <a:buChar char="•"/>
              <a:defRPr/>
            </a:pPr>
            <a:r>
              <a:rPr lang="hu-HU" dirty="0" err="1"/>
              <a:t>Goleman</a:t>
            </a:r>
            <a:r>
              <a:rPr lang="hu-HU" dirty="0"/>
              <a:t> 6 tényezőt állapított meg a kutatásai során</a:t>
            </a:r>
          </a:p>
          <a:p>
            <a:pPr eaLnBrk="1" hangingPunct="1">
              <a:spcBef>
                <a:spcPct val="0"/>
              </a:spcBef>
              <a:buFont typeface="Arial" pitchFamily="34" charset="0"/>
              <a:buChar char="•"/>
              <a:defRPr/>
            </a:pPr>
            <a:r>
              <a:rPr lang="hu-HU" dirty="0"/>
              <a:t>Rossz munkahelyi légkör:</a:t>
            </a:r>
          </a:p>
          <a:p>
            <a:pPr marL="228600" indent="-228600" eaLnBrk="1" hangingPunct="1">
              <a:spcBef>
                <a:spcPct val="0"/>
              </a:spcBef>
              <a:buFont typeface="+mj-lt"/>
              <a:buAutoNum type="arabicPeriod"/>
              <a:defRPr/>
            </a:pPr>
            <a:r>
              <a:rPr lang="hu-HU" dirty="0"/>
              <a:t>Merev, mindenki fél, nem mer kezdeményezni</a:t>
            </a:r>
          </a:p>
          <a:p>
            <a:pPr marL="228600" indent="-228600" eaLnBrk="1" hangingPunct="1">
              <a:spcBef>
                <a:spcPct val="0"/>
              </a:spcBef>
              <a:buFont typeface="+mj-lt"/>
              <a:buAutoNum type="arabicPeriod"/>
              <a:defRPr/>
            </a:pPr>
            <a:r>
              <a:rPr lang="hu-HU" dirty="0"/>
              <a:t>Az emberek nem érzik magukénak az intézményt/vállalatot</a:t>
            </a:r>
          </a:p>
          <a:p>
            <a:pPr marL="228600" indent="-228600" eaLnBrk="1" hangingPunct="1">
              <a:spcBef>
                <a:spcPct val="0"/>
              </a:spcBef>
              <a:buFont typeface="+mj-lt"/>
              <a:buAutoNum type="arabicPeriod"/>
              <a:defRPr/>
            </a:pPr>
            <a:r>
              <a:rPr lang="hu-HU" dirty="0"/>
              <a:t>Annyit dolgozzunk csak, hogy ki ne rúgjanak (elnézést)</a:t>
            </a:r>
          </a:p>
          <a:p>
            <a:pPr marL="228600" indent="-228600" eaLnBrk="1" hangingPunct="1">
              <a:spcBef>
                <a:spcPct val="0"/>
              </a:spcBef>
              <a:buFont typeface="+mj-lt"/>
              <a:buAutoNum type="arabicPeriod"/>
              <a:defRPr/>
            </a:pPr>
            <a:r>
              <a:rPr lang="hu-HU" dirty="0"/>
              <a:t>„Kár hajtani, úgysem veszik észre a munkámat, különben is az jut előbbre, aki jól helyezkedik”</a:t>
            </a:r>
          </a:p>
          <a:p>
            <a:pPr marL="228600" indent="-228600" eaLnBrk="1" hangingPunct="1">
              <a:spcBef>
                <a:spcPct val="0"/>
              </a:spcBef>
              <a:buFont typeface="+mj-lt"/>
              <a:buAutoNum type="arabicPeriod"/>
              <a:defRPr/>
            </a:pPr>
            <a:r>
              <a:rPr lang="hu-HU" dirty="0"/>
              <a:t>Kaotikus a szervezet, sok az üresjárat, a párhuzamosság, a változnak az elvárások</a:t>
            </a:r>
          </a:p>
          <a:p>
            <a:pPr marL="228600" indent="-228600" eaLnBrk="1" hangingPunct="1">
              <a:spcBef>
                <a:spcPct val="0"/>
              </a:spcBef>
              <a:buFont typeface="+mj-lt"/>
              <a:buAutoNum type="arabicPeriod"/>
              <a:defRPr/>
            </a:pPr>
            <a:r>
              <a:rPr lang="hu-HU" dirty="0"/>
              <a:t>Elkötelezettség helyett alkalmazkodás</a:t>
            </a:r>
          </a:p>
        </p:txBody>
      </p:sp>
    </p:spTree>
    <p:extLst>
      <p:ext uri="{BB962C8B-B14F-4D97-AF65-F5344CB8AC3E}">
        <p14:creationId xmlns:p14="http://schemas.microsoft.com/office/powerpoint/2010/main" val="401358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53</a:t>
            </a:fld>
            <a:endParaRPr lang="hu-HU"/>
          </a:p>
        </p:txBody>
      </p:sp>
    </p:spTree>
    <p:extLst>
      <p:ext uri="{BB962C8B-B14F-4D97-AF65-F5344CB8AC3E}">
        <p14:creationId xmlns:p14="http://schemas.microsoft.com/office/powerpoint/2010/main" val="520878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54</a:t>
            </a:fld>
            <a:endParaRPr lang="hu-HU"/>
          </a:p>
        </p:txBody>
      </p:sp>
    </p:spTree>
    <p:extLst>
      <p:ext uri="{BB962C8B-B14F-4D97-AF65-F5344CB8AC3E}">
        <p14:creationId xmlns:p14="http://schemas.microsoft.com/office/powerpoint/2010/main" val="3731921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5F58B1-92FE-4D26-A1BA-EE466F17FC3C}" type="slidenum">
              <a:rPr lang="en-US" altLang="hu-HU">
                <a:latin typeface="Calibri" panose="020F0502020204030204" pitchFamily="34" charset="0"/>
              </a:rPr>
              <a:pPr eaLnBrk="1" hangingPunct="1"/>
              <a:t>55</a:t>
            </a:fld>
            <a:endParaRPr lang="en-US" altLang="hu-HU">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xfrm>
            <a:off x="928688" y="754063"/>
            <a:ext cx="4948237" cy="3713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905829" y="4725155"/>
            <a:ext cx="4992369" cy="4194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38200" eaLnBrk="1" hangingPunct="1">
              <a:spcBef>
                <a:spcPct val="0"/>
              </a:spcBef>
            </a:pPr>
            <a:endParaRPr lang="hu-HU" altLang="hu-HU"/>
          </a:p>
        </p:txBody>
      </p:sp>
    </p:spTree>
    <p:extLst>
      <p:ext uri="{BB962C8B-B14F-4D97-AF65-F5344CB8AC3E}">
        <p14:creationId xmlns:p14="http://schemas.microsoft.com/office/powerpoint/2010/main" val="256773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697D00-E81E-48A8-BF87-160F4C424BEF}" type="slidenum">
              <a:rPr lang="hu-HU" altLang="hu-HU">
                <a:latin typeface="Calibri" panose="020F0502020204030204" pitchFamily="34" charset="0"/>
              </a:rPr>
              <a:pPr eaLnBrk="1" hangingPunct="1"/>
              <a:t>56</a:t>
            </a:fld>
            <a:endParaRPr lang="hu-HU" altLang="hu-HU">
              <a:latin typeface="Calibri" panose="020F0502020204030204" pitchFamily="34" charset="0"/>
            </a:endParaRPr>
          </a:p>
        </p:txBody>
      </p:sp>
    </p:spTree>
    <p:extLst>
      <p:ext uri="{BB962C8B-B14F-4D97-AF65-F5344CB8AC3E}">
        <p14:creationId xmlns:p14="http://schemas.microsoft.com/office/powerpoint/2010/main" val="1332044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37206-292A-415E-BA94-47BDCCAADA6F}" type="slidenum">
              <a:rPr lang="hu-HU" altLang="hu-HU">
                <a:latin typeface="Calibri" panose="020F0502020204030204" pitchFamily="34" charset="0"/>
              </a:rPr>
              <a:pPr eaLnBrk="1" hangingPunct="1"/>
              <a:t>57</a:t>
            </a:fld>
            <a:endParaRPr lang="hu-HU" altLang="hu-HU">
              <a:latin typeface="Calibri" panose="020F0502020204030204" pitchFamily="34" charset="0"/>
            </a:endParaRPr>
          </a:p>
        </p:txBody>
      </p:sp>
    </p:spTree>
    <p:extLst>
      <p:ext uri="{BB962C8B-B14F-4D97-AF65-F5344CB8AC3E}">
        <p14:creationId xmlns:p14="http://schemas.microsoft.com/office/powerpoint/2010/main" val="3803791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58</a:t>
            </a:fld>
            <a:endParaRPr lang="hu-HU"/>
          </a:p>
        </p:txBody>
      </p:sp>
    </p:spTree>
    <p:extLst>
      <p:ext uri="{BB962C8B-B14F-4D97-AF65-F5344CB8AC3E}">
        <p14:creationId xmlns:p14="http://schemas.microsoft.com/office/powerpoint/2010/main" val="4096563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367329-6163-44C4-AADD-9F3E5DC91E2D}" type="slidenum">
              <a:rPr lang="en-US" altLang="hu-HU" smtClean="0"/>
              <a:pPr>
                <a:spcBef>
                  <a:spcPct val="0"/>
                </a:spcBef>
              </a:pPr>
              <a:t>59</a:t>
            </a:fld>
            <a:endParaRPr lang="en-US" altLang="hu-HU"/>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latin typeface="Arial" panose="020B0604020202020204" pitchFamily="34" charset="0"/>
            </a:endParaRPr>
          </a:p>
        </p:txBody>
      </p:sp>
    </p:spTree>
    <p:extLst>
      <p:ext uri="{BB962C8B-B14F-4D97-AF65-F5344CB8AC3E}">
        <p14:creationId xmlns:p14="http://schemas.microsoft.com/office/powerpoint/2010/main" val="17292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6</a:t>
            </a:fld>
            <a:endParaRPr lang="hu-HU"/>
          </a:p>
        </p:txBody>
      </p:sp>
    </p:spTree>
    <p:extLst>
      <p:ext uri="{BB962C8B-B14F-4D97-AF65-F5344CB8AC3E}">
        <p14:creationId xmlns:p14="http://schemas.microsoft.com/office/powerpoint/2010/main" val="3428087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686491-CA6C-4821-9ACD-C1734212AD39}" type="slidenum">
              <a:rPr lang="en-US" altLang="hu-HU" smtClean="0"/>
              <a:pPr>
                <a:spcBef>
                  <a:spcPct val="0"/>
                </a:spcBef>
              </a:pPr>
              <a:t>60</a:t>
            </a:fld>
            <a:endParaRPr lang="en-US" altLang="hu-HU"/>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rPr>
              <a:t>Az eredményes vezetőknek nagyon eltérő a személyes stílusuk, módszereik és eszköztáruk, de közös vonásuk, hogy igen magas szintű az érzelmi intelligenciájuk</a:t>
            </a:r>
          </a:p>
          <a:p>
            <a:pPr eaLnBrk="1" hangingPunct="1"/>
            <a:r>
              <a:rPr lang="hu-HU" altLang="hu-HU">
                <a:latin typeface="Arial" panose="020B0604020202020204" pitchFamily="34" charset="0"/>
              </a:rPr>
              <a:t>A szakmai és a kognitív képességek is fontosak, de elsősorban „küszöbképességekként” kezelendők</a:t>
            </a:r>
            <a:endParaRPr lang="en-US" altLang="hu-HU">
              <a:latin typeface="Arial" panose="020B0604020202020204" pitchFamily="34" charset="0"/>
            </a:endParaRPr>
          </a:p>
        </p:txBody>
      </p:sp>
    </p:spTree>
    <p:extLst>
      <p:ext uri="{BB962C8B-B14F-4D97-AF65-F5344CB8AC3E}">
        <p14:creationId xmlns:p14="http://schemas.microsoft.com/office/powerpoint/2010/main" val="3743192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61</a:t>
            </a:fld>
            <a:endParaRPr lang="hu-HU"/>
          </a:p>
        </p:txBody>
      </p:sp>
    </p:spTree>
    <p:extLst>
      <p:ext uri="{BB962C8B-B14F-4D97-AF65-F5344CB8AC3E}">
        <p14:creationId xmlns:p14="http://schemas.microsoft.com/office/powerpoint/2010/main" val="3832531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62</a:t>
            </a:fld>
            <a:endParaRPr lang="hu-HU"/>
          </a:p>
        </p:txBody>
      </p:sp>
    </p:spTree>
    <p:extLst>
      <p:ext uri="{BB962C8B-B14F-4D97-AF65-F5344CB8AC3E}">
        <p14:creationId xmlns:p14="http://schemas.microsoft.com/office/powerpoint/2010/main" val="1259836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63</a:t>
            </a:fld>
            <a:endParaRPr lang="hu-HU"/>
          </a:p>
        </p:txBody>
      </p:sp>
    </p:spTree>
    <p:extLst>
      <p:ext uri="{BB962C8B-B14F-4D97-AF65-F5344CB8AC3E}">
        <p14:creationId xmlns:p14="http://schemas.microsoft.com/office/powerpoint/2010/main" val="180471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u-HU" altLang="hu-HU"/>
              <a:t>Ha külön nem jelzem, ebből a cikkből idézek</a:t>
            </a:r>
          </a:p>
          <a:p>
            <a:pPr>
              <a:buFontTx/>
              <a:buChar char="-"/>
            </a:pPr>
            <a:r>
              <a:rPr lang="hu-HU" altLang="hu-HU"/>
              <a:t>Ethical Breakdowns, HBR 2011. április; Munkacím: Etikai üzemzavar</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9E4B59-EA41-433A-B42A-AC7A5703B7EF}" type="slidenum">
              <a:rPr lang="en-GB" altLang="hu-HU" smtClean="0">
                <a:latin typeface="Calibri" panose="020F0502020204030204" pitchFamily="34" charset="0"/>
              </a:rPr>
              <a:pPr/>
              <a:t>64</a:t>
            </a:fld>
            <a:endParaRPr lang="en-GB" altLang="hu-HU">
              <a:latin typeface="Calibri" panose="020F0502020204030204" pitchFamily="34" charset="0"/>
            </a:endParaRPr>
          </a:p>
        </p:txBody>
      </p:sp>
    </p:spTree>
    <p:extLst>
      <p:ext uri="{BB962C8B-B14F-4D97-AF65-F5344CB8AC3E}">
        <p14:creationId xmlns:p14="http://schemas.microsoft.com/office/powerpoint/2010/main" val="2114079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u-HU" altLang="hu-HU"/>
              <a:t>Korábbiak</a:t>
            </a:r>
          </a:p>
          <a:p>
            <a:pPr lvl="1">
              <a:buFontTx/>
              <a:buChar char="-"/>
            </a:pPr>
            <a:r>
              <a:rPr lang="hu-HU" altLang="hu-HU"/>
              <a:t>Meghamisították „A németek kedvenc autója” elnevezésű rangsort (Sárga Angyal díj)</a:t>
            </a:r>
          </a:p>
          <a:p>
            <a:pPr lvl="1">
              <a:buFontTx/>
              <a:buChar char="-"/>
            </a:pPr>
            <a:r>
              <a:rPr lang="hu-HU" altLang="hu-HU"/>
              <a:t>A szolgálati mentőhelikoptert a klub vezetői többször magáncélra használták</a:t>
            </a:r>
          </a:p>
          <a:p>
            <a:pPr>
              <a:buFontTx/>
              <a:buChar char="-"/>
            </a:pPr>
            <a:r>
              <a:rPr lang="hu-HU" altLang="hu-HU"/>
              <a:t>Következmény: 18 millió  tagból 300 ezer kilépett (1,7%)</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5E202E-9A48-4768-A607-527F0D165BB1}" type="slidenum">
              <a:rPr lang="en-GB" altLang="hu-HU" smtClean="0">
                <a:latin typeface="Calibri" panose="020F0502020204030204" pitchFamily="34" charset="0"/>
              </a:rPr>
              <a:pPr/>
              <a:t>65</a:t>
            </a:fld>
            <a:endParaRPr lang="en-GB" altLang="hu-HU">
              <a:latin typeface="Calibri" panose="020F0502020204030204" pitchFamily="34" charset="0"/>
            </a:endParaRPr>
          </a:p>
        </p:txBody>
      </p:sp>
    </p:spTree>
    <p:extLst>
      <p:ext uri="{BB962C8B-B14F-4D97-AF65-F5344CB8AC3E}">
        <p14:creationId xmlns:p14="http://schemas.microsoft.com/office/powerpoint/2010/main" val="4019539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u-HU" altLang="hu-HU"/>
              <a:t>Az etikus szervezet öt korlátozó tényezőjét (nem az összes) fogjuk venni</a:t>
            </a:r>
          </a:p>
          <a:p>
            <a:pPr>
              <a:buFontTx/>
              <a:buChar char="-"/>
            </a:pPr>
            <a:r>
              <a:rPr lang="hu-HU" altLang="hu-HU"/>
              <a:t>Ökológiai lábnyom-elemzéseket számos kritika éri, de</a:t>
            </a:r>
          </a:p>
          <a:p>
            <a:pPr lvl="1">
              <a:buFontTx/>
              <a:buChar char="-"/>
            </a:pPr>
            <a:r>
              <a:rPr lang="hu-HU" altLang="hu-HU"/>
              <a:t>az elosztások igazságosságát erősen megkérdőjelezi</a:t>
            </a:r>
          </a:p>
          <a:p>
            <a:pPr lvl="1">
              <a:buFontTx/>
              <a:buChar char="-"/>
            </a:pPr>
            <a:r>
              <a:rPr lang="hu-HU" altLang="hu-HU"/>
              <a:t>felhívja a figyelmet a következményekre</a:t>
            </a:r>
          </a:p>
          <a:p>
            <a:pPr>
              <a:buFontTx/>
              <a:buChar char="-"/>
            </a:pPr>
            <a:r>
              <a:rPr lang="hu-HU" altLang="hu-HU"/>
              <a:t>Bevezetem az etikai lábnyom fogalmát, óriási szükség van rá</a:t>
            </a:r>
          </a:p>
          <a:p>
            <a:pPr lvl="1">
              <a:buFontTx/>
              <a:buChar char="-"/>
            </a:pPr>
            <a:r>
              <a:rPr lang="hu-HU" altLang="hu-HU"/>
              <a:t>úgy tűnik, hogy a vezetők jó részében nem tudatosult ennek jelentősége</a:t>
            </a:r>
          </a:p>
          <a:p>
            <a:pPr lvl="1">
              <a:buFontTx/>
              <a:buChar char="-"/>
            </a:pPr>
            <a:r>
              <a:rPr lang="hu-HU" altLang="hu-HU"/>
              <a:t>milyen és mekkora lábnyomokat hagyunk magunk után – elég jól megjósolhatók a következmények</a:t>
            </a:r>
          </a:p>
          <a:p>
            <a:pPr>
              <a:buFontTx/>
              <a:buChar char="-"/>
            </a:pPr>
            <a:r>
              <a:rPr lang="hu-HU" altLang="hu-HU"/>
              <a:t>Ökológiai lábnyomok: szén (erdő CO2 elnyeléséhez), legelő, erdő, halászat, szántó, beépített területek</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C1FDCD-9847-486C-899D-0423F5969C94}" type="slidenum">
              <a:rPr lang="en-GB" altLang="hu-HU" smtClean="0">
                <a:latin typeface="Calibri" panose="020F0502020204030204" pitchFamily="34" charset="0"/>
              </a:rPr>
              <a:pPr/>
              <a:t>66</a:t>
            </a:fld>
            <a:endParaRPr lang="en-GB" altLang="hu-HU">
              <a:latin typeface="Calibri" panose="020F0502020204030204" pitchFamily="34" charset="0"/>
            </a:endParaRPr>
          </a:p>
        </p:txBody>
      </p:sp>
    </p:spTree>
    <p:extLst>
      <p:ext uri="{BB962C8B-B14F-4D97-AF65-F5344CB8AC3E}">
        <p14:creationId xmlns:p14="http://schemas.microsoft.com/office/powerpoint/2010/main" val="3001868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a:t>- Példák saját üzleti és tanári tapasztalataimból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87BC53-EAFA-4B4B-B6E6-EAF997EE4F63}" type="slidenum">
              <a:rPr lang="en-GB" altLang="hu-HU" smtClean="0">
                <a:latin typeface="Calibri" panose="020F0502020204030204" pitchFamily="34" charset="0"/>
              </a:rPr>
              <a:pPr/>
              <a:t>67</a:t>
            </a:fld>
            <a:endParaRPr lang="en-GB" altLang="hu-HU">
              <a:latin typeface="Calibri" panose="020F0502020204030204" pitchFamily="34" charset="0"/>
            </a:endParaRPr>
          </a:p>
        </p:txBody>
      </p:sp>
    </p:spTree>
    <p:extLst>
      <p:ext uri="{BB962C8B-B14F-4D97-AF65-F5344CB8AC3E}">
        <p14:creationId xmlns:p14="http://schemas.microsoft.com/office/powerpoint/2010/main" val="3411210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6C9185-82E4-4CB5-A2FA-EBAE9B162ADC}" type="slidenum">
              <a:rPr lang="en-GB" altLang="hu-HU" smtClean="0">
                <a:latin typeface="Calibri" panose="020F0502020204030204" pitchFamily="34" charset="0"/>
              </a:rPr>
              <a:pPr/>
              <a:t>68</a:t>
            </a:fld>
            <a:endParaRPr lang="en-GB" altLang="hu-HU">
              <a:latin typeface="Calibri" panose="020F0502020204030204" pitchFamily="34" charset="0"/>
            </a:endParaRPr>
          </a:p>
        </p:txBody>
      </p:sp>
    </p:spTree>
    <p:extLst>
      <p:ext uri="{BB962C8B-B14F-4D97-AF65-F5344CB8AC3E}">
        <p14:creationId xmlns:p14="http://schemas.microsoft.com/office/powerpoint/2010/main" val="2077823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0B955-A0EC-45D4-B67C-79015F707BD5}" type="slidenum">
              <a:rPr lang="en-GB" altLang="hu-HU" smtClean="0">
                <a:latin typeface="Calibri" panose="020F0502020204030204" pitchFamily="34" charset="0"/>
              </a:rPr>
              <a:pPr/>
              <a:t>69</a:t>
            </a:fld>
            <a:endParaRPr lang="en-GB" altLang="hu-HU">
              <a:latin typeface="Calibri" panose="020F0502020204030204" pitchFamily="34" charset="0"/>
            </a:endParaRPr>
          </a:p>
        </p:txBody>
      </p:sp>
    </p:spTree>
    <p:extLst>
      <p:ext uri="{BB962C8B-B14F-4D97-AF65-F5344CB8AC3E}">
        <p14:creationId xmlns:p14="http://schemas.microsoft.com/office/powerpoint/2010/main" val="124908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CFF3C3-0C30-4C7C-B605-1B8C94DFFC12}" type="slidenum">
              <a:rPr lang="en-US" altLang="hu-HU">
                <a:latin typeface="Calibri" panose="020F0502020204030204" pitchFamily="34" charset="0"/>
              </a:rPr>
              <a:pPr eaLnBrk="1" hangingPunct="1"/>
              <a:t>7</a:t>
            </a:fld>
            <a:endParaRPr lang="en-US" altLang="hu-HU">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a:t>Mik a tervezés legfőbb nehézségei?</a:t>
            </a:r>
            <a:endParaRPr lang="en-US" altLang="hu-HU"/>
          </a:p>
        </p:txBody>
      </p:sp>
    </p:spTree>
    <p:extLst>
      <p:ext uri="{BB962C8B-B14F-4D97-AF65-F5344CB8AC3E}">
        <p14:creationId xmlns:p14="http://schemas.microsoft.com/office/powerpoint/2010/main" val="28201934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u-HU" altLang="hu-HU"/>
              <a:t>Általában hónapokig tart, hogy leszoktassunk egy becsületes kezdő munkatársat a füllentésről</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FC50AE-259F-465A-8ABF-A1205510A0AB}" type="slidenum">
              <a:rPr lang="en-GB" altLang="hu-HU" smtClean="0">
                <a:latin typeface="Calibri" panose="020F0502020204030204" pitchFamily="34" charset="0"/>
              </a:rPr>
              <a:pPr/>
              <a:t>70</a:t>
            </a:fld>
            <a:endParaRPr lang="en-GB" altLang="hu-HU">
              <a:latin typeface="Calibri" panose="020F0502020204030204" pitchFamily="34" charset="0"/>
            </a:endParaRPr>
          </a:p>
        </p:txBody>
      </p:sp>
    </p:spTree>
    <p:extLst>
      <p:ext uri="{BB962C8B-B14F-4D97-AF65-F5344CB8AC3E}">
        <p14:creationId xmlns:p14="http://schemas.microsoft.com/office/powerpoint/2010/main" val="24459098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hu-HU" altLang="hu-HU"/>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143088-D692-42B3-BAFA-C9F6F2C7FAA3}" type="slidenum">
              <a:rPr lang="en-GB" altLang="hu-HU" smtClean="0">
                <a:latin typeface="Calibri" panose="020F0502020204030204" pitchFamily="34" charset="0"/>
              </a:rPr>
              <a:pPr/>
              <a:t>71</a:t>
            </a:fld>
            <a:endParaRPr lang="en-GB" altLang="hu-HU">
              <a:latin typeface="Calibri" panose="020F0502020204030204" pitchFamily="34" charset="0"/>
            </a:endParaRPr>
          </a:p>
        </p:txBody>
      </p:sp>
    </p:spTree>
    <p:extLst>
      <p:ext uri="{BB962C8B-B14F-4D97-AF65-F5344CB8AC3E}">
        <p14:creationId xmlns:p14="http://schemas.microsoft.com/office/powerpoint/2010/main" val="3052608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hu-HU" altLang="hu-HU"/>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95BE00-C2F1-45F7-9D1F-EB8183D4DFC8}" type="slidenum">
              <a:rPr lang="en-GB" altLang="hu-HU" smtClean="0">
                <a:latin typeface="Calibri" panose="020F0502020204030204" pitchFamily="34" charset="0"/>
              </a:rPr>
              <a:pPr/>
              <a:t>72</a:t>
            </a:fld>
            <a:endParaRPr lang="en-GB" altLang="hu-HU">
              <a:latin typeface="Calibri" panose="020F0502020204030204" pitchFamily="34" charset="0"/>
            </a:endParaRPr>
          </a:p>
        </p:txBody>
      </p:sp>
    </p:spTree>
    <p:extLst>
      <p:ext uri="{BB962C8B-B14F-4D97-AF65-F5344CB8AC3E}">
        <p14:creationId xmlns:p14="http://schemas.microsoft.com/office/powerpoint/2010/main" val="1201643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73</a:t>
            </a:fld>
            <a:endParaRPr lang="hu-HU"/>
          </a:p>
        </p:txBody>
      </p:sp>
    </p:spTree>
    <p:extLst>
      <p:ext uri="{BB962C8B-B14F-4D97-AF65-F5344CB8AC3E}">
        <p14:creationId xmlns:p14="http://schemas.microsoft.com/office/powerpoint/2010/main" val="26752811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rPr>
              <a:t>A HBR magyar kiadása egy igazi híd volt a tudomány és a gyakorlat között és járható utak térképeként szolgált a menedzsment szakirodalom dzsungelében (2012-ben a Zöld újság nem jelentette meg – új kiadóval sajnos eddig még nem sikerült megegyezni)</a:t>
            </a:r>
          </a:p>
          <a:p>
            <a:pPr>
              <a:buFontTx/>
              <a:buChar char="-"/>
            </a:pPr>
            <a:r>
              <a:rPr lang="hu-HU" altLang="hu-HU">
                <a:latin typeface="Arial" panose="020B0604020202020204" pitchFamily="34" charset="0"/>
              </a:rPr>
              <a:t>Ebben jelent meg az „Alakítsuk közösséggé a vállalatokat” című cikk</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B2EC35-C4D3-4BA5-827D-3A62C9588FF2}" type="slidenum">
              <a:rPr lang="en-GB" altLang="hu-HU"/>
              <a:pPr>
                <a:spcBef>
                  <a:spcPct val="0"/>
                </a:spcBef>
              </a:pPr>
              <a:t>74</a:t>
            </a:fld>
            <a:endParaRPr lang="en-GB" altLang="hu-HU"/>
          </a:p>
        </p:txBody>
      </p:sp>
    </p:spTree>
    <p:extLst>
      <p:ext uri="{BB962C8B-B14F-4D97-AF65-F5344CB8AC3E}">
        <p14:creationId xmlns:p14="http://schemas.microsoft.com/office/powerpoint/2010/main" val="33565087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rPr>
              <a:t>Nevéhez fűződik: elmélet kontra gyakorlat</a:t>
            </a:r>
          </a:p>
          <a:p>
            <a:pPr lvl="1">
              <a:buFontTx/>
              <a:buChar char="•"/>
            </a:pPr>
            <a:r>
              <a:rPr lang="hu-HU" altLang="hu-HU">
                <a:latin typeface="Arial" panose="020B0604020202020204" pitchFamily="34" charset="0"/>
              </a:rPr>
              <a:t>Menedzsmentfunkciók kontra menedzseri szerepek</a:t>
            </a:r>
          </a:p>
          <a:p>
            <a:pPr lvl="1">
              <a:buFontTx/>
              <a:buChar char="•"/>
            </a:pPr>
            <a:r>
              <a:rPr lang="hu-HU" altLang="hu-HU">
                <a:latin typeface="Arial" panose="020B0604020202020204" pitchFamily="34" charset="0"/>
              </a:rPr>
              <a:t>Nem minden szervezet egyforma: 5 tipikus szervezeti konfiguráció</a:t>
            </a:r>
          </a:p>
          <a:p>
            <a:pPr lvl="1">
              <a:buFontTx/>
              <a:buChar char="•"/>
            </a:pPr>
            <a:r>
              <a:rPr lang="hu-HU" altLang="hu-HU">
                <a:latin typeface="Arial" panose="020B0604020202020204" pitchFamily="34" charset="0"/>
              </a:rPr>
              <a:t>A szervezetben működő 7 fő erő</a:t>
            </a:r>
          </a:p>
          <a:p>
            <a:pPr>
              <a:buFontTx/>
              <a:buChar char="•"/>
            </a:pPr>
            <a:r>
              <a:rPr lang="hu-HU" altLang="hu-HU">
                <a:latin typeface="Arial" panose="020B0604020202020204" pitchFamily="34" charset="0"/>
              </a:rPr>
              <a:t>Ahol erős volt a közösségi szellem tovább erősödött</a:t>
            </a:r>
          </a:p>
          <a:p>
            <a:pPr>
              <a:buFontTx/>
              <a:buChar char="•"/>
            </a:pPr>
            <a:r>
              <a:rPr lang="hu-HU" altLang="hu-HU">
                <a:latin typeface="Arial" panose="020B0604020202020204" pitchFamily="34" charset="0"/>
              </a:rPr>
              <a:t>Ahol gyenge volt a közösségi szellem tovább süllyedt</a:t>
            </a:r>
          </a:p>
          <a:p>
            <a:pPr>
              <a:buFontTx/>
              <a:buChar char="•"/>
            </a:pPr>
            <a:endParaRPr lang="hu-HU" altLang="hu-HU">
              <a:latin typeface="Arial" panose="020B0604020202020204" pitchFamily="34" charset="0"/>
            </a:endParaRPr>
          </a:p>
          <a:p>
            <a:pPr>
              <a:buFontTx/>
              <a:buChar char="•"/>
            </a:pPr>
            <a:r>
              <a:rPr lang="hu-HU" altLang="hu-HU">
                <a:latin typeface="Arial" panose="020B0604020202020204" pitchFamily="34" charset="0"/>
              </a:rPr>
              <a:t>Szavazás:</a:t>
            </a:r>
          </a:p>
          <a:p>
            <a:pPr lvl="1">
              <a:buFontTx/>
              <a:buChar char="•"/>
            </a:pPr>
            <a:r>
              <a:rPr lang="hu-HU" altLang="hu-HU">
                <a:latin typeface="Arial" panose="020B0604020202020204" pitchFamily="34" charset="0"/>
              </a:rPr>
              <a:t>Ki ért egyet vele?</a:t>
            </a:r>
          </a:p>
          <a:p>
            <a:pPr lvl="1">
              <a:buFontTx/>
              <a:buChar char="•"/>
            </a:pPr>
            <a:r>
              <a:rPr lang="hu-HU" altLang="hu-HU">
                <a:latin typeface="Arial" panose="020B0604020202020204" pitchFamily="34" charset="0"/>
              </a:rPr>
              <a:t>Ki nem ért egyet vele?</a:t>
            </a:r>
          </a:p>
          <a:p>
            <a:endParaRPr lang="hu-HU" altLang="hu-HU">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712D66-77BF-4A4D-A2BE-729A6104664A}" type="slidenum">
              <a:rPr lang="en-GB" altLang="hu-HU"/>
              <a:pPr>
                <a:spcBef>
                  <a:spcPct val="0"/>
                </a:spcBef>
              </a:pPr>
              <a:t>75</a:t>
            </a:fld>
            <a:endParaRPr lang="en-GB" altLang="hu-HU"/>
          </a:p>
        </p:txBody>
      </p:sp>
    </p:spTree>
    <p:extLst>
      <p:ext uri="{BB962C8B-B14F-4D97-AF65-F5344CB8AC3E}">
        <p14:creationId xmlns:p14="http://schemas.microsoft.com/office/powerpoint/2010/main" val="3279660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3038" indent="-173038">
              <a:spcBef>
                <a:spcPts val="600"/>
              </a:spcBef>
              <a:buFont typeface="Arial" pitchFamily="34" charset="0"/>
              <a:buChar char="•"/>
              <a:defRPr/>
            </a:pPr>
            <a:r>
              <a:rPr lang="hu-HU" dirty="0"/>
              <a:t>Sokan a TM atyjának tekintik</a:t>
            </a:r>
          </a:p>
          <a:p>
            <a:pPr marL="173038" indent="-173038">
              <a:spcBef>
                <a:spcPts val="600"/>
              </a:spcBef>
              <a:buFont typeface="Arial" pitchFamily="34" charset="0"/>
              <a:buChar char="•"/>
              <a:defRPr/>
            </a:pPr>
            <a:r>
              <a:rPr lang="hu-HU" dirty="0"/>
              <a:t>Több mint 10 éves vélemény</a:t>
            </a:r>
          </a:p>
          <a:p>
            <a:pPr marL="173038" indent="-173038">
              <a:spcBef>
                <a:spcPts val="600"/>
              </a:spcBef>
              <a:buFont typeface="Arial" pitchFamily="34" charset="0"/>
              <a:buChar char="•"/>
              <a:defRPr/>
            </a:pPr>
            <a:r>
              <a:rPr lang="hu-HU" dirty="0"/>
              <a:t>Rossz emlékek a „közösről”</a:t>
            </a:r>
          </a:p>
          <a:p>
            <a:pPr marL="173038" indent="-173038">
              <a:spcBef>
                <a:spcPts val="600"/>
              </a:spcBef>
              <a:buFont typeface="Arial" pitchFamily="34" charset="0"/>
              <a:buChar char="•"/>
              <a:defRPr/>
            </a:pPr>
            <a:r>
              <a:rPr lang="hu-HU" dirty="0"/>
              <a:t>A hatékonyság és a kreativitás fenyegetettsége</a:t>
            </a:r>
          </a:p>
          <a:p>
            <a:pPr marL="173038" indent="-173038">
              <a:spcBef>
                <a:spcPts val="600"/>
              </a:spcBef>
              <a:buFont typeface="Arial" pitchFamily="34" charset="0"/>
              <a:buChar char="•"/>
              <a:defRPr/>
            </a:pPr>
            <a:r>
              <a:rPr lang="hu-HU" dirty="0"/>
              <a:t>A felelősség szétporladása</a:t>
            </a:r>
          </a:p>
          <a:p>
            <a:pPr marL="173038" indent="-173038">
              <a:spcBef>
                <a:spcPts val="600"/>
              </a:spcBef>
              <a:buFont typeface="Arial" pitchFamily="34" charset="0"/>
              <a:buChar char="•"/>
              <a:defRPr/>
            </a:pPr>
            <a:r>
              <a:rPr lang="hu-HU" dirty="0"/>
              <a:t>A megfelelés kultúrájának erősödése</a:t>
            </a:r>
          </a:p>
          <a:p>
            <a:pPr marL="173038" indent="-173038">
              <a:spcBef>
                <a:spcPts val="600"/>
              </a:spcBef>
              <a:buFont typeface="Arial" pitchFamily="34" charset="0"/>
              <a:buChar char="•"/>
              <a:defRPr/>
            </a:pPr>
            <a:r>
              <a:rPr lang="hu-HU" dirty="0"/>
              <a:t>Közösség helyett klub</a:t>
            </a:r>
          </a:p>
          <a:p>
            <a:pPr>
              <a:defRPr/>
            </a:pPr>
            <a:endParaRPr lang="hu-HU" dirty="0"/>
          </a:p>
          <a:p>
            <a:pPr>
              <a:buFont typeface="Arial" pitchFamily="34" charset="0"/>
              <a:buChar char="•"/>
              <a:defRPr/>
            </a:pPr>
            <a:r>
              <a:rPr lang="hu-HU" dirty="0"/>
              <a:t>Osztrák-Magyar Monarchia közös hadsereg</a:t>
            </a:r>
          </a:p>
          <a:p>
            <a:pPr>
              <a:buFont typeface="Arial" pitchFamily="34" charset="0"/>
              <a:buChar char="•"/>
              <a:defRPr/>
            </a:pPr>
            <a:r>
              <a:rPr lang="hu-HU" dirty="0"/>
              <a:t>TSZ – „Közösségi kényszer”</a:t>
            </a:r>
          </a:p>
          <a:p>
            <a:pPr>
              <a:defRPr/>
            </a:pPr>
            <a:endParaRPr lang="hu-HU"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18C3AC-8D89-4B18-A9C5-E3A118DD174F}" type="slidenum">
              <a:rPr lang="en-GB" altLang="hu-HU"/>
              <a:pPr>
                <a:spcBef>
                  <a:spcPct val="0"/>
                </a:spcBef>
              </a:pPr>
              <a:t>76</a:t>
            </a:fld>
            <a:endParaRPr lang="en-GB" altLang="hu-HU"/>
          </a:p>
        </p:txBody>
      </p:sp>
    </p:spTree>
    <p:extLst>
      <p:ext uri="{BB962C8B-B14F-4D97-AF65-F5344CB8AC3E}">
        <p14:creationId xmlns:p14="http://schemas.microsoft.com/office/powerpoint/2010/main" val="16666590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hu-HU" altLang="hu-HU">
                <a:latin typeface="Arial" panose="020B0604020202020204" pitchFamily="34" charset="0"/>
              </a:rPr>
              <a:t>Mély vágy a közösség után</a:t>
            </a:r>
          </a:p>
          <a:p>
            <a:pPr>
              <a:spcBef>
                <a:spcPct val="0"/>
              </a:spcBef>
              <a:buFontTx/>
              <a:buChar char="•"/>
            </a:pPr>
            <a:r>
              <a:rPr lang="hu-HU" altLang="hu-HU">
                <a:latin typeface="Arial" panose="020B0604020202020204" pitchFamily="34" charset="0"/>
              </a:rPr>
              <a:t>A közösségi média nem helyettesíti a közösséget</a:t>
            </a:r>
          </a:p>
          <a:p>
            <a:pPr>
              <a:spcBef>
                <a:spcPct val="0"/>
              </a:spcBef>
              <a:buFontTx/>
              <a:buChar char="•"/>
            </a:pPr>
            <a:r>
              <a:rPr lang="hu-HU" altLang="hu-HU">
                <a:latin typeface="Arial" panose="020B0604020202020204" pitchFamily="34" charset="0"/>
              </a:rPr>
              <a:t>A bizalom fundamentuma</a:t>
            </a:r>
          </a:p>
          <a:p>
            <a:pPr>
              <a:spcBef>
                <a:spcPct val="0"/>
              </a:spcBef>
              <a:buFontTx/>
              <a:buChar char="•"/>
            </a:pPr>
            <a:r>
              <a:rPr lang="hu-HU" altLang="hu-HU">
                <a:latin typeface="Arial" panose="020B0604020202020204" pitchFamily="34" charset="0"/>
              </a:rPr>
              <a:t>A tudásmegosztás természet es közege</a:t>
            </a:r>
          </a:p>
          <a:p>
            <a:pPr>
              <a:spcBef>
                <a:spcPct val="0"/>
              </a:spcBef>
              <a:buFontTx/>
              <a:buChar char="•"/>
            </a:pPr>
            <a:r>
              <a:rPr lang="hu-HU" altLang="hu-HU">
                <a:latin typeface="Arial" panose="020B0604020202020204" pitchFamily="34" charset="0"/>
              </a:rPr>
              <a:t>A személyes fejlődés előfeltétele</a:t>
            </a:r>
          </a:p>
          <a:p>
            <a:pPr>
              <a:spcBef>
                <a:spcPct val="0"/>
              </a:spcBef>
              <a:buFontTx/>
              <a:buChar char="•"/>
            </a:pPr>
            <a:r>
              <a:rPr lang="hu-HU" altLang="hu-HU">
                <a:latin typeface="Arial" panose="020B0604020202020204" pitchFamily="34" charset="0"/>
              </a:rPr>
              <a:t>Nagyon kíváncsi voltam, hogy mit mondanak a fiatalok (és nem az, hogy mit mondanak róluk; nagy érték, ha valaki egyetemi/főiskolai oktató lehet; utolsó utáni lehetőség, hogy még adjunk nekik valamit</a:t>
            </a:r>
          </a:p>
          <a:p>
            <a:endParaRPr lang="hu-HU" altLang="hu-HU">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17DAE1-C07E-45EA-A348-83FE49B22BEB}" type="slidenum">
              <a:rPr lang="en-GB" altLang="hu-HU"/>
              <a:pPr>
                <a:spcBef>
                  <a:spcPct val="0"/>
                </a:spcBef>
              </a:pPr>
              <a:t>77</a:t>
            </a:fld>
            <a:endParaRPr lang="en-GB" altLang="hu-HU"/>
          </a:p>
        </p:txBody>
      </p:sp>
    </p:spTree>
    <p:extLst>
      <p:ext uri="{BB962C8B-B14F-4D97-AF65-F5344CB8AC3E}">
        <p14:creationId xmlns:p14="http://schemas.microsoft.com/office/powerpoint/2010/main" val="31351094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rPr>
              <a:t>2011. ősz (fiatal kolléganőm: valószínűleg még több lenne a „nem” oldalon)</a:t>
            </a:r>
          </a:p>
          <a:p>
            <a:pPr>
              <a:buFontTx/>
              <a:buChar char="•"/>
            </a:pPr>
            <a:r>
              <a:rPr lang="hu-HU" altLang="hu-HU">
                <a:latin typeface="Arial" panose="020B0604020202020204" pitchFamily="34" charset="0"/>
              </a:rPr>
              <a:t>19+1 végzős kommunikáció szakos hallgató véleménye</a:t>
            </a:r>
          </a:p>
          <a:p>
            <a:pPr>
              <a:buFontTx/>
              <a:buChar char="•"/>
            </a:pPr>
            <a:r>
              <a:rPr lang="hu-HU" altLang="hu-HU">
                <a:latin typeface="Arial" panose="020B0604020202020204" pitchFamily="34" charset="0"/>
              </a:rPr>
              <a:t>Itt csak a 4. kérdésre adott válaszokból adok ízelítőt</a:t>
            </a:r>
          </a:p>
          <a:p>
            <a:pPr marL="809625" lvl="1" indent="-352425">
              <a:buFont typeface="+mj-lt"/>
              <a:buNone/>
            </a:pPr>
            <a:r>
              <a:rPr lang="hu-HU" altLang="hu-HU">
                <a:latin typeface="Arial" panose="020B0604020202020204" pitchFamily="34" charset="0"/>
              </a:rPr>
              <a:t>1-2.	Mit ért ön a közösség fogalma alatt? Sorolja fel a közösségek jellemzőit! </a:t>
            </a:r>
            <a:br>
              <a:rPr lang="hu-HU" altLang="hu-HU">
                <a:latin typeface="Arial" panose="020B0604020202020204" pitchFamily="34" charset="0"/>
              </a:rPr>
            </a:br>
            <a:r>
              <a:rPr lang="hu-HU" altLang="hu-HU">
                <a:latin typeface="Arial" panose="020B0604020202020204" pitchFamily="34" charset="0"/>
              </a:rPr>
              <a:t>Különböző minőségben visszaadják azt amit tanultak</a:t>
            </a:r>
          </a:p>
          <a:p>
            <a:pPr marL="809625" lvl="1" indent="-352425"/>
            <a:r>
              <a:rPr lang="hu-HU" altLang="hu-HU">
                <a:latin typeface="Arial" panose="020B0604020202020204" pitchFamily="34" charset="0"/>
              </a:rPr>
              <a:t>3.	Lehet-e egy munkahely közösség?</a:t>
            </a:r>
            <a:br>
              <a:rPr lang="hu-HU" altLang="hu-HU">
                <a:latin typeface="Arial" panose="020B0604020202020204" pitchFamily="34" charset="0"/>
              </a:rPr>
            </a:br>
            <a:r>
              <a:rPr lang="hu-HU" altLang="hu-HU">
                <a:latin typeface="Arial" panose="020B0604020202020204" pitchFamily="34" charset="0"/>
              </a:rPr>
              <a:t>„Egy munkahely az közösség. Inkább az a kérdés: lehet-e egy munkahely nem közösség?”</a:t>
            </a:r>
            <a:br>
              <a:rPr lang="hu-HU" altLang="hu-HU">
                <a:latin typeface="Arial" panose="020B0604020202020204" pitchFamily="34" charset="0"/>
              </a:rPr>
            </a:br>
            <a:r>
              <a:rPr lang="hu-HU" altLang="hu-HU">
                <a:latin typeface="Arial" panose="020B0604020202020204" pitchFamily="34" charset="0"/>
              </a:rPr>
              <a:t>20 igen (9 valamilyen formában egyenlőségjelet tett a kettő közé; a többiek: feltételekkel: kisebb csoport/nagyobb csoport; indoklás helyett következmény</a:t>
            </a:r>
          </a:p>
          <a:p>
            <a:pPr>
              <a:buFontTx/>
              <a:buChar char="•"/>
            </a:pPr>
            <a:r>
              <a:rPr lang="hu-HU" altLang="hu-HU">
                <a:latin typeface="Arial" panose="020B0604020202020204" pitchFamily="34" charset="0"/>
              </a:rPr>
              <a:t>Közösségi média: 63 miért szeretem (unalmas, ismétlődő), 50 miért nem szeretem (érdekes és elgondolkodtató)</a:t>
            </a:r>
          </a:p>
          <a:p>
            <a:endParaRPr lang="hu-HU" altLang="hu-HU">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EE5FB6-87C0-451F-BE61-04342F96E0FE}" type="slidenum">
              <a:rPr lang="en-GB" altLang="hu-HU"/>
              <a:pPr>
                <a:spcBef>
                  <a:spcPct val="0"/>
                </a:spcBef>
              </a:pPr>
              <a:t>78</a:t>
            </a:fld>
            <a:endParaRPr lang="en-GB" altLang="hu-HU"/>
          </a:p>
        </p:txBody>
      </p:sp>
    </p:spTree>
    <p:extLst>
      <p:ext uri="{BB962C8B-B14F-4D97-AF65-F5344CB8AC3E}">
        <p14:creationId xmlns:p14="http://schemas.microsoft.com/office/powerpoint/2010/main" val="13608364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rPr>
              <a:t>-Kitől/mitől várták a szakadékok áthidalását? A független közösségektől!</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B6022-86B3-44C8-A415-6FBBFAFCBE13}" type="slidenum">
              <a:rPr lang="en-GB" altLang="hu-HU"/>
              <a:pPr>
                <a:spcBef>
                  <a:spcPct val="0"/>
                </a:spcBef>
              </a:pPr>
              <a:t>79</a:t>
            </a:fld>
            <a:endParaRPr lang="en-GB" altLang="hu-HU"/>
          </a:p>
        </p:txBody>
      </p:sp>
    </p:spTree>
    <p:extLst>
      <p:ext uri="{BB962C8B-B14F-4D97-AF65-F5344CB8AC3E}">
        <p14:creationId xmlns:p14="http://schemas.microsoft.com/office/powerpoint/2010/main" val="403180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2428B5-2C53-4788-8279-C49164ABD890}" type="slidenum">
              <a:rPr lang="en-US" altLang="hu-HU">
                <a:latin typeface="Calibri" panose="020F0502020204030204" pitchFamily="34" charset="0"/>
              </a:rPr>
              <a:pPr eaLnBrk="1" hangingPunct="1"/>
              <a:t>8</a:t>
            </a:fld>
            <a:endParaRPr lang="en-US" altLang="hu-HU">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hu-HU" altLang="hu-HU"/>
              <a:t>Kapcsolatok létrehozása = koordináció: van olyan megközelítés, mely külön menedzsmentfunkciónak tekinti.</a:t>
            </a:r>
          </a:p>
          <a:p>
            <a:pPr eaLnBrk="1" hangingPunct="1">
              <a:buFontTx/>
              <a:buChar char="•"/>
            </a:pPr>
            <a:r>
              <a:rPr lang="hu-HU" altLang="hu-HU"/>
              <a:t> Melyik a legnehezebb szervezési tevékenység?</a:t>
            </a:r>
          </a:p>
          <a:p>
            <a:pPr eaLnBrk="1" hangingPunct="1"/>
            <a:endParaRPr lang="en-US" altLang="hu-HU"/>
          </a:p>
        </p:txBody>
      </p:sp>
    </p:spTree>
    <p:extLst>
      <p:ext uri="{BB962C8B-B14F-4D97-AF65-F5344CB8AC3E}">
        <p14:creationId xmlns:p14="http://schemas.microsoft.com/office/powerpoint/2010/main" val="19209584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rPr>
              <a:t> Strukturáltság</a:t>
            </a:r>
          </a:p>
          <a:p>
            <a:pPr>
              <a:buFontTx/>
              <a:buChar char="-"/>
            </a:pPr>
            <a:r>
              <a:rPr lang="hu-HU" altLang="hu-HU">
                <a:latin typeface="Arial" panose="020B0604020202020204" pitchFamily="34" charset="0"/>
              </a:rPr>
              <a:t> Szervezet számára fontos kérdésekre kell koncentrálni</a:t>
            </a:r>
          </a:p>
          <a:p>
            <a:pPr>
              <a:buFontTx/>
              <a:buChar char="-"/>
            </a:pPr>
            <a:r>
              <a:rPr lang="hu-HU" altLang="hu-HU">
                <a:latin typeface="Arial" panose="020B0604020202020204" pitchFamily="34" charset="0"/>
              </a:rPr>
              <a:t> Célok és elérendő eredmények</a:t>
            </a:r>
          </a:p>
          <a:p>
            <a:pPr>
              <a:buFontTx/>
              <a:buChar char="-"/>
            </a:pPr>
            <a:r>
              <a:rPr lang="hu-HU" altLang="hu-HU">
                <a:latin typeface="Arial" panose="020B0604020202020204" pitchFamily="34" charset="0"/>
              </a:rPr>
              <a:t> Valódi kormányzás</a:t>
            </a:r>
          </a:p>
          <a:p>
            <a:pPr>
              <a:buFontTx/>
              <a:buChar char="-"/>
            </a:pPr>
            <a:r>
              <a:rPr lang="hu-HU" altLang="hu-HU">
                <a:latin typeface="Arial" panose="020B0604020202020204" pitchFamily="34" charset="0"/>
              </a:rPr>
              <a:t> A felső vezetés valódi elkötelezettsége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02CAEF-D3D1-4790-8410-9F9E5068A584}" type="slidenum">
              <a:rPr lang="en-GB" altLang="hu-HU"/>
              <a:pPr>
                <a:spcBef>
                  <a:spcPct val="0"/>
                </a:spcBef>
              </a:pPr>
              <a:t>80</a:t>
            </a:fld>
            <a:endParaRPr lang="en-GB" altLang="hu-HU"/>
          </a:p>
        </p:txBody>
      </p:sp>
    </p:spTree>
    <p:extLst>
      <p:ext uri="{BB962C8B-B14F-4D97-AF65-F5344CB8AC3E}">
        <p14:creationId xmlns:p14="http://schemas.microsoft.com/office/powerpoint/2010/main" val="37252665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81</a:t>
            </a:fld>
            <a:endParaRPr lang="hu-HU"/>
          </a:p>
        </p:txBody>
      </p:sp>
    </p:spTree>
    <p:extLst>
      <p:ext uri="{BB962C8B-B14F-4D97-AF65-F5344CB8AC3E}">
        <p14:creationId xmlns:p14="http://schemas.microsoft.com/office/powerpoint/2010/main" val="4273701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82</a:t>
            </a:fld>
            <a:endParaRPr lang="hu-HU"/>
          </a:p>
        </p:txBody>
      </p:sp>
    </p:spTree>
    <p:extLst>
      <p:ext uri="{BB962C8B-B14F-4D97-AF65-F5344CB8AC3E}">
        <p14:creationId xmlns:p14="http://schemas.microsoft.com/office/powerpoint/2010/main" val="5642584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83</a:t>
            </a:fld>
            <a:endParaRPr lang="hu-HU"/>
          </a:p>
        </p:txBody>
      </p:sp>
    </p:spTree>
    <p:extLst>
      <p:ext uri="{BB962C8B-B14F-4D97-AF65-F5344CB8AC3E}">
        <p14:creationId xmlns:p14="http://schemas.microsoft.com/office/powerpoint/2010/main" val="8761506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84</a:t>
            </a:fld>
            <a:endParaRPr lang="hu-HU"/>
          </a:p>
        </p:txBody>
      </p:sp>
    </p:spTree>
    <p:extLst>
      <p:ext uri="{BB962C8B-B14F-4D97-AF65-F5344CB8AC3E}">
        <p14:creationId xmlns:p14="http://schemas.microsoft.com/office/powerpoint/2010/main" val="42225640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85</a:t>
            </a:fld>
            <a:endParaRPr lang="hu-HU"/>
          </a:p>
        </p:txBody>
      </p:sp>
    </p:spTree>
    <p:extLst>
      <p:ext uri="{BB962C8B-B14F-4D97-AF65-F5344CB8AC3E}">
        <p14:creationId xmlns:p14="http://schemas.microsoft.com/office/powerpoint/2010/main" val="717684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86</a:t>
            </a:fld>
            <a:endParaRPr lang="hu-HU"/>
          </a:p>
        </p:txBody>
      </p:sp>
    </p:spTree>
    <p:extLst>
      <p:ext uri="{BB962C8B-B14F-4D97-AF65-F5344CB8AC3E}">
        <p14:creationId xmlns:p14="http://schemas.microsoft.com/office/powerpoint/2010/main" val="3212831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077AC1-A75F-4344-83DB-F81E09254806}" type="slidenum">
              <a:rPr lang="en-GB" altLang="hu-HU" smtClean="0"/>
              <a:pPr/>
              <a:t>87</a:t>
            </a:fld>
            <a:endParaRPr lang="en-GB" altLang="hu-HU"/>
          </a:p>
        </p:txBody>
      </p:sp>
    </p:spTree>
    <p:extLst>
      <p:ext uri="{BB962C8B-B14F-4D97-AF65-F5344CB8AC3E}">
        <p14:creationId xmlns:p14="http://schemas.microsoft.com/office/powerpoint/2010/main" val="41806260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B325E-B18E-4EE5-B97D-F1897FE4FD2C}" type="slidenum">
              <a:rPr lang="en-GB" altLang="hu-HU" smtClean="0"/>
              <a:pPr/>
              <a:t>88</a:t>
            </a:fld>
            <a:endParaRPr lang="en-GB" altLang="hu-HU"/>
          </a:p>
        </p:txBody>
      </p:sp>
    </p:spTree>
    <p:extLst>
      <p:ext uri="{BB962C8B-B14F-4D97-AF65-F5344CB8AC3E}">
        <p14:creationId xmlns:p14="http://schemas.microsoft.com/office/powerpoint/2010/main" val="28444736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91C92-BDA4-46CB-82CA-AD190BD94A8D}" type="slidenum">
              <a:rPr lang="en-GB" altLang="hu-HU" smtClean="0"/>
              <a:pPr/>
              <a:t>89</a:t>
            </a:fld>
            <a:endParaRPr lang="en-GB" altLang="hu-HU"/>
          </a:p>
        </p:txBody>
      </p:sp>
    </p:spTree>
    <p:extLst>
      <p:ext uri="{BB962C8B-B14F-4D97-AF65-F5344CB8AC3E}">
        <p14:creationId xmlns:p14="http://schemas.microsoft.com/office/powerpoint/2010/main" val="64362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EA109E-EDD5-4A6C-BD3B-5593A345E59B}" type="slidenum">
              <a:rPr lang="en-US" altLang="hu-HU">
                <a:latin typeface="Calibri" panose="020F0502020204030204" pitchFamily="34" charset="0"/>
              </a:rPr>
              <a:pPr eaLnBrk="1" hangingPunct="1"/>
              <a:t>9</a:t>
            </a:fld>
            <a:endParaRPr lang="en-US" altLang="hu-HU">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a:t>Napjainkban milyen problémákkal szembesülünk az irányítási funkció klasszikus alkalmazása során?</a:t>
            </a:r>
            <a:endParaRPr lang="en-US" altLang="hu-HU"/>
          </a:p>
        </p:txBody>
      </p:sp>
    </p:spTree>
    <p:extLst>
      <p:ext uri="{BB962C8B-B14F-4D97-AF65-F5344CB8AC3E}">
        <p14:creationId xmlns:p14="http://schemas.microsoft.com/office/powerpoint/2010/main" val="2219657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cs typeface="Arial" panose="020B0604020202020204" pitchFamily="34" charset="0"/>
              </a:rPr>
              <a:t>1. kérdés: Megbízhatom-e (még mindig) ügyfelemben, kollégában?</a:t>
            </a:r>
            <a:endParaRPr lang="en-US" altLang="hu-HU">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9E21E1-2986-4AE7-8285-761512C44CB3}" type="slidenum">
              <a:rPr lang="en-US" altLang="hu-HU" smtClean="0"/>
              <a:pPr/>
              <a:t>90</a:t>
            </a:fld>
            <a:endParaRPr lang="en-US" altLang="hu-HU"/>
          </a:p>
        </p:txBody>
      </p:sp>
    </p:spTree>
    <p:extLst>
      <p:ext uri="{BB962C8B-B14F-4D97-AF65-F5344CB8AC3E}">
        <p14:creationId xmlns:p14="http://schemas.microsoft.com/office/powerpoint/2010/main" val="6862235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EAA77F-DB8B-41F3-8F18-E48B6C4AA631}" type="slidenum">
              <a:rPr lang="en-US" altLang="hu-HU" smtClean="0"/>
              <a:pPr/>
              <a:t>91</a:t>
            </a:fld>
            <a:endParaRPr lang="en-US" altLang="hu-HU"/>
          </a:p>
        </p:txBody>
      </p:sp>
    </p:spTree>
    <p:extLst>
      <p:ext uri="{BB962C8B-B14F-4D97-AF65-F5344CB8AC3E}">
        <p14:creationId xmlns:p14="http://schemas.microsoft.com/office/powerpoint/2010/main" val="248478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cs typeface="Arial" panose="020B0604020202020204" pitchFamily="34" charset="0"/>
              </a:rPr>
              <a:t>Példa: túl nagy bizalmat adtam egy munkatársamnak 9 éven keresztül – 6 év megválás</a:t>
            </a:r>
            <a:endParaRPr lang="en-US" altLang="hu-HU">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A3C4F2-5D0F-4A96-AEBF-03EAA666088F}" type="slidenum">
              <a:rPr lang="en-US" altLang="hu-HU" smtClean="0"/>
              <a:pPr/>
              <a:t>92</a:t>
            </a:fld>
            <a:endParaRPr lang="en-US" altLang="hu-HU"/>
          </a:p>
        </p:txBody>
      </p:sp>
    </p:spTree>
    <p:extLst>
      <p:ext uri="{BB962C8B-B14F-4D97-AF65-F5344CB8AC3E}">
        <p14:creationId xmlns:p14="http://schemas.microsoft.com/office/powerpoint/2010/main" val="2461977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cs typeface="Arial" panose="020B0604020202020204" pitchFamily="34" charset="0"/>
              </a:rPr>
              <a:t>Példa: jó oktatóinknak túlzott bizalom, annak ellenére, hogy egyetértünk: nem univerzális trénerekkel dolgozunk</a:t>
            </a:r>
            <a:endParaRPr lang="en-US" altLang="hu-HU">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5AB4E8-9D26-4EA0-9877-32720D0B5113}" type="slidenum">
              <a:rPr lang="en-US" altLang="hu-HU" smtClean="0"/>
              <a:pPr/>
              <a:t>93</a:t>
            </a:fld>
            <a:endParaRPr lang="en-US" altLang="hu-HU"/>
          </a:p>
        </p:txBody>
      </p:sp>
    </p:spTree>
    <p:extLst>
      <p:ext uri="{BB962C8B-B14F-4D97-AF65-F5344CB8AC3E}">
        <p14:creationId xmlns:p14="http://schemas.microsoft.com/office/powerpoint/2010/main" val="27893961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hu-HU" altLang="hu-HU">
                <a:latin typeface="Arial" panose="020B0604020202020204" pitchFamily="34" charset="0"/>
                <a:cs typeface="Arial" panose="020B0604020202020204" pitchFamily="34" charset="0"/>
              </a:rPr>
              <a:t>Példa: 7 évvel ezelőtt konfliktus olyan vezető kollégával, akivel kölcsönös volt a személyes és szakértői bizalom</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3795D-518B-4ABF-90CF-A3BE3A651599}" type="slidenum">
              <a:rPr lang="en-US" altLang="hu-HU" smtClean="0"/>
              <a:pPr/>
              <a:t>94</a:t>
            </a:fld>
            <a:endParaRPr lang="en-US" altLang="hu-HU"/>
          </a:p>
        </p:txBody>
      </p:sp>
    </p:spTree>
    <p:extLst>
      <p:ext uri="{BB962C8B-B14F-4D97-AF65-F5344CB8AC3E}">
        <p14:creationId xmlns:p14="http://schemas.microsoft.com/office/powerpoint/2010/main" val="13668643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4CED0341-32AC-4702-9574-ECBC7C71FB17}" type="slidenum">
              <a:rPr lang="hu-HU" smtClean="0"/>
              <a:pPr/>
              <a:t>95</a:t>
            </a:fld>
            <a:endParaRPr lang="hu-HU"/>
          </a:p>
        </p:txBody>
      </p:sp>
    </p:spTree>
    <p:extLst>
      <p:ext uri="{BB962C8B-B14F-4D97-AF65-F5344CB8AC3E}">
        <p14:creationId xmlns:p14="http://schemas.microsoft.com/office/powerpoint/2010/main" val="24411997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rPr>
              <a:t>2. kérdés: Mit kell tennem, hogy bízzanak bennem?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C00472-D5A7-4A28-B33F-B85A43E2A846}" type="slidenum">
              <a:rPr lang="en-US" altLang="hu-HU" smtClean="0"/>
              <a:pPr/>
              <a:t>96</a:t>
            </a:fld>
            <a:endParaRPr lang="en-US" altLang="hu-HU"/>
          </a:p>
        </p:txBody>
      </p:sp>
    </p:spTree>
    <p:extLst>
      <p:ext uri="{BB962C8B-B14F-4D97-AF65-F5344CB8AC3E}">
        <p14:creationId xmlns:p14="http://schemas.microsoft.com/office/powerpoint/2010/main" val="22260601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505" indent="-228505">
              <a:buFont typeface="Calibri" pitchFamily="34" charset="0"/>
              <a:buAutoNum type="arabicPeriod"/>
              <a:defRPr/>
            </a:pPr>
            <a:r>
              <a:rPr lang="hu-HU" dirty="0"/>
              <a:t>(a) Kiszolgáltatott helyzetben vagyok</a:t>
            </a:r>
          </a:p>
          <a:p>
            <a:pPr marL="228505" indent="-228505">
              <a:defRPr/>
            </a:pPr>
            <a:r>
              <a:rPr lang="hu-HU" dirty="0"/>
              <a:t>	(b) Szükségem van a másik segítségére</a:t>
            </a:r>
          </a:p>
          <a:p>
            <a:pPr marL="228505" indent="-228505">
              <a:defRPr/>
            </a:pPr>
            <a:r>
              <a:rPr lang="hu-HU" dirty="0"/>
              <a:t>	(c) Úgy gondolom, hogy a másik tud segíteni</a:t>
            </a:r>
          </a:p>
          <a:p>
            <a:pPr marL="228505" indent="-228505">
              <a:defRPr/>
            </a:pPr>
            <a:r>
              <a:rPr lang="hu-HU" dirty="0"/>
              <a:t>	(d) Megelőlegezem a bizalmat</a:t>
            </a:r>
          </a:p>
          <a:p>
            <a:pPr marL="228505" indent="-228505">
              <a:defRPr/>
            </a:pPr>
            <a:r>
              <a:rPr lang="hu-HU" dirty="0"/>
              <a:t>	(e) Kérem a bizalmat</a:t>
            </a:r>
          </a:p>
          <a:p>
            <a:pPr marL="228505" indent="-228505">
              <a:buFontTx/>
              <a:buAutoNum type="arabicPeriod" startAt="2"/>
              <a:defRPr/>
            </a:pPr>
            <a:r>
              <a:rPr lang="hu-HU" dirty="0"/>
              <a:t>(a) Nem kerülök bajba ha nem segítek neki? Nem fog kihasználni? Nem fog csökkenni az értékem?</a:t>
            </a:r>
          </a:p>
          <a:p>
            <a:pPr marL="228505" indent="-228505">
              <a:defRPr/>
            </a:pPr>
            <a:r>
              <a:rPr lang="hu-HU" dirty="0"/>
              <a:t>	(b) Mi történik, ha nem segítek? Máshoz fog fordulni? Helyettesíthető vagyok?</a:t>
            </a:r>
          </a:p>
          <a:p>
            <a:pPr marL="228505" indent="-228505">
              <a:defRPr/>
            </a:pPr>
            <a:r>
              <a:rPr lang="hu-HU" dirty="0"/>
              <a:t>	(c) Csapdahelyzetben – kiszolgáltatott – helyzetben vagyok én is!</a:t>
            </a:r>
          </a:p>
          <a:p>
            <a:pPr marL="228505" indent="-228505">
              <a:defRPr/>
            </a:pPr>
            <a:r>
              <a:rPr lang="hu-HU" dirty="0"/>
              <a:t>	(d) Megbízhatom-e? Nem fog visszaélni a bizalmammal?</a:t>
            </a:r>
          </a:p>
          <a:p>
            <a:pPr marL="228505" indent="-228505">
              <a:buFontTx/>
              <a:buAutoNum type="arabicPeriod" startAt="3"/>
              <a:defRPr/>
            </a:pPr>
            <a:r>
              <a:rPr lang="hu-HU" dirty="0"/>
              <a:t>(a) Mi az oka, hogy nem mer bízni bennem? Mitől fél?</a:t>
            </a:r>
          </a:p>
          <a:p>
            <a:pPr marL="228505" indent="-228505">
              <a:defRPr/>
            </a:pPr>
            <a:r>
              <a:rPr lang="hu-HU" dirty="0"/>
              <a:t>	(b) Mit kell tennem, hogy ez változzon?</a:t>
            </a:r>
          </a:p>
          <a:p>
            <a:pPr marL="228505" indent="-228505">
              <a:defRPr/>
            </a:pPr>
            <a:r>
              <a:rPr lang="hu-HU" dirty="0"/>
              <a:t>	(c) Hogyan jelezzem?</a:t>
            </a:r>
          </a:p>
          <a:p>
            <a:pPr marL="228505" indent="-228505">
              <a:defRPr/>
            </a:pPr>
            <a:r>
              <a:rPr lang="hu-HU" dirty="0"/>
              <a:t>4. 	Ha elég meggyőző a bátorítás le tudom győzni a félelmet, bizalmat adok.</a:t>
            </a:r>
          </a:p>
          <a:p>
            <a:pPr>
              <a:defRPr/>
            </a:pPr>
            <a:endParaRPr lang="hu-HU"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8F926-D7F1-4772-BB13-23EA00ADD58F}" type="slidenum">
              <a:rPr lang="en-US" altLang="hu-HU" smtClean="0"/>
              <a:pPr/>
              <a:t>97</a:t>
            </a:fld>
            <a:endParaRPr lang="en-US" altLang="hu-HU"/>
          </a:p>
        </p:txBody>
      </p:sp>
    </p:spTree>
    <p:extLst>
      <p:ext uri="{BB962C8B-B14F-4D97-AF65-F5344CB8AC3E}">
        <p14:creationId xmlns:p14="http://schemas.microsoft.com/office/powerpoint/2010/main" val="14592062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latin typeface="Arial" panose="020B0604020202020204" pitchFamily="34" charset="0"/>
                <a:cs typeface="Arial" panose="020B0604020202020204" pitchFamily="34" charset="0"/>
              </a:rPr>
              <a:t>E tényezőknek gyakran nem sok közük van a bizalmat kérő személyhez (a „bizalmashoz”), hanem a személyiség, a kultúra és az egyéni tapasztalatok komplex keverékének eredményei</a:t>
            </a:r>
            <a:endParaRPr lang="en-US" altLang="hu-HU">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4DE7FF-A312-4384-A78A-31F820338CD5}" type="slidenum">
              <a:rPr lang="en-US" altLang="hu-HU" smtClean="0"/>
              <a:pPr/>
              <a:t>98</a:t>
            </a:fld>
            <a:endParaRPr lang="en-US" altLang="hu-HU"/>
          </a:p>
        </p:txBody>
      </p:sp>
    </p:spTree>
    <p:extLst>
      <p:ext uri="{BB962C8B-B14F-4D97-AF65-F5344CB8AC3E}">
        <p14:creationId xmlns:p14="http://schemas.microsoft.com/office/powerpoint/2010/main" val="19315208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latin typeface="Arial" panose="020B0604020202020204" pitchFamily="34" charset="0"/>
                <a:cs typeface="Arial" panose="020B0604020202020204" pitchFamily="34" charset="0"/>
              </a:rPr>
              <a:t>A konkrét szituáció különféle vonatkozásaival és a felek közti viszonnyal kapcsolatosak</a:t>
            </a:r>
          </a:p>
          <a:p>
            <a:pPr eaLnBrk="1" hangingPunct="1"/>
            <a:r>
              <a:rPr lang="hu-HU" altLang="hu-HU">
                <a:latin typeface="Arial" panose="020B0604020202020204" pitchFamily="34" charset="0"/>
                <a:cs typeface="Arial" panose="020B0604020202020204" pitchFamily="34" charset="0"/>
              </a:rPr>
              <a:t>Eredményesen alakíthatók mások bizalmának megnyerése érdekében</a:t>
            </a:r>
          </a:p>
          <a:p>
            <a:endParaRPr lang="hu-HU" altLang="hu-HU">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BCD26-D807-4F26-8E2C-B27BCEC06E6E}" type="slidenum">
              <a:rPr lang="en-US" altLang="hu-HU" smtClean="0"/>
              <a:pPr/>
              <a:t>99</a:t>
            </a:fld>
            <a:endParaRPr lang="en-US" altLang="hu-HU"/>
          </a:p>
        </p:txBody>
      </p:sp>
    </p:spTree>
    <p:extLst>
      <p:ext uri="{BB962C8B-B14F-4D97-AF65-F5344CB8AC3E}">
        <p14:creationId xmlns:p14="http://schemas.microsoft.com/office/powerpoint/2010/main" val="321329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u-HU"/>
          </a:p>
        </p:txBody>
      </p:sp>
      <p:sp>
        <p:nvSpPr>
          <p:cNvPr id="4" name="Date Placeholder 3"/>
          <p:cNvSpPr>
            <a:spLocks noGrp="1"/>
          </p:cNvSpPr>
          <p:nvPr>
            <p:ph type="dt" sz="half" idx="10"/>
          </p:nvPr>
        </p:nvSpPr>
        <p:spPr/>
        <p:txBody>
          <a:bodyPr/>
          <a:lstStyle/>
          <a:p>
            <a:fld id="{EBA021FF-1FAD-49C5-8B12-DADCAA2DC738}" type="datetime1">
              <a:rPr lang="hu-HU" smtClean="0"/>
              <a:t>2020. 03. 03.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45199B-382E-4A33-8779-A8217CE6BC8E}" type="slidenum">
              <a:rPr lang="hu-HU" smtClean="0"/>
              <a:pPr/>
              <a:t>‹#›</a:t>
            </a:fld>
            <a:endParaRPr lang="hu-HU"/>
          </a:p>
        </p:txBody>
      </p:sp>
      <p:sp>
        <p:nvSpPr>
          <p:cNvPr id="7" name="Line 2"/>
          <p:cNvSpPr>
            <a:spLocks noChangeShapeType="1"/>
          </p:cNvSpPr>
          <p:nvPr userDrawn="1"/>
        </p:nvSpPr>
        <p:spPr bwMode="auto">
          <a:xfrm>
            <a:off x="0" y="1143000"/>
            <a:ext cx="9144000" cy="0"/>
          </a:xfrm>
          <a:prstGeom prst="line">
            <a:avLst/>
          </a:prstGeom>
          <a:noFill/>
          <a:ln w="12700">
            <a:solidFill>
              <a:srgbClr val="003300"/>
            </a:solidFill>
            <a:round/>
            <a:headEnd/>
            <a:tailEnd/>
          </a:ln>
        </p:spPr>
        <p:txBody>
          <a:bodyPr/>
          <a:lstStyle/>
          <a:p>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51F40568-129B-4F33-8685-96F230960978}" type="datetime1">
              <a:rPr lang="hu-HU" smtClean="0"/>
              <a:t>2020. 03. 03.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0842E6FA-E63B-4CE3-A842-544A889CA543}" type="datetime1">
              <a:rPr lang="hu-HU" smtClean="0"/>
              <a:t>2020. 03. 03.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576262"/>
          </a:xfrm>
        </p:spPr>
        <p:txBody>
          <a:bodyPr/>
          <a:lstStyle/>
          <a:p>
            <a:r>
              <a:rPr lang="en-US"/>
              <a:t>Click to edit Master title style</a:t>
            </a:r>
            <a:endParaRPr lang="hu-HU"/>
          </a:p>
        </p:txBody>
      </p:sp>
      <p:sp>
        <p:nvSpPr>
          <p:cNvPr id="3" name="Table Placeholder 2"/>
          <p:cNvSpPr>
            <a:spLocks noGrp="1"/>
          </p:cNvSpPr>
          <p:nvPr>
            <p:ph type="tbl" idx="1"/>
          </p:nvPr>
        </p:nvSpPr>
        <p:spPr>
          <a:xfrm>
            <a:off x="457200" y="1350963"/>
            <a:ext cx="8229600" cy="4525962"/>
          </a:xfrm>
        </p:spPr>
        <p:txBody>
          <a:bodyPr/>
          <a:lstStyle/>
          <a:p>
            <a:pPr lvl="0"/>
            <a:endParaRPr lang="hu-HU" noProof="0"/>
          </a:p>
        </p:txBody>
      </p:sp>
      <p:sp>
        <p:nvSpPr>
          <p:cNvPr id="4" name="Rectangle 4"/>
          <p:cNvSpPr>
            <a:spLocks noGrp="1" noChangeArrowheads="1"/>
          </p:cNvSpPr>
          <p:nvPr>
            <p:ph type="dt" sz="half" idx="10"/>
          </p:nvPr>
        </p:nvSpPr>
        <p:spPr/>
        <p:txBody>
          <a:bodyPr/>
          <a:lstStyle>
            <a:lvl1pPr>
              <a:defRPr/>
            </a:lvl1pPr>
          </a:lstStyle>
          <a:p>
            <a:pPr>
              <a:defRPr/>
            </a:pPr>
            <a:fld id="{15B6FE01-2ED0-44A5-870E-165088054688}" type="datetime1">
              <a:rPr lang="hu-HU" smtClean="0"/>
              <a:t>2020. 03. 03.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B893804-F379-4A95-993C-8F6286E895B0}" type="slidenum">
              <a:rPr lang="en-US" altLang="hu-HU"/>
              <a:pPr/>
              <a:t>‹#›</a:t>
            </a:fld>
            <a:endParaRPr lang="en-US" altLang="hu-HU"/>
          </a:p>
        </p:txBody>
      </p:sp>
    </p:spTree>
    <p:extLst>
      <p:ext uri="{BB962C8B-B14F-4D97-AF65-F5344CB8AC3E}">
        <p14:creationId xmlns:p14="http://schemas.microsoft.com/office/powerpoint/2010/main" val="192922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2988"/>
          </a:xfrm>
        </p:spPr>
        <p:txBody>
          <a:bodyPr/>
          <a:lstStyle/>
          <a:p>
            <a:r>
              <a:rPr lang="en-US"/>
              <a:t>Click to edit Master title style</a:t>
            </a:r>
            <a:endParaRPr lang="hu-HU"/>
          </a:p>
        </p:txBody>
      </p:sp>
      <p:sp>
        <p:nvSpPr>
          <p:cNvPr id="3" name="Text Placeholder 2"/>
          <p:cNvSpPr>
            <a:spLocks noGrp="1"/>
          </p:cNvSpPr>
          <p:nvPr>
            <p:ph type="body" sz="half" idx="1"/>
          </p:nvPr>
        </p:nvSpPr>
        <p:spPr>
          <a:xfrm>
            <a:off x="457200" y="126841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quarter" idx="2"/>
          </p:nvPr>
        </p:nvSpPr>
        <p:spPr>
          <a:xfrm>
            <a:off x="4648200" y="1268413"/>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Content Placeholder 4"/>
          <p:cNvSpPr>
            <a:spLocks noGrp="1"/>
          </p:cNvSpPr>
          <p:nvPr>
            <p:ph sz="quarter" idx="3"/>
          </p:nvPr>
        </p:nvSpPr>
        <p:spPr>
          <a:xfrm>
            <a:off x="4648200" y="36068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Rectangle 4"/>
          <p:cNvSpPr>
            <a:spLocks noGrp="1" noChangeArrowheads="1"/>
          </p:cNvSpPr>
          <p:nvPr>
            <p:ph type="dt" sz="half" idx="10"/>
          </p:nvPr>
        </p:nvSpPr>
        <p:spPr>
          <a:ln/>
        </p:spPr>
        <p:txBody>
          <a:bodyPr/>
          <a:lstStyle>
            <a:lvl1pPr>
              <a:defRPr/>
            </a:lvl1pPr>
          </a:lstStyle>
          <a:p>
            <a:pPr>
              <a:defRPr/>
            </a:pPr>
            <a:fld id="{DB70B252-939E-4A0A-B179-1664FAA2642D}" type="datetime1">
              <a:rPr lang="hu-HU" smtClean="0"/>
              <a:t>2020. 03. 03.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B17B66E-5A07-4974-912C-B6B0E1C951AC}" type="slidenum">
              <a:rPr lang="en-US" altLang="hu-HU"/>
              <a:pPr>
                <a:defRPr/>
              </a:pPr>
              <a:t>‹#›</a:t>
            </a:fld>
            <a:endParaRPr lang="en-US" altLang="hu-HU"/>
          </a:p>
        </p:txBody>
      </p:sp>
    </p:spTree>
    <p:extLst>
      <p:ext uri="{BB962C8B-B14F-4D97-AF65-F5344CB8AC3E}">
        <p14:creationId xmlns:p14="http://schemas.microsoft.com/office/powerpoint/2010/main" val="210202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sz="2400"/>
            </a:lvl1pPr>
          </a:lstStyle>
          <a:p>
            <a:r>
              <a:rPr lang="hu-HU" noProof="0"/>
              <a:t>Click to edit Master title style</a:t>
            </a:r>
          </a:p>
        </p:txBody>
      </p:sp>
      <p:sp>
        <p:nvSpPr>
          <p:cNvPr id="8" name="Text Placeholder 4"/>
          <p:cNvSpPr>
            <a:spLocks noGrp="1"/>
          </p:cNvSpPr>
          <p:nvPr>
            <p:ph type="body" sz="quarter" idx="10"/>
          </p:nvPr>
        </p:nvSpPr>
        <p:spPr bwMode="gray">
          <a:xfrm>
            <a:off x="179512" y="1124745"/>
            <a:ext cx="4248026" cy="4968552"/>
          </a:xfrm>
        </p:spPr>
        <p:txBody>
          <a:bodyPr/>
          <a:lstStyle>
            <a:lvl1pPr>
              <a:defRPr sz="1800"/>
            </a:lvl1pPr>
            <a:lvl2pPr>
              <a:defRPr sz="1800"/>
            </a:lvl2pPr>
            <a:lvl3pPr marL="273050" indent="-273050">
              <a:defRPr sz="1800"/>
            </a:lvl3pPr>
            <a:lvl4pPr marL="536575" indent="-263525">
              <a:defRPr sz="1800"/>
            </a:lvl4pPr>
            <a:lvl5pPr marL="809625" indent="-271463">
              <a:defRPr sz="1800"/>
            </a:lvl5pPr>
            <a:lvl6pPr marL="1071563" indent="-265113">
              <a:defRPr sz="1800"/>
            </a:lvl6p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a:p>
            <a:pPr lvl="5"/>
            <a:r>
              <a:rPr lang="hu-HU" noProof="0"/>
              <a:t>Sixth level</a:t>
            </a:r>
          </a:p>
        </p:txBody>
      </p:sp>
      <p:sp>
        <p:nvSpPr>
          <p:cNvPr id="9" name="Text Placeholder 4"/>
          <p:cNvSpPr>
            <a:spLocks noGrp="1"/>
          </p:cNvSpPr>
          <p:nvPr>
            <p:ph type="body" sz="quarter" idx="11"/>
          </p:nvPr>
        </p:nvSpPr>
        <p:spPr bwMode="gray">
          <a:xfrm>
            <a:off x="4645149" y="1124745"/>
            <a:ext cx="4248026" cy="4968552"/>
          </a:xfrm>
        </p:spPr>
        <p:txBody>
          <a:bodyPr/>
          <a:lstStyle>
            <a:lvl1pPr>
              <a:defRPr sz="1800"/>
            </a:lvl1pPr>
            <a:lvl2pPr>
              <a:defRPr sz="1800"/>
            </a:lvl2pPr>
            <a:lvl3pPr marL="273050" indent="-273050">
              <a:defRPr sz="1800"/>
            </a:lvl3pPr>
            <a:lvl4pPr marL="536575" indent="-263525">
              <a:defRPr sz="1800"/>
            </a:lvl4pPr>
            <a:lvl5pPr marL="809625" indent="-271463">
              <a:defRPr sz="1800"/>
            </a:lvl5pPr>
            <a:lvl6pPr marL="1071563" indent="-265113" defTabSz="1071563">
              <a:tabLst/>
              <a:defRPr sz="1800"/>
            </a:lvl6p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a:p>
            <a:pPr lvl="5"/>
            <a:r>
              <a:rPr lang="hu-HU" noProof="0"/>
              <a:t>Sixth level</a:t>
            </a:r>
          </a:p>
        </p:txBody>
      </p:sp>
    </p:spTree>
    <p:extLst>
      <p:ext uri="{BB962C8B-B14F-4D97-AF65-F5344CB8AC3E}">
        <p14:creationId xmlns:p14="http://schemas.microsoft.com/office/powerpoint/2010/main" val="320350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a:xfrm>
            <a:off x="179512" y="116632"/>
            <a:ext cx="8713787" cy="576262"/>
          </a:xfrm>
        </p:spPr>
        <p:txBody>
          <a:bodyPr/>
          <a:lstStyle>
            <a:lvl1pPr>
              <a:defRPr sz="2400"/>
            </a:lvl1pPr>
          </a:lstStyle>
          <a:p>
            <a:pPr lvl="0"/>
            <a:r>
              <a:rPr lang="hu-HU" noProof="0"/>
              <a:t>Click to edit Master title style</a:t>
            </a:r>
          </a:p>
        </p:txBody>
      </p:sp>
      <p:sp>
        <p:nvSpPr>
          <p:cNvPr id="6" name="Text Placeholder 5"/>
          <p:cNvSpPr>
            <a:spLocks noGrp="1"/>
          </p:cNvSpPr>
          <p:nvPr>
            <p:ph type="body" sz="quarter" idx="10"/>
          </p:nvPr>
        </p:nvSpPr>
        <p:spPr bwMode="gray"/>
        <p:txBody>
          <a:bodyPr/>
          <a:lstStyle>
            <a:lvl1pPr>
              <a:defRPr sz="1800"/>
            </a:lvl1pPr>
            <a:lvl2pPr>
              <a:defRPr sz="1800"/>
            </a:lvl2pPr>
            <a:lvl3pPr>
              <a:defRPr sz="1800"/>
            </a:lvl3pPr>
            <a:lvl4pPr>
              <a:defRPr sz="1800"/>
            </a:lvl4pPr>
            <a:lvl5pPr>
              <a:defRPr sz="1800"/>
            </a:lvl5p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Tree>
    <p:extLst>
      <p:ext uri="{BB962C8B-B14F-4D97-AF65-F5344CB8AC3E}">
        <p14:creationId xmlns:p14="http://schemas.microsoft.com/office/powerpoint/2010/main" val="33583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175"/>
          </a:xfrm>
        </p:spPr>
        <p:txBody>
          <a:bodyPr/>
          <a:lstStyle/>
          <a:p>
            <a:r>
              <a:rPr lang="en-US"/>
              <a:t>Click to edit Master title style</a:t>
            </a:r>
            <a:endParaRPr lang="hu-HU"/>
          </a:p>
        </p:txBody>
      </p:sp>
      <p:sp>
        <p:nvSpPr>
          <p:cNvPr id="3" name="Content Placeholder 2"/>
          <p:cNvSpPr>
            <a:spLocks noGrp="1"/>
          </p:cNvSpPr>
          <p:nvPr>
            <p:ph idx="1"/>
          </p:nvPr>
        </p:nvSpPr>
        <p:spPr>
          <a:xfrm>
            <a:off x="457200" y="1600201"/>
            <a:ext cx="8229600" cy="4756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14A10827-7547-4417-B73F-DD31D6E51066}" type="datetime1">
              <a:rPr lang="hu-HU" smtClean="0"/>
              <a:t>2020. 03. 03.</a:t>
            </a:fld>
            <a:endParaRPr lang="hu-HU"/>
          </a:p>
        </p:txBody>
      </p:sp>
      <p:sp>
        <p:nvSpPr>
          <p:cNvPr id="5" name="Footer Placeholder 4"/>
          <p:cNvSpPr>
            <a:spLocks noGrp="1"/>
          </p:cNvSpPr>
          <p:nvPr>
            <p:ph type="ftr" sz="quarter" idx="11"/>
          </p:nvPr>
        </p:nvSpPr>
        <p:spPr/>
        <p:txBody>
          <a:bodyPr/>
          <a:lstStyle/>
          <a:p>
            <a:endParaRPr lang="hu-HU"/>
          </a:p>
        </p:txBody>
      </p:sp>
      <p:sp>
        <p:nvSpPr>
          <p:cNvPr id="7" name="Line 2"/>
          <p:cNvSpPr>
            <a:spLocks noChangeShapeType="1"/>
          </p:cNvSpPr>
          <p:nvPr userDrawn="1"/>
        </p:nvSpPr>
        <p:spPr bwMode="auto">
          <a:xfrm>
            <a:off x="0" y="1143000"/>
            <a:ext cx="9144000" cy="0"/>
          </a:xfrm>
          <a:prstGeom prst="line">
            <a:avLst/>
          </a:prstGeom>
          <a:noFill/>
          <a:ln w="12700">
            <a:solidFill>
              <a:srgbClr val="003300"/>
            </a:solidFill>
            <a:round/>
            <a:headEnd/>
            <a:tailEnd/>
          </a:ln>
        </p:spPr>
        <p:txBody>
          <a:bodyPr/>
          <a:lstStyle/>
          <a:p>
            <a:endParaRPr lang="hu-HU"/>
          </a:p>
        </p:txBody>
      </p:sp>
      <p:sp>
        <p:nvSpPr>
          <p:cNvPr id="8" name="Slide Number Placeholder 5"/>
          <p:cNvSpPr>
            <a:spLocks noGrp="1"/>
          </p:cNvSpPr>
          <p:nvPr>
            <p:ph type="sldNum" sz="quarter" idx="12"/>
          </p:nvPr>
        </p:nvSpPr>
        <p:spPr>
          <a:xfrm>
            <a:off x="6553200" y="6356350"/>
            <a:ext cx="2133600" cy="365125"/>
          </a:xfrm>
        </p:spPr>
        <p:txBody>
          <a:bodyPr/>
          <a:lstStyle/>
          <a:p>
            <a:fld id="{7345199B-382E-4A33-8779-A8217CE6BC8E}"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4DA74-C872-45B7-AC3E-739FA6955547}" type="datetime1">
              <a:rPr lang="hu-HU" smtClean="0"/>
              <a:t>2020. 03. 03.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175"/>
          </a:xfrm>
        </p:spPr>
        <p:txBody>
          <a:bodyPr/>
          <a:lstStyle/>
          <a:p>
            <a:r>
              <a:rPr lang="en-US"/>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p>
            <a:fld id="{C3F45235-114F-437E-87E4-8A657E97DA61}" type="datetime1">
              <a:rPr lang="hu-HU" smtClean="0"/>
              <a:t>2020. 03. 03.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45199B-382E-4A33-8779-A8217CE6BC8E}" type="slidenum">
              <a:rPr lang="hu-HU" smtClean="0"/>
              <a:pPr/>
              <a:t>‹#›</a:t>
            </a:fld>
            <a:endParaRPr lang="hu-HU"/>
          </a:p>
        </p:txBody>
      </p:sp>
      <p:sp>
        <p:nvSpPr>
          <p:cNvPr id="8" name="Line 2"/>
          <p:cNvSpPr>
            <a:spLocks noChangeShapeType="1"/>
          </p:cNvSpPr>
          <p:nvPr userDrawn="1"/>
        </p:nvSpPr>
        <p:spPr bwMode="auto">
          <a:xfrm>
            <a:off x="0" y="1143000"/>
            <a:ext cx="9144000" cy="0"/>
          </a:xfrm>
          <a:prstGeom prst="line">
            <a:avLst/>
          </a:prstGeom>
          <a:noFill/>
          <a:ln w="12700">
            <a:solidFill>
              <a:srgbClr val="003300"/>
            </a:solidFill>
            <a:round/>
            <a:headEnd/>
            <a:tailEnd/>
          </a:ln>
        </p:spPr>
        <p:txBody>
          <a:bodyPr/>
          <a:lstStyle/>
          <a:p>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175"/>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p>
            <a:fld id="{F8810AC0-AF6F-494E-9A8B-4C4F40526EC9}" type="datetime1">
              <a:rPr lang="hu-HU" smtClean="0"/>
              <a:t>2020. 03. 03.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345199B-382E-4A33-8779-A8217CE6BC8E}" type="slidenum">
              <a:rPr lang="hu-HU" smtClean="0"/>
              <a:pPr/>
              <a:t>‹#›</a:t>
            </a:fld>
            <a:endParaRPr lang="hu-HU"/>
          </a:p>
        </p:txBody>
      </p:sp>
      <p:sp>
        <p:nvSpPr>
          <p:cNvPr id="10" name="Line 2"/>
          <p:cNvSpPr>
            <a:spLocks noChangeShapeType="1"/>
          </p:cNvSpPr>
          <p:nvPr userDrawn="1"/>
        </p:nvSpPr>
        <p:spPr bwMode="auto">
          <a:xfrm>
            <a:off x="0" y="1143000"/>
            <a:ext cx="9144000" cy="0"/>
          </a:xfrm>
          <a:prstGeom prst="line">
            <a:avLst/>
          </a:prstGeom>
          <a:noFill/>
          <a:ln w="12700">
            <a:solidFill>
              <a:srgbClr val="003300"/>
            </a:solidFill>
            <a:round/>
            <a:headEnd/>
            <a:tailEnd/>
          </a:ln>
        </p:spPr>
        <p:txBody>
          <a:bodyPr/>
          <a:lstStyle/>
          <a:p>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a:t>Click to edit Master title style</a:t>
            </a:r>
            <a:endParaRPr lang="hu-HU"/>
          </a:p>
        </p:txBody>
      </p:sp>
      <p:sp>
        <p:nvSpPr>
          <p:cNvPr id="3" name="Date Placeholder 2"/>
          <p:cNvSpPr>
            <a:spLocks noGrp="1"/>
          </p:cNvSpPr>
          <p:nvPr>
            <p:ph type="dt" sz="half" idx="10"/>
          </p:nvPr>
        </p:nvSpPr>
        <p:spPr/>
        <p:txBody>
          <a:bodyPr/>
          <a:lstStyle/>
          <a:p>
            <a:fld id="{2E4166C9-3FDA-49B5-8B3E-CE94BE6FB746}" type="datetime1">
              <a:rPr lang="hu-HU" smtClean="0"/>
              <a:t>2020. 03. 03.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345199B-382E-4A33-8779-A8217CE6BC8E}" type="slidenum">
              <a:rPr lang="hu-HU" smtClean="0"/>
              <a:pPr/>
              <a:t>‹#›</a:t>
            </a:fld>
            <a:endParaRPr lang="hu-HU"/>
          </a:p>
        </p:txBody>
      </p:sp>
      <p:sp>
        <p:nvSpPr>
          <p:cNvPr id="6" name="Line 2"/>
          <p:cNvSpPr>
            <a:spLocks noChangeShapeType="1"/>
          </p:cNvSpPr>
          <p:nvPr userDrawn="1"/>
        </p:nvSpPr>
        <p:spPr bwMode="auto">
          <a:xfrm>
            <a:off x="0" y="1143000"/>
            <a:ext cx="9144000" cy="0"/>
          </a:xfrm>
          <a:prstGeom prst="line">
            <a:avLst/>
          </a:prstGeom>
          <a:noFill/>
          <a:ln w="12700">
            <a:solidFill>
              <a:srgbClr val="003300"/>
            </a:solidFill>
            <a:round/>
            <a:headEnd/>
            <a:tailEnd/>
          </a:ln>
        </p:spPr>
        <p:txBody>
          <a:bodyPr/>
          <a:lstStyle/>
          <a:p>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94E64-A712-44C6-906E-1F0D24F12DBF}" type="datetime1">
              <a:rPr lang="hu-HU" smtClean="0"/>
              <a:t>2020. 03. 03.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27463-FD98-44BD-B3F7-79E79BE922F2}" type="datetime1">
              <a:rPr lang="hu-HU" smtClean="0"/>
              <a:t>2020. 03. 03.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E64E4C-D9BA-41D1-BF3E-72CA81BF73F9}" type="datetime1">
              <a:rPr lang="hu-HU" smtClean="0"/>
              <a:t>2020. 03. 03.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45199B-382E-4A33-8779-A8217CE6BC8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u-HU"/>
          </a:p>
        </p:txBody>
      </p:sp>
      <p:sp>
        <p:nvSpPr>
          <p:cNvPr id="3" name="Text Placeholder 2"/>
          <p:cNvSpPr>
            <a:spLocks noGrp="1"/>
          </p:cNvSpPr>
          <p:nvPr>
            <p:ph type="body" idx="1"/>
          </p:nvPr>
        </p:nvSpPr>
        <p:spPr>
          <a:xfrm>
            <a:off x="457200" y="1600200"/>
            <a:ext cx="8229600" cy="4756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48ACF-0FCB-425C-B9B8-29C2DE74F201}" type="datetime1">
              <a:rPr lang="hu-HU" smtClean="0"/>
              <a:t>2020. 03. 03.</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5199B-382E-4A33-8779-A8217CE6BC8E}"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coins.thefuntimesguide.com/images/blogs/presidential-dollar-coin-reverse-statue-of-liberty-public-domain.png" TargetMode="External"/><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http://www.harvard.hu/images/top_maintitle.gi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850" y="620092"/>
            <a:ext cx="8497888" cy="1728788"/>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hu-HU" sz="3200" cap="none" dirty="0"/>
              <a:t>Károli Gáspár Református Egyetem</a:t>
            </a:r>
            <a:br>
              <a:rPr lang="hu-HU" sz="3200" cap="none" dirty="0"/>
            </a:br>
            <a:r>
              <a:rPr lang="hu-HU" sz="3200" cap="none" dirty="0"/>
              <a:t>ÁJK</a:t>
            </a:r>
            <a:endParaRPr lang="en-US" sz="3200" cap="none" dirty="0"/>
          </a:p>
        </p:txBody>
      </p:sp>
      <p:sp>
        <p:nvSpPr>
          <p:cNvPr id="7" name="Rectangle 3"/>
          <p:cNvSpPr txBox="1">
            <a:spLocks noChangeArrowheads="1"/>
          </p:cNvSpPr>
          <p:nvPr/>
        </p:nvSpPr>
        <p:spPr>
          <a:xfrm>
            <a:off x="468313" y="1844824"/>
            <a:ext cx="8208962" cy="25193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defRPr/>
            </a:pPr>
            <a:endParaRPr lang="hu-HU" sz="2400" dirty="0">
              <a:solidFill>
                <a:schemeClr val="tx1"/>
              </a:solidFill>
            </a:endParaRPr>
          </a:p>
          <a:p>
            <a:pPr algn="ctr">
              <a:defRPr/>
            </a:pPr>
            <a:r>
              <a:rPr lang="hu-HU" sz="3600" dirty="0">
                <a:solidFill>
                  <a:schemeClr val="tx1"/>
                </a:solidFill>
              </a:rPr>
              <a:t>Értékközpontú (</a:t>
            </a:r>
            <a:r>
              <a:rPr lang="hu-HU" sz="3600" dirty="0" err="1">
                <a:solidFill>
                  <a:schemeClr val="tx1"/>
                </a:solidFill>
              </a:rPr>
              <a:t>értékvezérelt</a:t>
            </a:r>
            <a:r>
              <a:rPr lang="hu-HU" sz="3600" dirty="0">
                <a:solidFill>
                  <a:schemeClr val="tx1"/>
                </a:solidFill>
              </a:rPr>
              <a:t>) vezetés</a:t>
            </a:r>
          </a:p>
          <a:p>
            <a:pPr algn="ctr">
              <a:defRPr/>
            </a:pPr>
            <a:r>
              <a:rPr lang="hu-HU" sz="3600" dirty="0">
                <a:solidFill>
                  <a:schemeClr val="tx1"/>
                </a:solidFill>
              </a:rPr>
              <a:t>(Részletek)</a:t>
            </a:r>
            <a:br>
              <a:rPr lang="hu-HU" sz="3600" dirty="0">
                <a:solidFill>
                  <a:schemeClr val="tx1"/>
                </a:solidFill>
              </a:rPr>
            </a:br>
            <a:endParaRPr lang="hu-HU" sz="3600" dirty="0">
              <a:solidFill>
                <a:schemeClr val="tx1"/>
              </a:solidFill>
            </a:endParaRPr>
          </a:p>
          <a:p>
            <a:pPr algn="ctr">
              <a:defRPr/>
            </a:pPr>
            <a:endParaRPr lang="hu-HU" dirty="0">
              <a:solidFill>
                <a:schemeClr val="tx1"/>
              </a:solidFill>
            </a:endParaRPr>
          </a:p>
        </p:txBody>
      </p:sp>
      <p:sp>
        <p:nvSpPr>
          <p:cNvPr id="8" name="Text Box 4"/>
          <p:cNvSpPr txBox="1">
            <a:spLocks noChangeArrowheads="1"/>
          </p:cNvSpPr>
          <p:nvPr/>
        </p:nvSpPr>
        <p:spPr bwMode="auto">
          <a:xfrm>
            <a:off x="611188" y="5081588"/>
            <a:ext cx="7921625" cy="869469"/>
          </a:xfrm>
          <a:prstGeom prst="rect">
            <a:avLst/>
          </a:prstGeom>
          <a:noFill/>
          <a:ln w="9525">
            <a:noFill/>
            <a:miter lim="800000"/>
            <a:headEnd/>
            <a:tailEnd/>
          </a:ln>
        </p:spPr>
        <p:txBody>
          <a:bodyPr>
            <a:spAutoFit/>
          </a:bodyPr>
          <a:lstStyle/>
          <a:p>
            <a:pPr algn="ctr">
              <a:spcBef>
                <a:spcPts val="300"/>
              </a:spcBef>
            </a:pPr>
            <a:r>
              <a:rPr lang="hu-HU" altLang="hu-HU" sz="2400" dirty="0"/>
              <a:t>Írta: Dr. </a:t>
            </a:r>
            <a:r>
              <a:rPr lang="hu-HU" altLang="hu-HU" sz="2400" dirty="0" err="1"/>
              <a:t>Tomka</a:t>
            </a:r>
            <a:r>
              <a:rPr lang="hu-HU" altLang="hu-HU" sz="2400" dirty="0"/>
              <a:t> János</a:t>
            </a:r>
          </a:p>
          <a:p>
            <a:pPr algn="ctr">
              <a:spcBef>
                <a:spcPts val="300"/>
              </a:spcBef>
            </a:pPr>
            <a:r>
              <a:rPr lang="hu-HU" altLang="hu-HU" sz="2400" dirty="0"/>
              <a:t>főiskolai tanár</a:t>
            </a:r>
          </a:p>
        </p:txBody>
      </p:sp>
      <p:sp>
        <p:nvSpPr>
          <p:cNvPr id="2" name="Dia számának helye 1"/>
          <p:cNvSpPr>
            <a:spLocks noGrp="1"/>
          </p:cNvSpPr>
          <p:nvPr>
            <p:ph type="sldNum" sz="quarter" idx="12"/>
          </p:nvPr>
        </p:nvSpPr>
        <p:spPr/>
        <p:txBody>
          <a:bodyPr/>
          <a:lstStyle/>
          <a:p>
            <a:fld id="{7345199B-382E-4A33-8779-A8217CE6BC8E}" type="slidenum">
              <a:rPr lang="hu-HU" smtClean="0"/>
              <a:pPr/>
              <a:t>1</a:t>
            </a:fld>
            <a:endParaRPr lang="hu-HU"/>
          </a:p>
        </p:txBody>
      </p:sp>
    </p:spTree>
    <p:extLst>
      <p:ext uri="{BB962C8B-B14F-4D97-AF65-F5344CB8AC3E}">
        <p14:creationId xmlns:p14="http://schemas.microsoft.com/office/powerpoint/2010/main" val="220565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758A44-59A8-4E22-8FAA-2DBB8298B42D}" type="slidenum">
              <a:rPr lang="en-US" altLang="hu-HU">
                <a:solidFill>
                  <a:srgbClr val="898989"/>
                </a:solidFill>
                <a:latin typeface="Calibri" panose="020F0502020204030204" pitchFamily="34" charset="0"/>
              </a:rPr>
              <a:pPr eaLnBrk="1" hangingPunct="1"/>
              <a:t>10</a:t>
            </a:fld>
            <a:endParaRPr lang="en-US" altLang="hu-HU">
              <a:solidFill>
                <a:srgbClr val="898989"/>
              </a:solidFill>
              <a:latin typeface="Calibri" panose="020F0502020204030204" pitchFamily="34" charset="0"/>
            </a:endParaRPr>
          </a:p>
        </p:txBody>
      </p:sp>
      <p:sp>
        <p:nvSpPr>
          <p:cNvPr id="20483" name="Rectangle 2"/>
          <p:cNvSpPr>
            <a:spLocks noGrp="1" noChangeArrowheads="1"/>
          </p:cNvSpPr>
          <p:nvPr>
            <p:ph type="title"/>
          </p:nvPr>
        </p:nvSpPr>
        <p:spPr>
          <a:xfrm>
            <a:off x="179512" y="44450"/>
            <a:ext cx="8784976" cy="1080294"/>
          </a:xfrm>
        </p:spPr>
        <p:txBody>
          <a:bodyPr>
            <a:normAutofit fontScale="90000"/>
          </a:bodyPr>
          <a:lstStyle/>
          <a:p>
            <a:r>
              <a:rPr lang="hu-HU" altLang="hu-HU" dirty="0"/>
              <a:t>Vezetés</a:t>
            </a:r>
            <a:br>
              <a:rPr lang="hu-HU" altLang="hu-HU" dirty="0"/>
            </a:br>
            <a:r>
              <a:rPr lang="hu-HU" altLang="hu-HU" sz="2700" dirty="0"/>
              <a:t>(„közvetlen vezetés”, azaz a „megvalósítás irányítása” értelmében, megj. FJ)</a:t>
            </a:r>
            <a:endParaRPr lang="en-US" altLang="hu-HU" sz="2700" dirty="0"/>
          </a:p>
        </p:txBody>
      </p:sp>
      <p:sp>
        <p:nvSpPr>
          <p:cNvPr id="20484" name="Rectangle 3"/>
          <p:cNvSpPr>
            <a:spLocks noGrp="1" noChangeArrowheads="1"/>
          </p:cNvSpPr>
          <p:nvPr>
            <p:ph type="body" idx="1"/>
          </p:nvPr>
        </p:nvSpPr>
        <p:spPr>
          <a:xfrm>
            <a:off x="250825" y="1341438"/>
            <a:ext cx="8713788" cy="5472112"/>
          </a:xfrm>
        </p:spPr>
        <p:txBody>
          <a:bodyPr/>
          <a:lstStyle/>
          <a:p>
            <a:pPr eaLnBrk="1" hangingPunct="1">
              <a:lnSpc>
                <a:spcPct val="90000"/>
              </a:lnSpc>
            </a:pPr>
            <a:r>
              <a:rPr lang="hu-HU" altLang="hu-HU" sz="2400" b="1" dirty="0"/>
              <a:t>Munkaerő-biztosítás: </a:t>
            </a:r>
            <a:r>
              <a:rPr lang="hu-HU" altLang="hu-HU" sz="2400" dirty="0"/>
              <a:t>gondoskodás arról, hogy minden helyre megfelelően képzett személy kerüljön</a:t>
            </a:r>
          </a:p>
          <a:p>
            <a:pPr eaLnBrk="1" hangingPunct="1">
              <a:lnSpc>
                <a:spcPct val="90000"/>
              </a:lnSpc>
            </a:pPr>
            <a:r>
              <a:rPr lang="hu-HU" altLang="hu-HU" sz="2400" b="1" dirty="0"/>
              <a:t>Képzés: </a:t>
            </a:r>
            <a:r>
              <a:rPr lang="hu-HU" altLang="hu-HU" sz="2400" dirty="0"/>
              <a:t>az egyének és csoportok felkészítése arra, hogy munkájukat a változó követelmények mellett fokozott eredményességgel és hatékonysággal tudják elvégezni</a:t>
            </a:r>
          </a:p>
          <a:p>
            <a:pPr eaLnBrk="1" hangingPunct="1">
              <a:lnSpc>
                <a:spcPct val="90000"/>
              </a:lnSpc>
            </a:pPr>
            <a:r>
              <a:rPr lang="hu-HU" altLang="hu-HU" sz="2400" b="1" dirty="0"/>
              <a:t>Felügyelet: </a:t>
            </a:r>
            <a:r>
              <a:rPr lang="hu-HU" altLang="hu-HU" sz="2400" dirty="0"/>
              <a:t>a beosztottaknak folyamatosan utasítást, útmutatást kell adni, hogy eleget tudjanak tenni kötelességeiknek</a:t>
            </a:r>
          </a:p>
          <a:p>
            <a:pPr eaLnBrk="1" hangingPunct="1">
              <a:lnSpc>
                <a:spcPct val="90000"/>
              </a:lnSpc>
            </a:pPr>
            <a:r>
              <a:rPr lang="hu-HU" altLang="hu-HU" sz="2400" b="1" dirty="0"/>
              <a:t>Döntéshozatal </a:t>
            </a:r>
            <a:r>
              <a:rPr lang="hu-HU" altLang="hu-HU" sz="2000" dirty="0"/>
              <a:t>(megvalósítási-operatív döntések, megj. FJ)</a:t>
            </a:r>
            <a:r>
              <a:rPr lang="hu-HU" altLang="hu-HU" sz="2400" b="1" dirty="0"/>
              <a:t>: </a:t>
            </a:r>
            <a:r>
              <a:rPr lang="hu-HU" altLang="hu-HU" sz="2400" dirty="0"/>
              <a:t>ítélet, döntés egy cselekvéssorozat megtételéről</a:t>
            </a:r>
          </a:p>
          <a:p>
            <a:pPr eaLnBrk="1" hangingPunct="1">
              <a:lnSpc>
                <a:spcPct val="90000"/>
              </a:lnSpc>
            </a:pPr>
            <a:r>
              <a:rPr lang="hu-HU" altLang="hu-HU" sz="2400" b="1" dirty="0"/>
              <a:t>Motiváció: </a:t>
            </a:r>
            <a:r>
              <a:rPr lang="hu-HU" altLang="hu-HU" sz="2400" dirty="0"/>
              <a:t>a beosztottak munkára ösztönzése, igényeik figyelembevételével</a:t>
            </a:r>
          </a:p>
          <a:p>
            <a:pPr eaLnBrk="1" hangingPunct="1">
              <a:lnSpc>
                <a:spcPct val="90000"/>
              </a:lnSpc>
            </a:pPr>
            <a:r>
              <a:rPr lang="hu-HU" altLang="hu-HU" sz="2400" b="1" dirty="0"/>
              <a:t>Tanácsadás: </a:t>
            </a:r>
            <a:r>
              <a:rPr lang="hu-HU" altLang="hu-HU" sz="2400" dirty="0"/>
              <a:t>személyes megbeszélések a beosztottakkal arról, hogyan tudnák jobban végezni munkájukat, hogyan lehetne megoldani személyes problémáikat </a:t>
            </a:r>
            <a:endParaRPr lang="en-US" altLang="hu-HU" sz="2400" dirty="0"/>
          </a:p>
          <a:p>
            <a:pPr eaLnBrk="1" hangingPunct="1">
              <a:lnSpc>
                <a:spcPct val="90000"/>
              </a:lnSpc>
            </a:pPr>
            <a:endParaRPr lang="en-US" altLang="hu-HU" sz="2400" dirty="0"/>
          </a:p>
        </p:txBody>
      </p:sp>
    </p:spTree>
    <p:extLst>
      <p:ext uri="{BB962C8B-B14F-4D97-AF65-F5344CB8AC3E}">
        <p14:creationId xmlns:p14="http://schemas.microsoft.com/office/powerpoint/2010/main" val="36039704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hu-HU" altLang="hu-HU"/>
              <a:t>A bizalmi modell tényezői (folyt.)</a:t>
            </a:r>
          </a:p>
        </p:txBody>
      </p:sp>
      <p:sp>
        <p:nvSpPr>
          <p:cNvPr id="36867" name="Slide Number Placeholder 5"/>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357188" y="1341438"/>
            <a:ext cx="8356600" cy="5255914"/>
          </a:xfrm>
          <a:prstGeom prst="rect">
            <a:avLst/>
          </a:prstGeom>
          <a:noFill/>
          <a:ln w="9525">
            <a:noFill/>
            <a:miter lim="800000"/>
            <a:headEnd/>
            <a:tailEnd/>
          </a:ln>
        </p:spPr>
        <p:txBody>
          <a:bodyPr lIns="0" tIns="0" rIns="0" bIns="0"/>
          <a:lstStyle/>
          <a:p>
            <a:pPr marL="536575" lvl="1" indent="-273050">
              <a:lnSpc>
                <a:spcPts val="2600"/>
              </a:lnSpc>
              <a:spcBef>
                <a:spcPts val="600"/>
              </a:spcBef>
              <a:buSzPct val="70000"/>
              <a:buFont typeface="Wingdings" pitchFamily="2" charset="2"/>
              <a:buChar char="§"/>
              <a:tabLst>
                <a:tab pos="536575" algn="l"/>
                <a:tab pos="625475" algn="l"/>
                <a:tab pos="985838" algn="l"/>
                <a:tab pos="1347788" algn="l"/>
                <a:tab pos="1708150" algn="l"/>
              </a:tabLst>
              <a:defRPr/>
            </a:pPr>
            <a:r>
              <a:rPr lang="hu-HU" sz="2400" i="1" kern="0" dirty="0"/>
              <a:t>Jóindulatú törődés</a:t>
            </a:r>
            <a:br>
              <a:rPr lang="hu-HU" sz="2400" kern="0" dirty="0"/>
            </a:br>
            <a:r>
              <a:rPr lang="hu-HU" sz="2400" kern="0" dirty="0"/>
              <a:t>az</a:t>
            </a:r>
            <a:r>
              <a:rPr lang="hu-HU" sz="2400" kern="0" dirty="0">
                <a:cs typeface="Arial" charset="0"/>
              </a:rPr>
              <a:t> a vezető, aki bizonyítja jóindulatú törődését – azaz megmutatja a beosztottjainak, hogy hajlandó értük kockázatot vállalni -, nemcsak a bizalmat, hanem a hűséget és az elkötelezettséget is kiváltja belőlük</a:t>
            </a:r>
          </a:p>
          <a:p>
            <a:pPr marL="536575" lvl="1" indent="-273050">
              <a:lnSpc>
                <a:spcPts val="2600"/>
              </a:lnSpc>
              <a:spcBef>
                <a:spcPts val="600"/>
              </a:spcBef>
              <a:buSzPct val="70000"/>
              <a:buFont typeface="Wingdings" pitchFamily="2" charset="2"/>
              <a:buChar char="§"/>
              <a:tabLst>
                <a:tab pos="536575" algn="l"/>
                <a:tab pos="625475" algn="l"/>
                <a:tab pos="985838" algn="l"/>
                <a:tab pos="1347788" algn="l"/>
                <a:tab pos="1708150" algn="l"/>
              </a:tabLst>
              <a:defRPr/>
            </a:pPr>
            <a:r>
              <a:rPr lang="hu-HU" sz="2400" i="1" kern="0" dirty="0"/>
              <a:t>Képesség</a:t>
            </a:r>
            <a:br>
              <a:rPr lang="hu-HU" sz="2400" kern="0" dirty="0"/>
            </a:br>
            <a:r>
              <a:rPr lang="hu-HU" sz="2400" kern="0" dirty="0">
                <a:cs typeface="Arial" charset="0"/>
              </a:rPr>
              <a:t>a menedzserek rutinszerűen végeznek „képességfelmérést”, amikor arról döntenek, hogy bizalmat adjanak vagy hatáskört delegáljanak a beosztottjaiknak (ez fordítva is igaz)</a:t>
            </a:r>
          </a:p>
          <a:p>
            <a:pPr marL="536575" lvl="1" indent="-273050">
              <a:lnSpc>
                <a:spcPts val="2600"/>
              </a:lnSpc>
              <a:spcBef>
                <a:spcPts val="600"/>
              </a:spcBef>
              <a:buSzPct val="70000"/>
              <a:buFont typeface="Wingdings" pitchFamily="2" charset="2"/>
              <a:buChar char="§"/>
              <a:tabLst>
                <a:tab pos="536575" algn="l"/>
                <a:tab pos="625475" algn="l"/>
                <a:tab pos="985838" algn="l"/>
                <a:tab pos="1347788" algn="l"/>
                <a:tab pos="1708150" algn="l"/>
              </a:tabLst>
              <a:defRPr/>
            </a:pPr>
            <a:r>
              <a:rPr lang="hu-HU" sz="2400" i="1" kern="0" dirty="0"/>
              <a:t>Kiszámíthatóság és becsületesség</a:t>
            </a:r>
            <a:br>
              <a:rPr lang="hu-HU" sz="2400" kern="0" dirty="0"/>
            </a:br>
            <a:r>
              <a:rPr lang="hu-HU" sz="2400" kern="0" dirty="0"/>
              <a:t>azt, akinek a magatartása kiszámítható és akinek szavai és tettei egységben vannak, méltóbbnak tekintik a bizalomra</a:t>
            </a:r>
          </a:p>
          <a:p>
            <a:pPr marL="536575" lvl="1" indent="-273050">
              <a:lnSpc>
                <a:spcPts val="2600"/>
              </a:lnSpc>
              <a:spcBef>
                <a:spcPts val="600"/>
              </a:spcBef>
              <a:buSzPct val="70000"/>
              <a:buFont typeface="Wingdings" pitchFamily="2" charset="2"/>
              <a:buChar char="§"/>
              <a:tabLst>
                <a:tab pos="536575" algn="l"/>
                <a:tab pos="625475" algn="l"/>
                <a:tab pos="985838" algn="l"/>
                <a:tab pos="1347788" algn="l"/>
                <a:tab pos="1708150" algn="l"/>
              </a:tabLst>
              <a:defRPr/>
            </a:pPr>
            <a:r>
              <a:rPr lang="hu-HU" sz="2400" i="1" kern="0" dirty="0"/>
              <a:t>A kommunikáció minősége</a:t>
            </a:r>
            <a:br>
              <a:rPr lang="hu-HU" sz="2400" kern="0" dirty="0"/>
            </a:br>
            <a:r>
              <a:rPr lang="hu-HU" sz="2400" kern="0" dirty="0"/>
              <a:t>mivel a bizalom relációs fogalom, a nyílt és őszinte kommunikáció rendszerint segíti a bizalom kialakulását</a:t>
            </a:r>
          </a:p>
          <a:p>
            <a:pPr marL="536575" lvl="1" indent="-273050">
              <a:lnSpc>
                <a:spcPts val="2600"/>
              </a:lnSpc>
              <a:spcBef>
                <a:spcPts val="600"/>
              </a:spcBef>
              <a:buSzPct val="70000"/>
              <a:buFont typeface="Wingdings" pitchFamily="2" charset="2"/>
              <a:buChar char="§"/>
              <a:tabLst>
                <a:tab pos="536575" algn="l"/>
                <a:tab pos="625475" algn="l"/>
                <a:tab pos="985838" algn="l"/>
                <a:tab pos="1347788" algn="l"/>
                <a:tab pos="1708150" algn="l"/>
              </a:tabLst>
              <a:defRPr/>
            </a:pPr>
            <a:endParaRPr lang="hu-HU" sz="2400" kern="0" dirty="0">
              <a:cs typeface="Arial" charset="0"/>
            </a:endParaRPr>
          </a:p>
        </p:txBody>
      </p:sp>
      <p:sp>
        <p:nvSpPr>
          <p:cNvPr id="2" name="Dia számának helye 1"/>
          <p:cNvSpPr>
            <a:spLocks noGrp="1"/>
          </p:cNvSpPr>
          <p:nvPr>
            <p:ph type="sldNum" sz="quarter" idx="12"/>
          </p:nvPr>
        </p:nvSpPr>
        <p:spPr/>
        <p:txBody>
          <a:bodyPr/>
          <a:lstStyle/>
          <a:p>
            <a:fld id="{7345199B-382E-4A33-8779-A8217CE6BC8E}" type="slidenum">
              <a:rPr lang="hu-HU" smtClean="0"/>
              <a:pPr/>
              <a:t>100</a:t>
            </a:fld>
            <a:endParaRPr lang="hu-HU" dirty="0"/>
          </a:p>
        </p:txBody>
      </p:sp>
    </p:spTree>
    <p:extLst>
      <p:ext uri="{BB962C8B-B14F-4D97-AF65-F5344CB8AC3E}">
        <p14:creationId xmlns:p14="http://schemas.microsoft.com/office/powerpoint/2010/main" val="1377323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hu-HU" altLang="hu-HU"/>
              <a:t>Bízni vagy nem bízni ?</a:t>
            </a:r>
          </a:p>
        </p:txBody>
      </p:sp>
      <p:sp>
        <p:nvSpPr>
          <p:cNvPr id="38915" name="Content Placeholder 2"/>
          <p:cNvSpPr>
            <a:spLocks noGrp="1"/>
          </p:cNvSpPr>
          <p:nvPr>
            <p:ph idx="1"/>
          </p:nvPr>
        </p:nvSpPr>
        <p:spPr/>
        <p:txBody>
          <a:bodyPr/>
          <a:lstStyle/>
          <a:p>
            <a:pPr>
              <a:buFont typeface="Wingdings" panose="05000000000000000000" pitchFamily="2" charset="2"/>
              <a:buNone/>
            </a:pPr>
            <a:r>
              <a:rPr lang="hu-HU" altLang="hu-HU"/>
              <a:t>  </a:t>
            </a:r>
          </a:p>
        </p:txBody>
      </p:sp>
      <p:sp>
        <p:nvSpPr>
          <p:cNvPr id="38916" name="Slide Number Placeholder 5"/>
          <p:cNvSpPr txBox="1">
            <a:spLocks/>
          </p:cNvSpPr>
          <p:nvPr/>
        </p:nvSpPr>
        <p:spPr bwMode="auto">
          <a:xfrm>
            <a:off x="6516688" y="6405563"/>
            <a:ext cx="21336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graphicFrame>
        <p:nvGraphicFramePr>
          <p:cNvPr id="7" name="Group 50"/>
          <p:cNvGraphicFramePr>
            <a:graphicFrameLocks/>
          </p:cNvGraphicFramePr>
          <p:nvPr/>
        </p:nvGraphicFramePr>
        <p:xfrm>
          <a:off x="463550" y="1377950"/>
          <a:ext cx="8242301" cy="5029200"/>
        </p:xfrm>
        <a:graphic>
          <a:graphicData uri="http://schemas.openxmlformats.org/drawingml/2006/table">
            <a:tbl>
              <a:tblPr/>
              <a:tblGrid>
                <a:gridCol w="2060980">
                  <a:extLst>
                    <a:ext uri="{9D8B030D-6E8A-4147-A177-3AD203B41FA5}">
                      <a16:colId xmlns:a16="http://schemas.microsoft.com/office/drawing/2014/main" val="20000"/>
                    </a:ext>
                  </a:extLst>
                </a:gridCol>
                <a:gridCol w="2060980">
                  <a:extLst>
                    <a:ext uri="{9D8B030D-6E8A-4147-A177-3AD203B41FA5}">
                      <a16:colId xmlns:a16="http://schemas.microsoft.com/office/drawing/2014/main" val="20001"/>
                    </a:ext>
                  </a:extLst>
                </a:gridCol>
                <a:gridCol w="593017">
                  <a:extLst>
                    <a:ext uri="{9D8B030D-6E8A-4147-A177-3AD203B41FA5}">
                      <a16:colId xmlns:a16="http://schemas.microsoft.com/office/drawing/2014/main" val="20002"/>
                    </a:ext>
                  </a:extLst>
                </a:gridCol>
                <a:gridCol w="1466344">
                  <a:extLst>
                    <a:ext uri="{9D8B030D-6E8A-4147-A177-3AD203B41FA5}">
                      <a16:colId xmlns:a16="http://schemas.microsoft.com/office/drawing/2014/main" val="20003"/>
                    </a:ext>
                  </a:extLst>
                </a:gridCol>
                <a:gridCol w="2060980">
                  <a:extLst>
                    <a:ext uri="{9D8B030D-6E8A-4147-A177-3AD203B41FA5}">
                      <a16:colId xmlns:a16="http://schemas.microsoft.com/office/drawing/2014/main" val="20004"/>
                    </a:ext>
                  </a:extLst>
                </a:gridCol>
              </a:tblGrid>
              <a:tr h="36409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1600" b="0" i="0" u="none" strike="noStrike" cap="none" normalizeH="0" baseline="0" dirty="0">
                        <a:ln>
                          <a:noFill/>
                        </a:ln>
                        <a:solidFill>
                          <a:schemeClr val="tx1"/>
                        </a:solidFill>
                        <a:effectLst/>
                        <a:latin typeface="Arial" pitchFamily="34" charset="0"/>
                      </a:endParaRPr>
                    </a:p>
                  </a:txBody>
                  <a:tcPr marL="91446" marR="9144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sym typeface="Wingdings 3" pitchFamily="18" charset="2"/>
                        </a:rPr>
                        <a:t></a:t>
                      </a:r>
                      <a:r>
                        <a:rPr kumimoji="0" lang="hu-HU" sz="2000" b="0" i="0" u="none" strike="noStrike" cap="none" normalizeH="0" baseline="0">
                          <a:ln>
                            <a:noFill/>
                          </a:ln>
                          <a:solidFill>
                            <a:schemeClr val="tx1"/>
                          </a:solidFill>
                          <a:effectLst/>
                          <a:latin typeface="Arial" pitchFamily="34" charset="0"/>
                        </a:rPr>
                        <a:t>alacsony</a:t>
                      </a:r>
                    </a:p>
                  </a:txBody>
                  <a:tcPr marL="91446" marR="91446" horzOverflow="overflow">
                    <a:lnL>
                      <a:noFill/>
                    </a:lnL>
                    <a:lnR>
                      <a:noFill/>
                    </a:lnR>
                    <a:lnT cap="fla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2000" b="0" i="0" u="none" strike="noStrike" cap="none" normalizeH="0" baseline="0">
                        <a:ln>
                          <a:noFill/>
                        </a:ln>
                        <a:solidFill>
                          <a:schemeClr val="tx1"/>
                        </a:solidFill>
                        <a:effectLst/>
                        <a:latin typeface="Arial" pitchFamily="34" charset="0"/>
                      </a:endParaRPr>
                    </a:p>
                  </a:txBody>
                  <a:tcPr marL="91446" marR="91446" horzOverflow="overflow">
                    <a:lnL>
                      <a:noFill/>
                    </a:lnL>
                    <a:lnR>
                      <a:noFill/>
                    </a:lnR>
                    <a:lnT cap="flat">
                      <a:noFill/>
                    </a:lnT>
                    <a:lnB>
                      <a:noFill/>
                    </a:lnB>
                    <a:lnTlToBr>
                      <a:noFill/>
                    </a:lnTlToBr>
                    <a:lnBlToTr>
                      <a:noFill/>
                    </a:lnBlToTr>
                    <a:noFill/>
                  </a:tcPr>
                </a:tc>
                <a:tc hMerge="1">
                  <a:txBody>
                    <a:bodyPr/>
                    <a:lstStyle/>
                    <a:p>
                      <a:endParaRPr lang="hu-HU"/>
                    </a:p>
                  </a:txBody>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magas</a:t>
                      </a:r>
                      <a:r>
                        <a:rPr kumimoji="0" lang="hu-HU" sz="2000" b="0" i="0" u="none" strike="noStrike" cap="none" normalizeH="0" baseline="0">
                          <a:ln>
                            <a:noFill/>
                          </a:ln>
                          <a:solidFill>
                            <a:schemeClr val="tx1"/>
                          </a:solidFill>
                          <a:effectLst/>
                          <a:latin typeface="Arial" pitchFamily="34" charset="0"/>
                          <a:sym typeface="Wingdings 3" pitchFamily="18" charset="2"/>
                        </a:rPr>
                        <a:t></a:t>
                      </a:r>
                    </a:p>
                  </a:txBody>
                  <a:tcPr marL="91446" marR="91446"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4099">
                <a:tc rowSpan="3">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1" i="0" u="none" strike="noStrike" cap="none" normalizeH="0" baseline="0">
                          <a:ln>
                            <a:noFill/>
                          </a:ln>
                          <a:solidFill>
                            <a:schemeClr val="tx1"/>
                          </a:solidFill>
                          <a:effectLst/>
                          <a:latin typeface="Arial" pitchFamily="34" charset="0"/>
                        </a:rPr>
                        <a:t>A bízó jellemzői</a:t>
                      </a:r>
                    </a:p>
                  </a:txBody>
                  <a:tcPr marL="91446" marR="91446"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dirty="0">
                          <a:ln>
                            <a:noFill/>
                          </a:ln>
                          <a:solidFill>
                            <a:schemeClr val="tx1"/>
                          </a:solidFill>
                          <a:effectLst/>
                          <a:latin typeface="Arial" pitchFamily="34" charset="0"/>
                        </a:rPr>
                        <a:t>Milyen a bízó kockázatviselő képessége?</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Milyen az alkalmazkodóképessége?</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Milyen a hatalmi helyzete?</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3"/>
                  </a:ext>
                </a:extLst>
              </a:tr>
              <a:tr h="364099">
                <a:tc rowSpan="7">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1" i="0" u="none" strike="noStrike" cap="none" normalizeH="0" baseline="0" dirty="0">
                          <a:ln>
                            <a:noFill/>
                          </a:ln>
                          <a:solidFill>
                            <a:schemeClr val="tx1"/>
                          </a:solidFill>
                          <a:effectLst/>
                          <a:latin typeface="Arial" pitchFamily="34" charset="0"/>
                        </a:rPr>
                        <a:t>Szituációs tényezők</a:t>
                      </a:r>
                    </a:p>
                  </a:txBody>
                  <a:tcPr marL="91446" marR="91446"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Milyen a felek biztonságérzete?</a:t>
                      </a:r>
                    </a:p>
                  </a:txBody>
                  <a:tcPr marL="91446" marR="9144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4"/>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dirty="0">
                          <a:ln>
                            <a:noFill/>
                          </a:ln>
                          <a:solidFill>
                            <a:schemeClr val="tx1"/>
                          </a:solidFill>
                          <a:effectLst/>
                          <a:latin typeface="Arial" pitchFamily="34" charset="0"/>
                        </a:rPr>
                        <a:t>Mennyi a közöttük lévő hasonlóság?</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5"/>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Mennyire esnek egybe a felek érdekei?</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6"/>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Mutat-e a bizalmas jóindulatú törődést?</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7"/>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Megfelelő képességű-e a bizalmas?</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8"/>
                  </a:ext>
                </a:extLst>
              </a:tr>
              <a:tr h="644176">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Bebizonyította-e a bizalmas, hogy kiszámítható és becsületes?</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9"/>
                  </a:ext>
                </a:extLst>
              </a:tr>
              <a:tr h="364099">
                <a:tc vMerge="1">
                  <a:txBody>
                    <a:bodyPr/>
                    <a:lstStyle/>
                    <a:p>
                      <a:endParaRPr lang="hu-HU"/>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000" b="0" i="0" u="none" strike="noStrike" cap="none" normalizeH="0" baseline="0">
                          <a:ln>
                            <a:noFill/>
                          </a:ln>
                          <a:solidFill>
                            <a:schemeClr val="tx1"/>
                          </a:solidFill>
                          <a:effectLst/>
                          <a:latin typeface="Arial" pitchFamily="34" charset="0"/>
                        </a:rPr>
                        <a:t>Jó-e a felek közti kommunikáció?</a:t>
                      </a:r>
                    </a:p>
                  </a:txBody>
                  <a:tcPr marL="91446" marR="91446"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10"/>
                  </a:ext>
                </a:extLst>
              </a:tr>
              <a:tr h="33609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1600" b="0" i="0" u="none" strike="noStrike" cap="none" normalizeH="0" baseline="0">
                        <a:ln>
                          <a:noFill/>
                        </a:ln>
                        <a:solidFill>
                          <a:schemeClr val="tx1"/>
                        </a:solidFill>
                        <a:effectLst/>
                        <a:latin typeface="Arial" pitchFamily="34" charset="0"/>
                      </a:endParaRPr>
                    </a:p>
                  </a:txBody>
                  <a:tcPr marL="91446" marR="91446"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a:ln>
                            <a:noFill/>
                          </a:ln>
                          <a:solidFill>
                            <a:schemeClr val="tx1"/>
                          </a:solidFill>
                          <a:effectLst/>
                          <a:latin typeface="Arial" pitchFamily="34" charset="0"/>
                          <a:sym typeface="Wingdings 3" pitchFamily="18" charset="2"/>
                        </a:rPr>
                        <a:t></a:t>
                      </a:r>
                      <a:r>
                        <a:rPr kumimoji="0" lang="hu-HU" sz="1800" b="1" i="0" u="none" strike="noStrike" cap="none" normalizeH="0" baseline="0">
                          <a:ln>
                            <a:noFill/>
                          </a:ln>
                          <a:solidFill>
                            <a:schemeClr val="tx1"/>
                          </a:solidFill>
                          <a:effectLst/>
                          <a:latin typeface="Arial" pitchFamily="34" charset="0"/>
                        </a:rPr>
                        <a:t>BIZALMATLANSÁG</a:t>
                      </a:r>
                    </a:p>
                  </a:txBody>
                  <a:tcPr marL="91446" marR="91446" horzOverflow="overflow">
                    <a:lnL>
                      <a:noFill/>
                    </a:lnL>
                    <a:lnR>
                      <a:noFill/>
                    </a:lnR>
                    <a:lnT>
                      <a:noFill/>
                    </a:lnT>
                    <a:lnB cap="flat">
                      <a:noFill/>
                    </a:lnB>
                    <a:lnTlToBr>
                      <a:noFill/>
                    </a:lnTlToBr>
                    <a:lnBlToTr>
                      <a:noFill/>
                    </a:lnBlToTr>
                    <a:noFill/>
                  </a:tcPr>
                </a:tc>
                <a:tc hMerge="1">
                  <a:txBody>
                    <a:bodyPr/>
                    <a:lstStyle/>
                    <a:p>
                      <a:endParaRPr lang="hu-H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1600" b="0" i="0" u="none" strike="noStrike" cap="none" normalizeH="0" baseline="0">
                        <a:ln>
                          <a:noFill/>
                        </a:ln>
                        <a:solidFill>
                          <a:schemeClr val="tx1"/>
                        </a:solidFill>
                        <a:effectLst/>
                        <a:latin typeface="Arial" pitchFamily="34" charset="0"/>
                      </a:endParaRPr>
                    </a:p>
                  </a:txBody>
                  <a:tcPr marL="91446" marR="91446"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BIZALOM</a:t>
                      </a:r>
                      <a:r>
                        <a:rPr kumimoji="0" lang="hu-HU" sz="1800" b="1" i="0" u="none" strike="noStrike" cap="none" normalizeH="0" baseline="0" dirty="0">
                          <a:ln>
                            <a:noFill/>
                          </a:ln>
                          <a:solidFill>
                            <a:schemeClr val="tx1"/>
                          </a:solidFill>
                          <a:effectLst/>
                          <a:latin typeface="Arial" pitchFamily="34" charset="0"/>
                          <a:sym typeface="Wingdings 3" pitchFamily="18" charset="2"/>
                        </a:rPr>
                        <a:t></a:t>
                      </a:r>
                    </a:p>
                  </a:txBody>
                  <a:tcPr marL="91446" marR="9144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Dia számának helye 1"/>
          <p:cNvSpPr>
            <a:spLocks noGrp="1"/>
          </p:cNvSpPr>
          <p:nvPr>
            <p:ph type="sldNum" sz="quarter" idx="12"/>
          </p:nvPr>
        </p:nvSpPr>
        <p:spPr/>
        <p:txBody>
          <a:bodyPr/>
          <a:lstStyle/>
          <a:p>
            <a:fld id="{7345199B-382E-4A33-8779-A8217CE6BC8E}" type="slidenum">
              <a:rPr lang="hu-HU" smtClean="0"/>
              <a:pPr/>
              <a:t>101</a:t>
            </a:fld>
            <a:endParaRPr lang="hu-HU" dirty="0"/>
          </a:p>
        </p:txBody>
      </p:sp>
    </p:spTree>
    <p:extLst>
      <p:ext uri="{BB962C8B-B14F-4D97-AF65-F5344CB8AC3E}">
        <p14:creationId xmlns:p14="http://schemas.microsoft.com/office/powerpoint/2010/main" val="23538186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638175"/>
          </a:xfrm>
        </p:spPr>
        <p:txBody>
          <a:bodyPr>
            <a:noAutofit/>
          </a:bodyPr>
          <a:lstStyle/>
          <a:p>
            <a:r>
              <a:rPr lang="hu-HU" altLang="hu-HU" sz="3200" dirty="0"/>
              <a:t>A bizalom menedzselésének gyakorlati módszerei</a:t>
            </a:r>
          </a:p>
        </p:txBody>
      </p:sp>
      <p:sp>
        <p:nvSpPr>
          <p:cNvPr id="40964" name="Slide Number Placeholder 5"/>
          <p:cNvSpPr txBox="1">
            <a:spLocks/>
          </p:cNvSpPr>
          <p:nvPr/>
        </p:nvSpPr>
        <p:spPr bwMode="auto">
          <a:xfrm>
            <a:off x="65532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11" name="Content Placeholder 2"/>
          <p:cNvSpPr>
            <a:spLocks noGrp="1"/>
          </p:cNvSpPr>
          <p:nvPr>
            <p:ph idx="1"/>
          </p:nvPr>
        </p:nvSpPr>
        <p:spPr>
          <a:xfrm>
            <a:off x="457200" y="1600200"/>
            <a:ext cx="8229600" cy="4525963"/>
          </a:xfrm>
        </p:spPr>
        <p:txBody>
          <a:bodyPr/>
          <a:lstStyle/>
          <a:p>
            <a:pPr>
              <a:buFont typeface="Wingdings" panose="05000000000000000000" pitchFamily="2" charset="2"/>
              <a:buNone/>
            </a:pPr>
            <a:r>
              <a:rPr lang="hu-HU" altLang="hu-HU"/>
              <a:t> </a:t>
            </a:r>
          </a:p>
        </p:txBody>
      </p:sp>
      <p:graphicFrame>
        <p:nvGraphicFramePr>
          <p:cNvPr id="12" name="Group 20"/>
          <p:cNvGraphicFramePr>
            <a:graphicFrameLocks/>
          </p:cNvGraphicFramePr>
          <p:nvPr/>
        </p:nvGraphicFramePr>
        <p:xfrm>
          <a:off x="268288" y="1465534"/>
          <a:ext cx="8588375" cy="5203826"/>
        </p:xfrm>
        <a:graphic>
          <a:graphicData uri="http://schemas.openxmlformats.org/drawingml/2006/table">
            <a:tbl>
              <a:tblPr/>
              <a:tblGrid>
                <a:gridCol w="1860163">
                  <a:extLst>
                    <a:ext uri="{9D8B030D-6E8A-4147-A177-3AD203B41FA5}">
                      <a16:colId xmlns:a16="http://schemas.microsoft.com/office/drawing/2014/main" val="20000"/>
                    </a:ext>
                  </a:extLst>
                </a:gridCol>
                <a:gridCol w="6728212">
                  <a:extLst>
                    <a:ext uri="{9D8B030D-6E8A-4147-A177-3AD203B41FA5}">
                      <a16:colId xmlns:a16="http://schemas.microsoft.com/office/drawing/2014/main" val="20001"/>
                    </a:ext>
                  </a:extLst>
                </a:gridCol>
              </a:tblGrid>
              <a:tr h="66088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Ha a mértéke alacsony…</a:t>
                      </a:r>
                    </a:p>
                  </a:txBody>
                  <a:tcPr marL="91439" marR="91439"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Akkor a következőket lehet tenni:</a:t>
                      </a:r>
                    </a:p>
                  </a:txBody>
                  <a:tcPr marL="91439" marR="91439"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799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Kockázatviselő képesség</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Szenteljen több időt a választható lehetőségek és a kockázatok elmagyarázására</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Értékelje külön az alkalmazott eljárásokat és az eredményeket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Ismerje el a kiváló munkát, tekintet nélkül a végeredményre</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Kínáljon fel egyfajta biztonsági hálót</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747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Alkalmazkodó-képesség</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Legyen türelmes, bizonyos emberekkel hosszabb időt vesz igénybe a bizalom kiépítése</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Próbálja meg erősíteni a bizalmat a teljesítmény elismerésével, és azzal, hogy a hibákat inkább a coaching, mint a szigorú fegyelmezés alkalmazásával próbálja meg kiküszöbölni</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747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Hatalmi helyzet</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Ha lehet, kínáljon fel alternatívákat; kerülje a kényszerítő stílusú fellépést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A vezetői döntések nem önkényesen születnek – ezt annak elmagyarázásával kommunikálja, hogyan szolgálják a döntések a szervezet érdekeit</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Dia számának helye 3"/>
          <p:cNvSpPr>
            <a:spLocks noGrp="1"/>
          </p:cNvSpPr>
          <p:nvPr>
            <p:ph type="sldNum" sz="quarter" idx="12"/>
          </p:nvPr>
        </p:nvSpPr>
        <p:spPr/>
        <p:txBody>
          <a:bodyPr/>
          <a:lstStyle/>
          <a:p>
            <a:fld id="{7345199B-382E-4A33-8779-A8217CE6BC8E}" type="slidenum">
              <a:rPr lang="hu-HU" smtClean="0"/>
              <a:pPr/>
              <a:t>102</a:t>
            </a:fld>
            <a:endParaRPr lang="hu-HU" dirty="0"/>
          </a:p>
        </p:txBody>
      </p:sp>
    </p:spTree>
    <p:extLst>
      <p:ext uri="{BB962C8B-B14F-4D97-AF65-F5344CB8AC3E}">
        <p14:creationId xmlns:p14="http://schemas.microsoft.com/office/powerpoint/2010/main" val="13208258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txBox="1">
            <a:spLocks/>
          </p:cNvSpPr>
          <p:nvPr/>
        </p:nvSpPr>
        <p:spPr bwMode="auto">
          <a:xfrm>
            <a:off x="65532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43029" name="Rectangle 19"/>
          <p:cNvSpPr>
            <a:spLocks noChangeArrowheads="1"/>
          </p:cNvSpPr>
          <p:nvPr/>
        </p:nvSpPr>
        <p:spPr bwMode="auto">
          <a:xfrm>
            <a:off x="107950" y="758825"/>
            <a:ext cx="903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2300" b="1"/>
          </a:p>
        </p:txBody>
      </p:sp>
      <p:sp>
        <p:nvSpPr>
          <p:cNvPr id="43030" name="Title 1"/>
          <p:cNvSpPr>
            <a:spLocks noGrp="1"/>
          </p:cNvSpPr>
          <p:nvPr>
            <p:ph type="title"/>
          </p:nvPr>
        </p:nvSpPr>
        <p:spPr>
          <a:xfrm>
            <a:off x="0" y="274638"/>
            <a:ext cx="9143999" cy="638175"/>
          </a:xfrm>
        </p:spPr>
        <p:txBody>
          <a:bodyPr>
            <a:noAutofit/>
          </a:bodyPr>
          <a:lstStyle/>
          <a:p>
            <a:r>
              <a:rPr lang="hu-HU" altLang="hu-HU" sz="3200"/>
              <a:t>A bizalom menedzselésének gyakorlati módszerei (folyt.)</a:t>
            </a:r>
            <a:endParaRPr lang="hu-HU" altLang="hu-HU" sz="5400"/>
          </a:p>
        </p:txBody>
      </p:sp>
      <p:sp>
        <p:nvSpPr>
          <p:cNvPr id="9" name="Content Placeholder 2"/>
          <p:cNvSpPr>
            <a:spLocks noGrp="1"/>
          </p:cNvSpPr>
          <p:nvPr>
            <p:ph idx="1"/>
          </p:nvPr>
        </p:nvSpPr>
        <p:spPr>
          <a:xfrm>
            <a:off x="457200" y="1672208"/>
            <a:ext cx="8229600" cy="4525963"/>
          </a:xfrm>
        </p:spPr>
        <p:txBody>
          <a:bodyPr/>
          <a:lstStyle/>
          <a:p>
            <a:pPr>
              <a:buFont typeface="Wingdings" panose="05000000000000000000" pitchFamily="2" charset="2"/>
              <a:buNone/>
            </a:pPr>
            <a:r>
              <a:rPr lang="hu-HU" altLang="hu-HU"/>
              <a:t>   </a:t>
            </a:r>
          </a:p>
        </p:txBody>
      </p:sp>
      <p:graphicFrame>
        <p:nvGraphicFramePr>
          <p:cNvPr id="10" name="Group 2"/>
          <p:cNvGraphicFramePr>
            <a:graphicFrameLocks/>
          </p:cNvGraphicFramePr>
          <p:nvPr/>
        </p:nvGraphicFramePr>
        <p:xfrm>
          <a:off x="341313" y="1430527"/>
          <a:ext cx="8424862" cy="5238833"/>
        </p:xfrm>
        <a:graphic>
          <a:graphicData uri="http://schemas.openxmlformats.org/drawingml/2006/table">
            <a:tbl>
              <a:tblPr/>
              <a:tblGrid>
                <a:gridCol w="1822725">
                  <a:extLst>
                    <a:ext uri="{9D8B030D-6E8A-4147-A177-3AD203B41FA5}">
                      <a16:colId xmlns:a16="http://schemas.microsoft.com/office/drawing/2014/main" val="20000"/>
                    </a:ext>
                  </a:extLst>
                </a:gridCol>
                <a:gridCol w="6602137">
                  <a:extLst>
                    <a:ext uri="{9D8B030D-6E8A-4147-A177-3AD203B41FA5}">
                      <a16:colId xmlns:a16="http://schemas.microsoft.com/office/drawing/2014/main" val="20001"/>
                    </a:ext>
                  </a:extLst>
                </a:gridCol>
              </a:tblGrid>
              <a:tr h="85653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Ha a mértéke alacsony…</a:t>
                      </a: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Akkor a következőket lehet tenni:</a:t>
                      </a: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761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Biztonságérzet</a:t>
                      </a: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Találja meg a helyzetben rejlő kockázat mérséklésének módozatait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Várja el, hogy fordítsanak időt a komfortérzet javítására</a:t>
                      </a: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761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 hasonlóságok száma</a:t>
                      </a: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Használja többször a „mi” szócskát, és kevesebbszer az „én”</a:t>
                      </a:r>
                      <a:r>
                        <a:rPr lang="hu-HU" sz="1600" kern="1200" dirty="0" err="1">
                          <a:solidFill>
                            <a:schemeClr val="tx1"/>
                          </a:solidFill>
                          <a:latin typeface="+mn-lt"/>
                          <a:ea typeface="+mn-ea"/>
                          <a:cs typeface="+mn-cs"/>
                        </a:rPr>
                        <a:t>-t</a:t>
                      </a:r>
                      <a:r>
                        <a:rPr lang="hu-HU" sz="1600" kern="1200" dirty="0">
                          <a:solidFill>
                            <a:schemeClr val="tx1"/>
                          </a:solidFill>
                          <a:latin typeface="+mn-lt"/>
                          <a:ea typeface="+mn-ea"/>
                          <a:cs typeface="+mn-cs"/>
                        </a:rPr>
                        <a: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Hangsúlyozza ki, amiben a másik féllel közösek (értékek, tagsági viszony, stb.)</a:t>
                      </a: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469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Érdek-azonosságok</a:t>
                      </a: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Legyen biztos afelől, hogy kinek az érdekeit szolgálja</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Vegye számításba mások érdekeit is, és találja meg a módját, hogy ahol lehet, mindezeket összeegyeztesse</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Az átfogó stratégiára, a vízióra és a célokra összpontosítson</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Olyan kultúrát alakítson ki, amely a vállalat számára kívánatos magatartást támogatja</a:t>
                      </a: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Dia számának helye 3"/>
          <p:cNvSpPr>
            <a:spLocks noGrp="1"/>
          </p:cNvSpPr>
          <p:nvPr>
            <p:ph type="sldNum" sz="quarter" idx="12"/>
          </p:nvPr>
        </p:nvSpPr>
        <p:spPr/>
        <p:txBody>
          <a:bodyPr/>
          <a:lstStyle/>
          <a:p>
            <a:fld id="{7345199B-382E-4A33-8779-A8217CE6BC8E}" type="slidenum">
              <a:rPr lang="hu-HU" smtClean="0"/>
              <a:pPr/>
              <a:t>103</a:t>
            </a:fld>
            <a:endParaRPr lang="hu-HU" dirty="0"/>
          </a:p>
        </p:txBody>
      </p:sp>
    </p:spTree>
    <p:extLst>
      <p:ext uri="{BB962C8B-B14F-4D97-AF65-F5344CB8AC3E}">
        <p14:creationId xmlns:p14="http://schemas.microsoft.com/office/powerpoint/2010/main" val="3979877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79685" y="290302"/>
            <a:ext cx="8686800" cy="638175"/>
          </a:xfrm>
        </p:spPr>
        <p:txBody>
          <a:bodyPr>
            <a:noAutofit/>
          </a:bodyPr>
          <a:lstStyle/>
          <a:p>
            <a:r>
              <a:rPr lang="hu-HU" altLang="hu-HU" sz="3200" dirty="0"/>
              <a:t>A bizalom menedzselésének gyakorlati módszerei (folyt.)</a:t>
            </a:r>
            <a:endParaRPr lang="hu-HU" altLang="hu-HU" sz="5400" dirty="0"/>
          </a:p>
        </p:txBody>
      </p:sp>
      <p:sp>
        <p:nvSpPr>
          <p:cNvPr id="45060" name="Slide Number Placeholder 5"/>
          <p:cNvSpPr txBox="1">
            <a:spLocks/>
          </p:cNvSpPr>
          <p:nvPr/>
        </p:nvSpPr>
        <p:spPr bwMode="auto">
          <a:xfrm>
            <a:off x="6553200" y="64817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8" name="Content Placeholder 2"/>
          <p:cNvSpPr>
            <a:spLocks noGrp="1"/>
          </p:cNvSpPr>
          <p:nvPr>
            <p:ph idx="1"/>
          </p:nvPr>
        </p:nvSpPr>
        <p:spPr>
          <a:xfrm>
            <a:off x="457200" y="1539950"/>
            <a:ext cx="8229600" cy="4525963"/>
          </a:xfrm>
        </p:spPr>
        <p:txBody>
          <a:bodyPr/>
          <a:lstStyle/>
          <a:p>
            <a:pPr>
              <a:buFont typeface="Wingdings" panose="05000000000000000000" pitchFamily="2" charset="2"/>
              <a:buNone/>
            </a:pPr>
            <a:r>
              <a:rPr lang="hu-HU" altLang="hu-HU"/>
              <a:t>  </a:t>
            </a:r>
          </a:p>
        </p:txBody>
      </p:sp>
      <p:graphicFrame>
        <p:nvGraphicFramePr>
          <p:cNvPr id="9" name="Group 23"/>
          <p:cNvGraphicFramePr>
            <a:graphicFrameLocks/>
          </p:cNvGraphicFramePr>
          <p:nvPr/>
        </p:nvGraphicFramePr>
        <p:xfrm>
          <a:off x="195263" y="1329010"/>
          <a:ext cx="8716962" cy="5340350"/>
        </p:xfrm>
        <a:graphic>
          <a:graphicData uri="http://schemas.openxmlformats.org/drawingml/2006/table">
            <a:tbl>
              <a:tblPr/>
              <a:tblGrid>
                <a:gridCol w="1979621">
                  <a:extLst>
                    <a:ext uri="{9D8B030D-6E8A-4147-A177-3AD203B41FA5}">
                      <a16:colId xmlns:a16="http://schemas.microsoft.com/office/drawing/2014/main" val="20000"/>
                    </a:ext>
                  </a:extLst>
                </a:gridCol>
                <a:gridCol w="6737341">
                  <a:extLst>
                    <a:ext uri="{9D8B030D-6E8A-4147-A177-3AD203B41FA5}">
                      <a16:colId xmlns:a16="http://schemas.microsoft.com/office/drawing/2014/main" val="20001"/>
                    </a:ext>
                  </a:extLst>
                </a:gridCol>
              </a:tblGrid>
              <a:tr h="64013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Ha a mértéke alacsony…</a:t>
                      </a:r>
                    </a:p>
                  </a:txBody>
                  <a:tcPr marL="91437" marR="91437"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Akkor a következőket lehet tenni:</a:t>
                      </a:r>
                    </a:p>
                  </a:txBody>
                  <a:tcPr marL="91437" marR="91437"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58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Jóindulatú törődés</a:t>
                      </a:r>
                    </a:p>
                  </a:txBody>
                  <a:tcPr marL="91437" marR="91437"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Tegyen olyan intézkedéseket, amelyek a másokkal való őszinte törődést demonstrálják</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Szolgálja mások érdekeit még akkor is, ha alkalomadtán kénytelen elviselni bizonyos veszteséget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Járjon el mindig tisztességesen</a:t>
                      </a:r>
                    </a:p>
                  </a:txBody>
                  <a:tcPr marL="91437" marR="91437"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506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Képesség</a:t>
                      </a:r>
                    </a:p>
                  </a:txBody>
                  <a:tcPr marL="91437" marR="91437"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Találja meg a módot, hogy demonstrálja a kompetenciáját (illetékességét és hozzáértését) az esedékes feladat végrehajtásakor</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Ismerje fel a saját inkompetencia-területeit, és ellensúlyozza ezeket a felelősség és a hatáskör megosztásával vagy delegálásával</a:t>
                      </a:r>
                    </a:p>
                  </a:txBody>
                  <a:tcPr marL="91437" marR="91437"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871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Kiszámíthatóság és becsületesség</a:t>
                      </a:r>
                    </a:p>
                  </a:txBody>
                  <a:tcPr marL="91437" marR="91437"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Ígérjen kevesebbet és teljesítse túl</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Ha nem tudja teljesíteni az ígéreteit, őszintén magyarázza meg az okait</a:t>
                      </a:r>
                    </a:p>
                  </a:txBody>
                  <a:tcPr marL="91437" marR="91437"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058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800" b="1" i="0" u="none" strike="noStrike" cap="none" normalizeH="0" baseline="0" dirty="0">
                          <a:ln>
                            <a:noFill/>
                          </a:ln>
                          <a:solidFill>
                            <a:schemeClr val="tx1"/>
                          </a:solidFill>
                          <a:effectLst/>
                          <a:latin typeface="Arial" pitchFamily="34" charset="0"/>
                        </a:rPr>
                        <a:t>A kommunikáció minősége</a:t>
                      </a:r>
                    </a:p>
                  </a:txBody>
                  <a:tcPr marL="91437" marR="91437"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Fokozza a kommunikáció gyakoriságát és őszinteségét</a:t>
                      </a:r>
                    </a:p>
                    <a:p>
                      <a:pPr marL="179388" marR="0" lvl="1" indent="-179388" algn="l" defTabSz="914400" rtl="0" eaLnBrk="1" fontAlgn="base" latinLnBrk="0" hangingPunct="1">
                        <a:lnSpc>
                          <a:spcPct val="100000"/>
                        </a:lnSpc>
                        <a:spcBef>
                          <a:spcPct val="40000"/>
                        </a:spcBef>
                        <a:spcAft>
                          <a:spcPct val="0"/>
                        </a:spcAft>
                        <a:buClr>
                          <a:schemeClr val="bg1">
                            <a:lumMod val="65000"/>
                          </a:schemeClr>
                        </a:buClr>
                        <a:buSzPct val="70000"/>
                        <a:buFont typeface="Wingdings" pitchFamily="2" charset="2"/>
                        <a:buChar char="l"/>
                        <a:tabLst>
                          <a:tab pos="358775" algn="l"/>
                          <a:tab pos="625475" algn="l"/>
                          <a:tab pos="985838" algn="l"/>
                          <a:tab pos="1347788" algn="l"/>
                          <a:tab pos="1708150" algn="l"/>
                        </a:tabLst>
                      </a:pPr>
                      <a:r>
                        <a:rPr lang="hu-HU" sz="1600" kern="1200" dirty="0">
                          <a:solidFill>
                            <a:schemeClr val="tx1"/>
                          </a:solidFill>
                          <a:latin typeface="+mn-lt"/>
                          <a:ea typeface="+mn-ea"/>
                          <a:cs typeface="+mn-cs"/>
                        </a:rPr>
                        <a:t>Építsen kapcsolatokat a saját illetékességébe tartozó szerepkörök korlátain kívül</a:t>
                      </a:r>
                    </a:p>
                  </a:txBody>
                  <a:tcPr marL="91437" marR="91437"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Dia számának helye 3"/>
          <p:cNvSpPr>
            <a:spLocks noGrp="1"/>
          </p:cNvSpPr>
          <p:nvPr>
            <p:ph type="sldNum" sz="quarter" idx="12"/>
          </p:nvPr>
        </p:nvSpPr>
        <p:spPr/>
        <p:txBody>
          <a:bodyPr/>
          <a:lstStyle/>
          <a:p>
            <a:fld id="{7345199B-382E-4A33-8779-A8217CE6BC8E}" type="slidenum">
              <a:rPr lang="hu-HU" smtClean="0"/>
              <a:pPr/>
              <a:t>104</a:t>
            </a:fld>
            <a:endParaRPr lang="hu-HU" dirty="0"/>
          </a:p>
        </p:txBody>
      </p:sp>
    </p:spTree>
    <p:extLst>
      <p:ext uri="{BB962C8B-B14F-4D97-AF65-F5344CB8AC3E}">
        <p14:creationId xmlns:p14="http://schemas.microsoft.com/office/powerpoint/2010/main" val="28965510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114287"/>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105</a:t>
            </a:fld>
            <a:endParaRPr lang="hu-HU" dirty="0"/>
          </a:p>
        </p:txBody>
      </p:sp>
    </p:spTree>
    <p:extLst>
      <p:ext uri="{BB962C8B-B14F-4D97-AF65-F5344CB8AC3E}">
        <p14:creationId xmlns:p14="http://schemas.microsoft.com/office/powerpoint/2010/main" val="24436166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hu-HU" altLang="hu-HU"/>
              <a:t>Mi a jellem?</a:t>
            </a:r>
            <a:endParaRPr lang="en-US" altLang="hu-HU"/>
          </a:p>
        </p:txBody>
      </p:sp>
      <p:sp>
        <p:nvSpPr>
          <p:cNvPr id="12291" name="Content Placeholder 2"/>
          <p:cNvSpPr>
            <a:spLocks noGrp="1"/>
          </p:cNvSpPr>
          <p:nvPr>
            <p:ph idx="1"/>
          </p:nvPr>
        </p:nvSpPr>
        <p:spPr>
          <a:xfrm>
            <a:off x="457200" y="1600201"/>
            <a:ext cx="8229600" cy="4637112"/>
          </a:xfrm>
          <a:solidFill>
            <a:schemeClr val="bg1">
              <a:lumMod val="85000"/>
            </a:schemeClr>
          </a:solidFill>
        </p:spPr>
        <p:txBody>
          <a:bodyPr>
            <a:normAutofit lnSpcReduction="10000"/>
          </a:bodyPr>
          <a:lstStyle/>
          <a:p>
            <a:pPr indent="15875">
              <a:buFont typeface="Arial" panose="020B0604020202020204" pitchFamily="34" charset="0"/>
              <a:buNone/>
            </a:pPr>
            <a:r>
              <a:rPr lang="hu-HU" altLang="hu-HU" i="1" dirty="0"/>
              <a:t>„A jellem tehát egészen más, mint a személyiség, vagy az imázs, a hírnév, vagy a híresség. Ha egy ember jelleméről beszélünk, az ember </a:t>
            </a:r>
            <a:r>
              <a:rPr lang="hu-HU" altLang="hu-HU" i="1" dirty="0" err="1"/>
              <a:t>leglényegére</a:t>
            </a:r>
            <a:r>
              <a:rPr lang="hu-HU" altLang="hu-HU" i="1" dirty="0"/>
              <a:t> gondolunk, arra a belső valóságra, amelyben az ember gondolatai, beszéde, döntései, magatartása és kapcsolatai gyökereznek. A jellem, mint olyan a magatartás meghatározója, a magatartás pedig a jellem megnyilvánulása.”</a:t>
            </a:r>
          </a:p>
          <a:p>
            <a:pPr indent="15875" algn="r">
              <a:buFont typeface="Arial" panose="020B0604020202020204" pitchFamily="34" charset="0"/>
              <a:buNone/>
            </a:pPr>
            <a:r>
              <a:rPr lang="hu-HU" altLang="hu-HU" sz="2400" dirty="0"/>
              <a:t>(</a:t>
            </a:r>
            <a:r>
              <a:rPr lang="hu-HU" altLang="hu-HU" sz="2400" dirty="0" err="1"/>
              <a:t>Os</a:t>
            </a:r>
            <a:r>
              <a:rPr lang="hu-HU" altLang="hu-HU" sz="2400" dirty="0"/>
              <a:t> Guinness)</a:t>
            </a:r>
            <a:endParaRPr lang="en-US" altLang="hu-HU" sz="2400" dirty="0"/>
          </a:p>
        </p:txBody>
      </p:sp>
      <p:sp>
        <p:nvSpPr>
          <p:cNvPr id="1229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7A456-9D95-4637-AE5A-B5FF32276899}" type="slidenum">
              <a:rPr lang="hu-HU" altLang="hu-HU" sz="1200" smtClean="0">
                <a:solidFill>
                  <a:srgbClr val="898989"/>
                </a:solidFill>
              </a:rPr>
              <a:pPr>
                <a:spcBef>
                  <a:spcPct val="0"/>
                </a:spcBef>
                <a:buFontTx/>
                <a:buNone/>
              </a:pPr>
              <a:t>106</a:t>
            </a:fld>
            <a:endParaRPr lang="hu-HU" altLang="hu-HU" sz="1200">
              <a:solidFill>
                <a:srgbClr val="898989"/>
              </a:solidFill>
            </a:endParaRPr>
          </a:p>
        </p:txBody>
      </p:sp>
    </p:spTree>
    <p:extLst>
      <p:ext uri="{BB962C8B-B14F-4D97-AF65-F5344CB8AC3E}">
        <p14:creationId xmlns:p14="http://schemas.microsoft.com/office/powerpoint/2010/main" val="21032730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hu-HU" altLang="hu-HU"/>
              <a:t>Az imázstól a jellemig</a:t>
            </a:r>
            <a:endParaRPr lang="en-US" altLang="hu-HU"/>
          </a:p>
        </p:txBody>
      </p:sp>
      <p:sp>
        <p:nvSpPr>
          <p:cNvPr id="14339"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1EEA07-CDB8-4CB2-ACAD-B8B60AB9EA78}" type="slidenum">
              <a:rPr lang="hu-HU" altLang="hu-HU" sz="1200" smtClean="0">
                <a:solidFill>
                  <a:srgbClr val="898989"/>
                </a:solidFill>
              </a:rPr>
              <a:pPr>
                <a:spcBef>
                  <a:spcPct val="0"/>
                </a:spcBef>
                <a:buFontTx/>
                <a:buNone/>
              </a:pPr>
              <a:t>107</a:t>
            </a:fld>
            <a:endParaRPr lang="hu-HU" altLang="hu-HU" sz="1200">
              <a:solidFill>
                <a:srgbClr val="898989"/>
              </a:solidFill>
            </a:endParaRPr>
          </a:p>
        </p:txBody>
      </p:sp>
      <p:grpSp>
        <p:nvGrpSpPr>
          <p:cNvPr id="14340" name="Group 3"/>
          <p:cNvGrpSpPr>
            <a:grpSpLocks noChangeAspect="1"/>
          </p:cNvGrpSpPr>
          <p:nvPr/>
        </p:nvGrpSpPr>
        <p:grpSpPr bwMode="auto">
          <a:xfrm>
            <a:off x="1258888" y="1700213"/>
            <a:ext cx="6408737" cy="4121150"/>
            <a:chOff x="4010" y="1152"/>
            <a:chExt cx="7560" cy="4860"/>
          </a:xfrm>
        </p:grpSpPr>
        <p:sp>
          <p:nvSpPr>
            <p:cNvPr id="14341" name="AutoShape 4"/>
            <p:cNvSpPr>
              <a:spLocks noChangeAspect="1" noChangeArrowheads="1"/>
            </p:cNvSpPr>
            <p:nvPr/>
          </p:nvSpPr>
          <p:spPr bwMode="auto">
            <a:xfrm>
              <a:off x="4010" y="1152"/>
              <a:ext cx="756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hu-HU" sz="1800">
                <a:latin typeface="Arial" panose="020B0604020202020204" pitchFamily="34" charset="0"/>
              </a:endParaRPr>
            </a:p>
          </p:txBody>
        </p:sp>
        <p:sp>
          <p:nvSpPr>
            <p:cNvPr id="14342" name="Oval 5"/>
            <p:cNvSpPr>
              <a:spLocks noChangeArrowheads="1"/>
            </p:cNvSpPr>
            <p:nvPr/>
          </p:nvSpPr>
          <p:spPr bwMode="auto">
            <a:xfrm>
              <a:off x="4010" y="1332"/>
              <a:ext cx="7380" cy="4680"/>
            </a:xfrm>
            <a:prstGeom prst="ellipse">
              <a:avLst/>
            </a:prstGeom>
            <a:solidFill>
              <a:srgbClr val="FFFFFF"/>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hu-HU" sz="1800">
                <a:latin typeface="Arial" panose="020B0604020202020204" pitchFamily="34" charset="0"/>
              </a:endParaRPr>
            </a:p>
          </p:txBody>
        </p:sp>
        <p:sp>
          <p:nvSpPr>
            <p:cNvPr id="14343" name="Oval 6"/>
            <p:cNvSpPr>
              <a:spLocks noChangeArrowheads="1"/>
            </p:cNvSpPr>
            <p:nvPr/>
          </p:nvSpPr>
          <p:spPr bwMode="auto">
            <a:xfrm>
              <a:off x="5270" y="2592"/>
              <a:ext cx="5580" cy="3060"/>
            </a:xfrm>
            <a:prstGeom prst="ellipse">
              <a:avLst/>
            </a:prstGeom>
            <a:solidFill>
              <a:srgbClr val="FFFFFF"/>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hu-HU" sz="1800">
                <a:latin typeface="Arial" panose="020B0604020202020204" pitchFamily="34" charset="0"/>
              </a:endParaRPr>
            </a:p>
          </p:txBody>
        </p:sp>
        <p:sp>
          <p:nvSpPr>
            <p:cNvPr id="14344" name="Oval 7"/>
            <p:cNvSpPr>
              <a:spLocks noChangeArrowheads="1"/>
            </p:cNvSpPr>
            <p:nvPr/>
          </p:nvSpPr>
          <p:spPr bwMode="auto">
            <a:xfrm>
              <a:off x="7039" y="4032"/>
              <a:ext cx="3061" cy="1338"/>
            </a:xfrm>
            <a:prstGeom prst="ellipse">
              <a:avLst/>
            </a:prstGeom>
            <a:solidFill>
              <a:srgbClr val="FFFFFF"/>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hu-HU" sz="1800">
                <a:latin typeface="Arial" panose="020B0604020202020204" pitchFamily="34" charset="0"/>
              </a:endParaRPr>
            </a:p>
          </p:txBody>
        </p:sp>
        <p:sp>
          <p:nvSpPr>
            <p:cNvPr id="14345" name="Text Box 8"/>
            <p:cNvSpPr txBox="1">
              <a:spLocks noChangeArrowheads="1"/>
            </p:cNvSpPr>
            <p:nvPr/>
          </p:nvSpPr>
          <p:spPr bwMode="auto">
            <a:xfrm>
              <a:off x="7579" y="4295"/>
              <a:ext cx="23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hu-HU" sz="1600"/>
                <a:t>Jellem:</a:t>
              </a:r>
              <a:br>
                <a:rPr lang="en-US" altLang="hu-HU" sz="1600"/>
              </a:br>
              <a:r>
                <a:rPr lang="en-US" altLang="hu-HU" sz="1600"/>
                <a:t>az ember leglényege</a:t>
              </a:r>
              <a:endParaRPr lang="en-US" altLang="hu-HU" sz="1600">
                <a:latin typeface="Arial" panose="020B0604020202020204" pitchFamily="34" charset="0"/>
              </a:endParaRPr>
            </a:p>
          </p:txBody>
        </p:sp>
        <p:sp>
          <p:nvSpPr>
            <p:cNvPr id="14346" name="Text Box 9"/>
            <p:cNvSpPr txBox="1">
              <a:spLocks noChangeArrowheads="1"/>
            </p:cNvSpPr>
            <p:nvPr/>
          </p:nvSpPr>
          <p:spPr bwMode="auto">
            <a:xfrm>
              <a:off x="6440" y="3012"/>
              <a:ext cx="3373" cy="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hu-HU" sz="1600"/>
                <a:t>Személyiség:</a:t>
              </a:r>
              <a:br>
                <a:rPr lang="en-US" altLang="hu-HU" sz="1600"/>
              </a:br>
              <a:r>
                <a:rPr lang="en-US" altLang="hu-HU" sz="1600"/>
                <a:t>gondolatok, beszéd, döntések, magatartás, kapcsolatok</a:t>
              </a:r>
              <a:endParaRPr lang="en-US" altLang="hu-HU" sz="1600">
                <a:latin typeface="Arial" panose="020B0604020202020204" pitchFamily="34" charset="0"/>
              </a:endParaRPr>
            </a:p>
          </p:txBody>
        </p:sp>
        <p:sp>
          <p:nvSpPr>
            <p:cNvPr id="14347" name="Text Box 10"/>
            <p:cNvSpPr txBox="1">
              <a:spLocks noChangeArrowheads="1"/>
            </p:cNvSpPr>
            <p:nvPr/>
          </p:nvSpPr>
          <p:spPr bwMode="auto">
            <a:xfrm>
              <a:off x="5795" y="1832"/>
              <a:ext cx="2160" cy="6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hu-HU" sz="1600"/>
                <a:t>Imázs:</a:t>
              </a:r>
              <a:br>
                <a:rPr lang="en-US" altLang="hu-HU" sz="1600"/>
              </a:br>
              <a:r>
                <a:rPr lang="en-US" altLang="hu-HU" sz="1600"/>
                <a:t>a jellem értékelése</a:t>
              </a:r>
              <a:endParaRPr lang="en-US" altLang="hu-HU" sz="1600">
                <a:latin typeface="Arial" panose="020B0604020202020204" pitchFamily="34" charset="0"/>
              </a:endParaRPr>
            </a:p>
          </p:txBody>
        </p:sp>
      </p:grpSp>
    </p:spTree>
    <p:extLst>
      <p:ext uri="{BB962C8B-B14F-4D97-AF65-F5344CB8AC3E}">
        <p14:creationId xmlns:p14="http://schemas.microsoft.com/office/powerpoint/2010/main" val="10045245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hu-HU" altLang="hu-HU"/>
              <a:t>A tettetésről</a:t>
            </a:r>
            <a:endParaRPr lang="en-US" altLang="hu-HU"/>
          </a:p>
        </p:txBody>
      </p:sp>
      <p:sp>
        <p:nvSpPr>
          <p:cNvPr id="3" name="Content Placeholder 2"/>
          <p:cNvSpPr>
            <a:spLocks noGrp="1"/>
          </p:cNvSpPr>
          <p:nvPr>
            <p:ph idx="1"/>
          </p:nvPr>
        </p:nvSpPr>
        <p:spPr>
          <a:xfrm>
            <a:off x="457200" y="1600201"/>
            <a:ext cx="8229600" cy="3268960"/>
          </a:xfrm>
          <a:solidFill>
            <a:schemeClr val="bg1">
              <a:lumMod val="85000"/>
            </a:schemeClr>
          </a:solidFill>
        </p:spPr>
        <p:txBody>
          <a:bodyPr/>
          <a:lstStyle/>
          <a:p>
            <a:pPr indent="15875">
              <a:buFont typeface="Arial" charset="0"/>
              <a:buNone/>
              <a:defRPr/>
            </a:pPr>
            <a:r>
              <a:rPr lang="hu-HU" i="1" dirty="0"/>
              <a:t>„Álcázással egy ideig leplezni lehet a jellem igazi voltát, meg nem történt változásokat is lehet tettetni, azonban végül mégis mindig ki fog ütközni a jellem igazi valója, a maga jó, vagy rossz következményeivel együtt.”</a:t>
            </a:r>
            <a:endParaRPr lang="en-US" i="1" dirty="0"/>
          </a:p>
          <a:p>
            <a:pPr algn="r">
              <a:buFont typeface="Arial" charset="0"/>
              <a:buNone/>
              <a:defRPr/>
            </a:pPr>
            <a:r>
              <a:rPr lang="hu-HU" sz="2400" dirty="0"/>
              <a:t>(</a:t>
            </a:r>
            <a:r>
              <a:rPr lang="hu-HU" sz="2400" dirty="0" err="1"/>
              <a:t>Os</a:t>
            </a:r>
            <a:r>
              <a:rPr lang="hu-HU" sz="2400" dirty="0"/>
              <a:t> Guinness)</a:t>
            </a:r>
            <a:endParaRPr lang="en-US" sz="2400" dirty="0"/>
          </a:p>
        </p:txBody>
      </p:sp>
      <p:sp>
        <p:nvSpPr>
          <p:cNvPr id="16388"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11517A-DD65-4667-8FEB-3F087CFF10E2}" type="slidenum">
              <a:rPr lang="hu-HU" altLang="hu-HU" sz="1200" smtClean="0">
                <a:solidFill>
                  <a:srgbClr val="898989"/>
                </a:solidFill>
              </a:rPr>
              <a:pPr>
                <a:spcBef>
                  <a:spcPct val="0"/>
                </a:spcBef>
                <a:buFontTx/>
                <a:buNone/>
              </a:pPr>
              <a:t>108</a:t>
            </a:fld>
            <a:endParaRPr lang="hu-HU" altLang="hu-HU" sz="1200">
              <a:solidFill>
                <a:srgbClr val="898989"/>
              </a:solidFill>
            </a:endParaRPr>
          </a:p>
        </p:txBody>
      </p:sp>
    </p:spTree>
    <p:extLst>
      <p:ext uri="{BB962C8B-B14F-4D97-AF65-F5344CB8AC3E}">
        <p14:creationId xmlns:p14="http://schemas.microsoft.com/office/powerpoint/2010/main" val="6576866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60648"/>
            <a:ext cx="8915400" cy="634082"/>
          </a:xfrm>
        </p:spPr>
        <p:txBody>
          <a:bodyPr>
            <a:normAutofit fontScale="90000"/>
          </a:bodyPr>
          <a:lstStyle/>
          <a:p>
            <a:r>
              <a:rPr lang="hu-HU" altLang="hu-HU" dirty="0"/>
              <a:t>Mik a jellemes ember legfőbb sajátosságai?</a:t>
            </a:r>
            <a:endParaRPr lang="en-US" altLang="hu-HU" dirty="0"/>
          </a:p>
        </p:txBody>
      </p:sp>
      <p:sp>
        <p:nvSpPr>
          <p:cNvPr id="18435" name="Content Placeholder 2"/>
          <p:cNvSpPr>
            <a:spLocks noGrp="1"/>
          </p:cNvSpPr>
          <p:nvPr>
            <p:ph idx="1"/>
          </p:nvPr>
        </p:nvSpPr>
        <p:spPr/>
        <p:txBody>
          <a:bodyPr/>
          <a:lstStyle/>
          <a:p>
            <a:r>
              <a:rPr lang="hu-HU" altLang="hu-HU"/>
              <a:t> </a:t>
            </a:r>
          </a:p>
          <a:p>
            <a:r>
              <a:rPr lang="hu-HU" altLang="hu-HU"/>
              <a:t> </a:t>
            </a:r>
          </a:p>
          <a:p>
            <a:r>
              <a:rPr lang="hu-HU" altLang="hu-HU"/>
              <a:t> </a:t>
            </a:r>
          </a:p>
          <a:p>
            <a:r>
              <a:rPr lang="hu-HU" altLang="hu-HU"/>
              <a:t> </a:t>
            </a:r>
          </a:p>
          <a:p>
            <a:r>
              <a:rPr lang="hu-HU" altLang="hu-HU"/>
              <a:t> </a:t>
            </a:r>
          </a:p>
          <a:p>
            <a:r>
              <a:rPr lang="hu-HU" altLang="hu-HU"/>
              <a:t> </a:t>
            </a:r>
            <a:endParaRPr lang="en-US" altLang="hu-HU"/>
          </a:p>
        </p:txBody>
      </p:sp>
      <p:sp>
        <p:nvSpPr>
          <p:cNvPr id="1843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E6B1C3-23AA-4A64-BCB3-AF725C65F98C}" type="slidenum">
              <a:rPr lang="hu-HU" altLang="hu-HU" sz="1200" smtClean="0">
                <a:solidFill>
                  <a:srgbClr val="898989"/>
                </a:solidFill>
              </a:rPr>
              <a:pPr>
                <a:spcBef>
                  <a:spcPct val="0"/>
                </a:spcBef>
                <a:buFontTx/>
                <a:buNone/>
              </a:pPr>
              <a:t>109</a:t>
            </a:fld>
            <a:endParaRPr lang="hu-HU" altLang="hu-HU" sz="1200">
              <a:solidFill>
                <a:srgbClr val="898989"/>
              </a:solidFill>
            </a:endParaRPr>
          </a:p>
        </p:txBody>
      </p:sp>
    </p:spTree>
    <p:extLst>
      <p:ext uri="{BB962C8B-B14F-4D97-AF65-F5344CB8AC3E}">
        <p14:creationId xmlns:p14="http://schemas.microsoft.com/office/powerpoint/2010/main" val="337706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CBE072-B6D7-4FAC-ACBD-6940692CB50A}" type="slidenum">
              <a:rPr lang="en-US" altLang="hu-HU">
                <a:solidFill>
                  <a:srgbClr val="898989"/>
                </a:solidFill>
                <a:latin typeface="Calibri" panose="020F0502020204030204" pitchFamily="34" charset="0"/>
              </a:rPr>
              <a:pPr eaLnBrk="1" hangingPunct="1"/>
              <a:t>11</a:t>
            </a:fld>
            <a:endParaRPr lang="en-US" altLang="hu-HU">
              <a:solidFill>
                <a:srgbClr val="898989"/>
              </a:solidFill>
              <a:latin typeface="Calibri" panose="020F0502020204030204" pitchFamily="34" charset="0"/>
            </a:endParaRPr>
          </a:p>
        </p:txBody>
      </p:sp>
      <p:sp>
        <p:nvSpPr>
          <p:cNvPr id="22531" name="Rectangle 2"/>
          <p:cNvSpPr>
            <a:spLocks noGrp="1" noChangeArrowheads="1"/>
          </p:cNvSpPr>
          <p:nvPr>
            <p:ph type="title"/>
          </p:nvPr>
        </p:nvSpPr>
        <p:spPr>
          <a:xfrm>
            <a:off x="468313" y="260648"/>
            <a:ext cx="8229600" cy="661690"/>
          </a:xfrm>
        </p:spPr>
        <p:txBody>
          <a:bodyPr>
            <a:normAutofit fontScale="90000"/>
          </a:bodyPr>
          <a:lstStyle/>
          <a:p>
            <a:pPr eaLnBrk="1" hangingPunct="1"/>
            <a:r>
              <a:rPr lang="hu-HU" altLang="hu-HU" dirty="0"/>
              <a:t>John </a:t>
            </a:r>
            <a:r>
              <a:rPr lang="hu-HU" altLang="hu-HU" dirty="0" err="1"/>
              <a:t>Kotter</a:t>
            </a:r>
            <a:r>
              <a:rPr lang="hu-HU" altLang="hu-HU" dirty="0"/>
              <a:t> megközelítése</a:t>
            </a:r>
            <a:endParaRPr lang="en-US" altLang="hu-HU" dirty="0"/>
          </a:p>
        </p:txBody>
      </p:sp>
      <p:graphicFrame>
        <p:nvGraphicFramePr>
          <p:cNvPr id="30773" name="Group 53"/>
          <p:cNvGraphicFramePr>
            <a:graphicFrameLocks noGrp="1"/>
          </p:cNvGraphicFramePr>
          <p:nvPr>
            <p:ph sz="half" idx="1"/>
            <p:extLst>
              <p:ext uri="{D42A27DB-BD31-4B8C-83A1-F6EECF244321}">
                <p14:modId xmlns:p14="http://schemas.microsoft.com/office/powerpoint/2010/main" val="1464138286"/>
              </p:ext>
            </p:extLst>
          </p:nvPr>
        </p:nvGraphicFramePr>
        <p:xfrm>
          <a:off x="457200" y="1781323"/>
          <a:ext cx="4038600" cy="2836863"/>
        </p:xfrm>
        <a:graphic>
          <a:graphicData uri="http://schemas.openxmlformats.org/drawingml/2006/table">
            <a:tbl>
              <a:tblPr/>
              <a:tblGrid>
                <a:gridCol w="4038600">
                  <a:extLst>
                    <a:ext uri="{9D8B030D-6E8A-4147-A177-3AD203B41FA5}">
                      <a16:colId xmlns:a16="http://schemas.microsoft.com/office/drawing/2014/main" val="20000"/>
                    </a:ext>
                  </a:extLst>
                </a:gridCol>
              </a:tblGrid>
              <a:tr h="1036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a:ln>
                            <a:noFill/>
                          </a:ln>
                          <a:solidFill>
                            <a:schemeClr val="tx1"/>
                          </a:solidFill>
                          <a:effectLst/>
                          <a:latin typeface="Arial" charset="0"/>
                          <a:cs typeface="Times New Roman" pitchFamily="18" charset="0"/>
                        </a:rPr>
                        <a:t>Tervezés és költségvetés készítése</a:t>
                      </a:r>
                      <a:endParaRPr kumimoji="0" lang="hu-HU" sz="24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a:ln>
                            <a:noFill/>
                          </a:ln>
                          <a:solidFill>
                            <a:schemeClr val="tx1"/>
                          </a:solidFill>
                          <a:effectLst/>
                          <a:latin typeface="Arial" charset="0"/>
                          <a:cs typeface="Times New Roman" pitchFamily="18" charset="0"/>
                        </a:rPr>
                        <a:t>Szervezés és munkaerő biztosítása</a:t>
                      </a:r>
                      <a:endParaRPr kumimoji="0" lang="hu-HU" sz="24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6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a:ln>
                            <a:noFill/>
                          </a:ln>
                          <a:solidFill>
                            <a:schemeClr val="tx1"/>
                          </a:solidFill>
                          <a:effectLst/>
                          <a:latin typeface="Arial" charset="0"/>
                          <a:cs typeface="Times New Roman" pitchFamily="18" charset="0"/>
                        </a:rPr>
                        <a:t>Ellenőrzés és problémamegoldás</a:t>
                      </a:r>
                      <a:endParaRPr kumimoji="0" lang="hu-HU" sz="24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0774" name="Group 54"/>
          <p:cNvGraphicFramePr>
            <a:graphicFrameLocks noGrp="1"/>
          </p:cNvGraphicFramePr>
          <p:nvPr>
            <p:ph sz="half" idx="2"/>
            <p:extLst>
              <p:ext uri="{D42A27DB-BD31-4B8C-83A1-F6EECF244321}">
                <p14:modId xmlns:p14="http://schemas.microsoft.com/office/powerpoint/2010/main" val="730131361"/>
              </p:ext>
            </p:extLst>
          </p:nvPr>
        </p:nvGraphicFramePr>
        <p:xfrm>
          <a:off x="4648200" y="1781323"/>
          <a:ext cx="4038600" cy="2836863"/>
        </p:xfrm>
        <a:graphic>
          <a:graphicData uri="http://schemas.openxmlformats.org/drawingml/2006/table">
            <a:tbl>
              <a:tblPr/>
              <a:tblGrid>
                <a:gridCol w="4038600">
                  <a:extLst>
                    <a:ext uri="{9D8B030D-6E8A-4147-A177-3AD203B41FA5}">
                      <a16:colId xmlns:a16="http://schemas.microsoft.com/office/drawing/2014/main" val="20000"/>
                    </a:ext>
                  </a:extLst>
                </a:gridCol>
              </a:tblGrid>
              <a:tr h="1036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Arial" charset="0"/>
                          <a:cs typeface="Times New Roman" pitchFamily="18" charset="0"/>
                        </a:rPr>
                        <a:t>Irányvonal kijelölése</a:t>
                      </a:r>
                      <a:endParaRPr kumimoji="0" lang="hu-HU" sz="24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Arial" charset="0"/>
                          <a:cs typeface="Times New Roman" pitchFamily="18" charset="0"/>
                        </a:rPr>
                        <a:t>Az emberek megnyerése</a:t>
                      </a:r>
                      <a:endParaRPr kumimoji="0" lang="hu-HU" sz="24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6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Arial" charset="0"/>
                          <a:cs typeface="Times New Roman" pitchFamily="18" charset="0"/>
                        </a:rPr>
                        <a:t>Motiválás és a lelkesedés felkeltése</a:t>
                      </a:r>
                      <a:endParaRPr kumimoji="0" lang="hu-HU" sz="24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552" name="Rectangle 55"/>
          <p:cNvSpPr>
            <a:spLocks noChangeArrowheads="1"/>
          </p:cNvSpPr>
          <p:nvPr/>
        </p:nvSpPr>
        <p:spPr bwMode="auto">
          <a:xfrm>
            <a:off x="468313" y="5194448"/>
            <a:ext cx="3959225" cy="1223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22553" name="Text Box 56"/>
          <p:cNvSpPr txBox="1">
            <a:spLocks noChangeArrowheads="1"/>
          </p:cNvSpPr>
          <p:nvPr/>
        </p:nvSpPr>
        <p:spPr bwMode="auto">
          <a:xfrm>
            <a:off x="468313" y="5265886"/>
            <a:ext cx="3889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u-HU" altLang="hu-HU" sz="2400" b="1"/>
              <a:t>Megbízható módon képes gyors eredmények elérésére</a:t>
            </a:r>
            <a:endParaRPr lang="en-US" altLang="hu-HU" sz="2400" b="1"/>
          </a:p>
        </p:txBody>
      </p:sp>
      <p:sp>
        <p:nvSpPr>
          <p:cNvPr id="22554" name="Rectangle 57"/>
          <p:cNvSpPr>
            <a:spLocks noChangeArrowheads="1"/>
          </p:cNvSpPr>
          <p:nvPr/>
        </p:nvSpPr>
        <p:spPr bwMode="auto">
          <a:xfrm>
            <a:off x="4716463" y="5194448"/>
            <a:ext cx="3959225" cy="1223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22555" name="Text Box 58"/>
          <p:cNvSpPr txBox="1">
            <a:spLocks noChangeArrowheads="1"/>
          </p:cNvSpPr>
          <p:nvPr/>
        </p:nvSpPr>
        <p:spPr bwMode="auto">
          <a:xfrm>
            <a:off x="4859338" y="5338911"/>
            <a:ext cx="3744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u-HU" altLang="hu-HU" sz="2400" b="1"/>
              <a:t>Alkalmas hasznos változás előidézésére</a:t>
            </a:r>
            <a:endParaRPr lang="en-US" altLang="hu-HU" sz="2400" b="1"/>
          </a:p>
        </p:txBody>
      </p:sp>
      <p:sp>
        <p:nvSpPr>
          <p:cNvPr id="22556" name="Line 59"/>
          <p:cNvSpPr>
            <a:spLocks noChangeShapeType="1"/>
          </p:cNvSpPr>
          <p:nvPr/>
        </p:nvSpPr>
        <p:spPr bwMode="auto">
          <a:xfrm>
            <a:off x="2339975" y="4689623"/>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2557" name="Line 60"/>
          <p:cNvSpPr>
            <a:spLocks noChangeShapeType="1"/>
          </p:cNvSpPr>
          <p:nvPr/>
        </p:nvSpPr>
        <p:spPr bwMode="auto">
          <a:xfrm>
            <a:off x="6732588" y="468962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2558" name="Text Box 61"/>
          <p:cNvSpPr txBox="1">
            <a:spLocks noChangeArrowheads="1"/>
          </p:cNvSpPr>
          <p:nvPr/>
        </p:nvSpPr>
        <p:spPr bwMode="auto">
          <a:xfrm>
            <a:off x="539750" y="1233636"/>
            <a:ext cx="4032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u-HU" altLang="hu-HU" sz="2800"/>
              <a:t>Menedzselés</a:t>
            </a:r>
            <a:endParaRPr lang="en-US" altLang="hu-HU" sz="2800"/>
          </a:p>
        </p:txBody>
      </p:sp>
      <p:sp>
        <p:nvSpPr>
          <p:cNvPr id="22559" name="Text Box 62"/>
          <p:cNvSpPr txBox="1">
            <a:spLocks noChangeArrowheads="1"/>
          </p:cNvSpPr>
          <p:nvPr/>
        </p:nvSpPr>
        <p:spPr bwMode="auto">
          <a:xfrm>
            <a:off x="4572001" y="1233636"/>
            <a:ext cx="4392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u-HU" altLang="hu-HU" sz="2800" dirty="0"/>
              <a:t>Vezetés </a:t>
            </a:r>
            <a:r>
              <a:rPr lang="hu-HU" altLang="hu-HU" sz="2400" dirty="0"/>
              <a:t>(mint: </a:t>
            </a:r>
            <a:r>
              <a:rPr lang="hu-HU" altLang="hu-HU" sz="2400" dirty="0" err="1"/>
              <a:t>Leadership</a:t>
            </a:r>
            <a:r>
              <a:rPr lang="hu-HU" altLang="hu-HU" sz="2400" dirty="0"/>
              <a:t>)</a:t>
            </a:r>
            <a:endParaRPr lang="en-US" altLang="hu-HU" sz="2400" dirty="0"/>
          </a:p>
        </p:txBody>
      </p:sp>
    </p:spTree>
    <p:extLst>
      <p:ext uri="{BB962C8B-B14F-4D97-AF65-F5344CB8AC3E}">
        <p14:creationId xmlns:p14="http://schemas.microsoft.com/office/powerpoint/2010/main" val="9455448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hu-HU" altLang="hu-HU"/>
              <a:t>Miért fontos a jellem?</a:t>
            </a:r>
            <a:endParaRPr lang="en-US" altLang="hu-HU"/>
          </a:p>
        </p:txBody>
      </p:sp>
      <p:sp>
        <p:nvSpPr>
          <p:cNvPr id="3" name="Content Placeholder 2"/>
          <p:cNvSpPr>
            <a:spLocks noGrp="1"/>
          </p:cNvSpPr>
          <p:nvPr>
            <p:ph idx="1"/>
          </p:nvPr>
        </p:nvSpPr>
        <p:spPr>
          <a:solidFill>
            <a:schemeClr val="bg1">
              <a:lumMod val="85000"/>
            </a:schemeClr>
          </a:solidFill>
        </p:spPr>
        <p:txBody>
          <a:bodyPr>
            <a:normAutofit/>
          </a:bodyPr>
          <a:lstStyle/>
          <a:p>
            <a:pPr indent="15875">
              <a:buFont typeface="Arial" charset="0"/>
              <a:buNone/>
              <a:defRPr/>
            </a:pPr>
            <a:r>
              <a:rPr lang="hu-HU" i="1" dirty="0"/>
              <a:t>„Kifelé a jellem annak a bizalomnak a csatlakozási pontja, amellyel a követők a vezetőhöz kapcsolódnak. Befelé pedig a jellem az, ami a vezető lelke legmélyén egyrészt hajtóműként, másrészt fékként szolgál. Sok esetben a jó cselekedetre való első ösztönzés és a rossz cselekedet legvégső gátja egyaránt a jellemből fakad.”</a:t>
            </a:r>
            <a:endParaRPr lang="en-US" i="1" dirty="0"/>
          </a:p>
          <a:p>
            <a:pPr algn="r">
              <a:buFont typeface="Arial" charset="0"/>
              <a:buNone/>
              <a:defRPr/>
            </a:pPr>
            <a:r>
              <a:rPr lang="hu-HU" sz="2400" dirty="0"/>
              <a:t>(</a:t>
            </a:r>
            <a:r>
              <a:rPr lang="hu-HU" sz="2400" dirty="0" err="1"/>
              <a:t>Os</a:t>
            </a:r>
            <a:r>
              <a:rPr lang="hu-HU" sz="2400" dirty="0"/>
              <a:t> Guinness)</a:t>
            </a:r>
            <a:endParaRPr lang="en-US" sz="2400" dirty="0"/>
          </a:p>
        </p:txBody>
      </p:sp>
      <p:sp>
        <p:nvSpPr>
          <p:cNvPr id="2048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05E317-0385-4C4F-A804-5A6DC7A9E4BD}" type="slidenum">
              <a:rPr lang="hu-HU" altLang="hu-HU" sz="1200" smtClean="0">
                <a:solidFill>
                  <a:srgbClr val="898989"/>
                </a:solidFill>
              </a:rPr>
              <a:pPr>
                <a:spcBef>
                  <a:spcPct val="0"/>
                </a:spcBef>
                <a:buFontTx/>
                <a:buNone/>
              </a:pPr>
              <a:t>110</a:t>
            </a:fld>
            <a:endParaRPr lang="hu-HU" altLang="hu-HU" sz="1200">
              <a:solidFill>
                <a:srgbClr val="898989"/>
              </a:solidFill>
            </a:endParaRPr>
          </a:p>
        </p:txBody>
      </p:sp>
    </p:spTree>
    <p:extLst>
      <p:ext uri="{BB962C8B-B14F-4D97-AF65-F5344CB8AC3E}">
        <p14:creationId xmlns:p14="http://schemas.microsoft.com/office/powerpoint/2010/main" val="35080673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hu-HU" altLang="hu-HU"/>
              <a:t>Gondolatok a jellemről</a:t>
            </a:r>
            <a:endParaRPr lang="en-US" altLang="hu-HU"/>
          </a:p>
        </p:txBody>
      </p:sp>
      <p:sp>
        <p:nvSpPr>
          <p:cNvPr id="22531" name="Content Placeholder 2"/>
          <p:cNvSpPr>
            <a:spLocks noGrp="1"/>
          </p:cNvSpPr>
          <p:nvPr>
            <p:ph idx="1"/>
          </p:nvPr>
        </p:nvSpPr>
        <p:spPr/>
        <p:txBody>
          <a:bodyPr>
            <a:normAutofit lnSpcReduction="10000"/>
          </a:bodyPr>
          <a:lstStyle/>
          <a:p>
            <a:r>
              <a:rPr lang="hu-HU" altLang="hu-HU"/>
              <a:t>A kis döntések formálják a jellemet a nagy döntések pedig megmutatják azt</a:t>
            </a:r>
          </a:p>
          <a:p>
            <a:r>
              <a:rPr lang="hu-HU" altLang="hu-HU"/>
              <a:t>A tehetség ajándék – a jellem döntés</a:t>
            </a:r>
          </a:p>
          <a:p>
            <a:r>
              <a:rPr lang="hu-HU" altLang="hu-HU"/>
              <a:t>A jellem tartós sikert hoz az emberi kapcsolatokban</a:t>
            </a:r>
          </a:p>
          <a:p>
            <a:r>
              <a:rPr lang="hu-HU" altLang="hu-HU"/>
              <a:t>Az emberek nem emelkedhetnek a jellemük korlátai fölé</a:t>
            </a:r>
          </a:p>
          <a:p>
            <a:r>
              <a:rPr lang="hu-HU" altLang="hu-HU"/>
              <a:t>A jellem az egyénre nézve olyan, mint az alkotmány a nemzetre tekintve</a:t>
            </a:r>
          </a:p>
        </p:txBody>
      </p:sp>
      <p:sp>
        <p:nvSpPr>
          <p:cNvPr id="2253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2CFBB5-60B5-40FE-834A-E9D90BECE1D5}" type="slidenum">
              <a:rPr lang="hu-HU" altLang="hu-HU" sz="1200" smtClean="0">
                <a:solidFill>
                  <a:srgbClr val="898989"/>
                </a:solidFill>
              </a:rPr>
              <a:pPr>
                <a:spcBef>
                  <a:spcPct val="0"/>
                </a:spcBef>
                <a:buFontTx/>
                <a:buNone/>
              </a:pPr>
              <a:t>111</a:t>
            </a:fld>
            <a:endParaRPr lang="hu-HU" altLang="hu-HU" sz="1200">
              <a:solidFill>
                <a:srgbClr val="898989"/>
              </a:solidFill>
            </a:endParaRPr>
          </a:p>
        </p:txBody>
      </p:sp>
    </p:spTree>
    <p:extLst>
      <p:ext uri="{BB962C8B-B14F-4D97-AF65-F5344CB8AC3E}">
        <p14:creationId xmlns:p14="http://schemas.microsoft.com/office/powerpoint/2010/main" val="21018228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419078"/>
            <a:ext cx="7920880" cy="30239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112</a:t>
            </a:fld>
            <a:endParaRPr lang="hu-HU" dirty="0"/>
          </a:p>
        </p:txBody>
      </p:sp>
    </p:spTree>
    <p:extLst>
      <p:ext uri="{BB962C8B-B14F-4D97-AF65-F5344CB8AC3E}">
        <p14:creationId xmlns:p14="http://schemas.microsoft.com/office/powerpoint/2010/main" val="23524823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hu-HU" altLang="hu-HU"/>
              <a:t>A jellemművelés elemei (1)</a:t>
            </a:r>
          </a:p>
        </p:txBody>
      </p:sp>
      <p:sp>
        <p:nvSpPr>
          <p:cNvPr id="26627" name="Content Placeholder 2"/>
          <p:cNvSpPr>
            <a:spLocks noGrp="1"/>
          </p:cNvSpPr>
          <p:nvPr>
            <p:ph idx="1"/>
          </p:nvPr>
        </p:nvSpPr>
        <p:spPr>
          <a:xfrm>
            <a:off x="457200" y="1600201"/>
            <a:ext cx="8229600" cy="4349080"/>
          </a:xfrm>
          <a:solidFill>
            <a:schemeClr val="bg1">
              <a:lumMod val="85000"/>
            </a:schemeClr>
          </a:solidFill>
        </p:spPr>
        <p:txBody>
          <a:bodyPr/>
          <a:lstStyle/>
          <a:p>
            <a:pPr marL="0" indent="0">
              <a:buFont typeface="Arial" panose="020B0604020202020204" pitchFamily="34" charset="0"/>
              <a:buNone/>
            </a:pPr>
            <a:r>
              <a:rPr lang="hu-HU" altLang="hu-HU" sz="3000" i="1" dirty="0"/>
              <a:t>„A jó jellem egyik alapfeltétele, hogy legyen egy </a:t>
            </a:r>
            <a:r>
              <a:rPr lang="hu-HU" altLang="hu-HU" sz="3000" dirty="0"/>
              <a:t>végső norma</a:t>
            </a:r>
            <a:r>
              <a:rPr lang="hu-HU" altLang="hu-HU" sz="3000" i="1" dirty="0"/>
              <a:t>, amelyhez létünket, gondolkodásunkat és tetteinket mérjük. Az emberek többsége a családjából vagy a hitéből meríti ezt a végső normát. A hívő emberek esetében a hit normája még a család normájánál is fontosabb. A hiten belül pedig Isten szentsége adja meg az abszolút, nélkülözhetetlen és ellentmondást nem tűrő normát.”</a:t>
            </a:r>
          </a:p>
        </p:txBody>
      </p:sp>
      <p:sp>
        <p:nvSpPr>
          <p:cNvPr id="26628"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A17D3F-0D6A-4742-9747-195E150A16C5}" type="slidenum">
              <a:rPr lang="hu-HU" altLang="hu-HU" sz="1200" smtClean="0">
                <a:solidFill>
                  <a:srgbClr val="898989"/>
                </a:solidFill>
              </a:rPr>
              <a:pPr>
                <a:spcBef>
                  <a:spcPct val="0"/>
                </a:spcBef>
                <a:buFontTx/>
                <a:buNone/>
              </a:pPr>
              <a:t>113</a:t>
            </a:fld>
            <a:endParaRPr lang="hu-HU" altLang="hu-HU" sz="1200">
              <a:solidFill>
                <a:srgbClr val="898989"/>
              </a:solidFill>
            </a:endParaRPr>
          </a:p>
        </p:txBody>
      </p:sp>
    </p:spTree>
    <p:extLst>
      <p:ext uri="{BB962C8B-B14F-4D97-AF65-F5344CB8AC3E}">
        <p14:creationId xmlns:p14="http://schemas.microsoft.com/office/powerpoint/2010/main" val="36122957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hu-HU" altLang="hu-HU"/>
              <a:t>A jellemművelés elemei (2)</a:t>
            </a:r>
          </a:p>
        </p:txBody>
      </p:sp>
      <p:sp>
        <p:nvSpPr>
          <p:cNvPr id="28675" name="Content Placeholder 2"/>
          <p:cNvSpPr>
            <a:spLocks noGrp="1"/>
          </p:cNvSpPr>
          <p:nvPr>
            <p:ph idx="1"/>
          </p:nvPr>
        </p:nvSpPr>
        <p:spPr>
          <a:solidFill>
            <a:schemeClr val="bg1">
              <a:lumMod val="85000"/>
            </a:schemeClr>
          </a:solidFill>
        </p:spPr>
        <p:txBody>
          <a:bodyPr/>
          <a:lstStyle/>
          <a:p>
            <a:pPr marL="0" indent="0">
              <a:buFont typeface="Arial" panose="020B0604020202020204" pitchFamily="34" charset="0"/>
              <a:buNone/>
            </a:pPr>
            <a:r>
              <a:rPr lang="hu-HU" altLang="hu-HU" sz="3000" i="1"/>
              <a:t>„Magának Istennek a jellemére építve, a jó jellem második lényegi eleme a mély és maradandó </a:t>
            </a:r>
            <a:r>
              <a:rPr lang="hu-HU" altLang="hu-HU" sz="3000"/>
              <a:t>változásra való képesség </a:t>
            </a:r>
            <a:r>
              <a:rPr lang="hu-HU" altLang="hu-HU" sz="3000" i="1"/>
              <a:t>ott, ahol szükséges. E nélkül a jellemhiba jellemhiba marad, és ezen a legjobb szándék és a legdörzsöltebb arculattervezés sem tud változtatni. A történelemben az igazi megtérés – amit William Wilberforce úgy nevezett: „a nagy változás” – mindig is az emberi tapasztalat legmélyebb átalakulása volt.”</a:t>
            </a:r>
          </a:p>
        </p:txBody>
      </p:sp>
      <p:sp>
        <p:nvSpPr>
          <p:cNvPr id="2867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B2FAD2-26E4-48DA-A73D-B471913311CD}" type="slidenum">
              <a:rPr lang="hu-HU" altLang="hu-HU" sz="1200" smtClean="0">
                <a:solidFill>
                  <a:srgbClr val="898989"/>
                </a:solidFill>
              </a:rPr>
              <a:pPr>
                <a:spcBef>
                  <a:spcPct val="0"/>
                </a:spcBef>
                <a:buFontTx/>
                <a:buNone/>
              </a:pPr>
              <a:t>114</a:t>
            </a:fld>
            <a:endParaRPr lang="hu-HU" altLang="hu-HU" sz="1200">
              <a:solidFill>
                <a:srgbClr val="898989"/>
              </a:solidFill>
            </a:endParaRPr>
          </a:p>
        </p:txBody>
      </p:sp>
    </p:spTree>
    <p:extLst>
      <p:ext uri="{BB962C8B-B14F-4D97-AF65-F5344CB8AC3E}">
        <p14:creationId xmlns:p14="http://schemas.microsoft.com/office/powerpoint/2010/main" val="20405090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hu-HU" altLang="hu-HU"/>
              <a:t>A jellemművelés elemei (3)</a:t>
            </a:r>
          </a:p>
        </p:txBody>
      </p:sp>
      <p:sp>
        <p:nvSpPr>
          <p:cNvPr id="30723" name="Content Placeholder 2"/>
          <p:cNvSpPr>
            <a:spLocks noGrp="1"/>
          </p:cNvSpPr>
          <p:nvPr>
            <p:ph idx="1"/>
          </p:nvPr>
        </p:nvSpPr>
        <p:spPr>
          <a:xfrm>
            <a:off x="468313" y="1557338"/>
            <a:ext cx="8229600" cy="3671862"/>
          </a:xfrm>
          <a:solidFill>
            <a:schemeClr val="bg1">
              <a:lumMod val="85000"/>
            </a:schemeClr>
          </a:solidFill>
        </p:spPr>
        <p:txBody>
          <a:bodyPr/>
          <a:lstStyle/>
          <a:p>
            <a:pPr marL="0" indent="0">
              <a:buFont typeface="Arial" panose="020B0604020202020204" pitchFamily="34" charset="0"/>
              <a:buNone/>
            </a:pPr>
            <a:r>
              <a:rPr lang="hu-HU" altLang="hu-HU" i="1" dirty="0"/>
              <a:t>„A jó jellem művelésének harmadik lényeges eleme az </a:t>
            </a:r>
            <a:r>
              <a:rPr lang="hu-HU" altLang="hu-HU" dirty="0"/>
              <a:t>erkölcsi felelősségre vonhatóság</a:t>
            </a:r>
            <a:r>
              <a:rPr lang="hu-HU" altLang="hu-HU" i="1" dirty="0"/>
              <a:t>. Bármilyen magasra helyezzük is életünk végső normáját, és bármennyire gyökeres lehetett is személyes megváltozásunk, menet közben továbbra is folyamatosan, újra meg újra szükségünk lesz a korrekcióra.”</a:t>
            </a:r>
          </a:p>
        </p:txBody>
      </p:sp>
      <p:sp>
        <p:nvSpPr>
          <p:cNvPr id="3072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BE91E0-5796-4161-A899-B974561FD235}" type="slidenum">
              <a:rPr lang="hu-HU" altLang="hu-HU" sz="1200" smtClean="0">
                <a:solidFill>
                  <a:srgbClr val="898989"/>
                </a:solidFill>
              </a:rPr>
              <a:pPr>
                <a:spcBef>
                  <a:spcPct val="0"/>
                </a:spcBef>
                <a:buFontTx/>
                <a:buNone/>
              </a:pPr>
              <a:t>115</a:t>
            </a:fld>
            <a:endParaRPr lang="hu-HU" altLang="hu-HU" sz="1200">
              <a:solidFill>
                <a:srgbClr val="898989"/>
              </a:solidFill>
            </a:endParaRPr>
          </a:p>
        </p:txBody>
      </p:sp>
    </p:spTree>
    <p:extLst>
      <p:ext uri="{BB962C8B-B14F-4D97-AF65-F5344CB8AC3E}">
        <p14:creationId xmlns:p14="http://schemas.microsoft.com/office/powerpoint/2010/main" val="32251493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hu-HU" altLang="hu-HU"/>
              <a:t>A jellemművelés elemei (4)</a:t>
            </a:r>
          </a:p>
        </p:txBody>
      </p:sp>
      <p:sp>
        <p:nvSpPr>
          <p:cNvPr id="32771" name="Content Placeholder 2"/>
          <p:cNvSpPr>
            <a:spLocks noGrp="1"/>
          </p:cNvSpPr>
          <p:nvPr>
            <p:ph idx="1"/>
          </p:nvPr>
        </p:nvSpPr>
        <p:spPr>
          <a:xfrm>
            <a:off x="457200" y="1600201"/>
            <a:ext cx="8229600" cy="2404864"/>
          </a:xfrm>
          <a:solidFill>
            <a:schemeClr val="bg1">
              <a:lumMod val="85000"/>
            </a:schemeClr>
          </a:solidFill>
        </p:spPr>
        <p:txBody>
          <a:bodyPr/>
          <a:lstStyle/>
          <a:p>
            <a:pPr marL="0" indent="0">
              <a:buFont typeface="Arial" panose="020B0604020202020204" pitchFamily="34" charset="0"/>
              <a:buNone/>
            </a:pPr>
            <a:r>
              <a:rPr lang="hu-HU" altLang="hu-HU" i="1" dirty="0"/>
              <a:t>„A jellemművelés negyedik fontos eszköze a </a:t>
            </a:r>
            <a:r>
              <a:rPr lang="hu-HU" altLang="hu-HU" dirty="0"/>
              <a:t>lemondás</a:t>
            </a:r>
            <a:r>
              <a:rPr lang="hu-HU" altLang="hu-HU" i="1" dirty="0"/>
              <a:t>, az a képesség, hogy határozott nemet mondjunk azokra a rossz szokásokra, amelyek a rabságukba akarnak ejteni bennünket.”</a:t>
            </a:r>
          </a:p>
        </p:txBody>
      </p:sp>
      <p:sp>
        <p:nvSpPr>
          <p:cNvPr id="3277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C6DCDC-2254-4893-A027-BA2B878CEAD0}" type="slidenum">
              <a:rPr lang="hu-HU" altLang="hu-HU" sz="1200" smtClean="0">
                <a:solidFill>
                  <a:srgbClr val="898989"/>
                </a:solidFill>
              </a:rPr>
              <a:pPr>
                <a:spcBef>
                  <a:spcPct val="0"/>
                </a:spcBef>
                <a:buFontTx/>
                <a:buNone/>
              </a:pPr>
              <a:t>116</a:t>
            </a:fld>
            <a:endParaRPr lang="hu-HU" altLang="hu-HU" sz="1200">
              <a:solidFill>
                <a:srgbClr val="898989"/>
              </a:solidFill>
            </a:endParaRPr>
          </a:p>
        </p:txBody>
      </p:sp>
    </p:spTree>
    <p:extLst>
      <p:ext uri="{BB962C8B-B14F-4D97-AF65-F5344CB8AC3E}">
        <p14:creationId xmlns:p14="http://schemas.microsoft.com/office/powerpoint/2010/main" val="31312002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hu-HU" altLang="hu-HU"/>
              <a:t>A jellemművelés elemei (5)</a:t>
            </a:r>
          </a:p>
        </p:txBody>
      </p:sp>
      <p:sp>
        <p:nvSpPr>
          <p:cNvPr id="34819" name="Content Placeholder 2"/>
          <p:cNvSpPr>
            <a:spLocks noGrp="1"/>
          </p:cNvSpPr>
          <p:nvPr>
            <p:ph idx="1"/>
          </p:nvPr>
        </p:nvSpPr>
        <p:spPr>
          <a:xfrm>
            <a:off x="457200" y="1600201"/>
            <a:ext cx="8229600" cy="4349080"/>
          </a:xfrm>
          <a:solidFill>
            <a:schemeClr val="bg1">
              <a:lumMod val="85000"/>
            </a:schemeClr>
          </a:solidFill>
        </p:spPr>
        <p:txBody>
          <a:bodyPr/>
          <a:lstStyle/>
          <a:p>
            <a:pPr marL="0" indent="0">
              <a:buFont typeface="Arial" panose="020B0604020202020204" pitchFamily="34" charset="0"/>
              <a:buNone/>
            </a:pPr>
            <a:r>
              <a:rPr lang="hu-HU" altLang="hu-HU" sz="3000" i="1" dirty="0"/>
              <a:t>„A jó jellem kiművelésének ötödik fontos eszköze a </a:t>
            </a:r>
            <a:r>
              <a:rPr lang="hu-HU" altLang="hu-HU" sz="3000" dirty="0"/>
              <a:t>megbocsátás</a:t>
            </a:r>
            <a:r>
              <a:rPr lang="hu-HU" altLang="hu-HU" sz="3000" i="1" dirty="0"/>
              <a:t>. Az élet óhatatlan velejárója, hogy sérelmeket kell elszenvednünk, akár szándékosan vagy akaratlanul, akár szóval vagy tettel, akár egy csípős megjegyzéssel vagy egy rosszindulatú tőrdöféssel okozzák azokat. A jellem szempontjából az a kérdés, hogy a sérelmekre miként reagálunk: bosszúszomjas nehezteléssel, vagy a megbocsátás nagylelkűségével.”</a:t>
            </a:r>
          </a:p>
        </p:txBody>
      </p:sp>
      <p:sp>
        <p:nvSpPr>
          <p:cNvPr id="34820"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43CF3A-D678-4D94-A81D-2F00C327ED37}" type="slidenum">
              <a:rPr lang="hu-HU" altLang="hu-HU" sz="1200" smtClean="0">
                <a:solidFill>
                  <a:srgbClr val="898989"/>
                </a:solidFill>
              </a:rPr>
              <a:pPr>
                <a:spcBef>
                  <a:spcPct val="0"/>
                </a:spcBef>
                <a:buFontTx/>
                <a:buNone/>
              </a:pPr>
              <a:t>117</a:t>
            </a:fld>
            <a:endParaRPr lang="hu-HU" altLang="hu-HU" sz="1200">
              <a:solidFill>
                <a:srgbClr val="898989"/>
              </a:solidFill>
            </a:endParaRPr>
          </a:p>
        </p:txBody>
      </p:sp>
    </p:spTree>
    <p:extLst>
      <p:ext uri="{BB962C8B-B14F-4D97-AF65-F5344CB8AC3E}">
        <p14:creationId xmlns:p14="http://schemas.microsoft.com/office/powerpoint/2010/main" val="3064491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hu-HU" altLang="hu-HU"/>
              <a:t>A jellemművelés elemei (6)</a:t>
            </a:r>
          </a:p>
        </p:txBody>
      </p:sp>
      <p:sp>
        <p:nvSpPr>
          <p:cNvPr id="36867" name="Content Placeholder 2"/>
          <p:cNvSpPr>
            <a:spLocks noGrp="1"/>
          </p:cNvSpPr>
          <p:nvPr>
            <p:ph idx="1"/>
          </p:nvPr>
        </p:nvSpPr>
        <p:spPr>
          <a:xfrm>
            <a:off x="457200" y="1600201"/>
            <a:ext cx="8229600" cy="3556992"/>
          </a:xfrm>
          <a:solidFill>
            <a:schemeClr val="bg1">
              <a:lumMod val="85000"/>
            </a:schemeClr>
          </a:solidFill>
        </p:spPr>
        <p:txBody>
          <a:bodyPr/>
          <a:lstStyle/>
          <a:p>
            <a:pPr marL="0" indent="0">
              <a:buFont typeface="Arial" panose="020B0604020202020204" pitchFamily="34" charset="0"/>
              <a:buNone/>
            </a:pPr>
            <a:r>
              <a:rPr lang="hu-HU" altLang="hu-HU" i="1" dirty="0"/>
              <a:t>„A jellemművelés hatodik lényegi eleme a </a:t>
            </a:r>
            <a:r>
              <a:rPr lang="hu-HU" altLang="hu-HU" dirty="0"/>
              <a:t>diszkréció</a:t>
            </a:r>
            <a:r>
              <a:rPr lang="hu-HU" altLang="hu-HU" i="1" dirty="0"/>
              <a:t>, a titoktartás, a szabadság attól, hogy erényességünkkel hivalkodjunk, s jó tulajdonságainkért, eredményeinkért nyilvános elismerést várjunk.”</a:t>
            </a:r>
          </a:p>
          <a:p>
            <a:pPr marL="0" indent="0" algn="r">
              <a:buFont typeface="Arial" panose="020B0604020202020204" pitchFamily="34" charset="0"/>
              <a:buNone/>
            </a:pPr>
            <a:r>
              <a:rPr lang="hu-HU" altLang="hu-HU" dirty="0"/>
              <a:t>(</a:t>
            </a:r>
            <a:r>
              <a:rPr lang="hu-HU" altLang="hu-HU" dirty="0" err="1"/>
              <a:t>Os</a:t>
            </a:r>
            <a:r>
              <a:rPr lang="hu-HU" altLang="hu-HU" dirty="0"/>
              <a:t> Guinness)</a:t>
            </a:r>
          </a:p>
        </p:txBody>
      </p:sp>
      <p:sp>
        <p:nvSpPr>
          <p:cNvPr id="36868"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E10D7F-5747-4366-9FFA-4456F38E3711}" type="slidenum">
              <a:rPr lang="hu-HU" altLang="hu-HU" sz="1200" smtClean="0">
                <a:solidFill>
                  <a:srgbClr val="898989"/>
                </a:solidFill>
              </a:rPr>
              <a:pPr>
                <a:spcBef>
                  <a:spcPct val="0"/>
                </a:spcBef>
                <a:buFontTx/>
                <a:buNone/>
              </a:pPr>
              <a:t>118</a:t>
            </a:fld>
            <a:endParaRPr lang="hu-HU" altLang="hu-HU" sz="1200">
              <a:solidFill>
                <a:srgbClr val="898989"/>
              </a:solidFill>
            </a:endParaRPr>
          </a:p>
        </p:txBody>
      </p:sp>
    </p:spTree>
    <p:extLst>
      <p:ext uri="{BB962C8B-B14F-4D97-AF65-F5344CB8AC3E}">
        <p14:creationId xmlns:p14="http://schemas.microsoft.com/office/powerpoint/2010/main" val="25333585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hu-HU" altLang="hu-HU"/>
              <a:t>Melyik elem a legnehezebb?</a:t>
            </a:r>
          </a:p>
        </p:txBody>
      </p:sp>
      <p:sp>
        <p:nvSpPr>
          <p:cNvPr id="38915" name="Content Placeholder 2"/>
          <p:cNvSpPr>
            <a:spLocks noGrp="1"/>
          </p:cNvSpPr>
          <p:nvPr>
            <p:ph idx="1"/>
          </p:nvPr>
        </p:nvSpPr>
        <p:spPr/>
        <p:txBody>
          <a:bodyPr/>
          <a:lstStyle/>
          <a:p>
            <a:r>
              <a:rPr lang="hu-HU" altLang="hu-HU"/>
              <a:t>Egy végső normához mérjük magunkat</a:t>
            </a:r>
          </a:p>
          <a:p>
            <a:r>
              <a:rPr lang="hu-HU" altLang="hu-HU"/>
              <a:t>Mély és maradandó változásra való képesség</a:t>
            </a:r>
          </a:p>
          <a:p>
            <a:r>
              <a:rPr lang="hu-HU" altLang="hu-HU"/>
              <a:t>Erkölcsi felelősségre vonhatóság</a:t>
            </a:r>
          </a:p>
          <a:p>
            <a:r>
              <a:rPr lang="hu-HU" altLang="hu-HU"/>
              <a:t>„Nem” a rossz szokásokra</a:t>
            </a:r>
          </a:p>
          <a:p>
            <a:r>
              <a:rPr lang="hu-HU" altLang="hu-HU"/>
              <a:t>Megbocsátás</a:t>
            </a:r>
          </a:p>
          <a:p>
            <a:r>
              <a:rPr lang="hu-HU" altLang="hu-HU"/>
              <a:t>Diszkréció</a:t>
            </a:r>
          </a:p>
          <a:p>
            <a:pPr>
              <a:buFont typeface="Arial" panose="020B0604020202020204" pitchFamily="34" charset="0"/>
              <a:buNone/>
            </a:pPr>
            <a:endParaRPr lang="hu-HU" altLang="hu-HU"/>
          </a:p>
        </p:txBody>
      </p:sp>
      <p:sp>
        <p:nvSpPr>
          <p:cNvPr id="3891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D17117-3319-4F2B-8FCB-6C50B57F538A}" type="slidenum">
              <a:rPr lang="hu-HU" altLang="hu-HU" sz="1200" smtClean="0">
                <a:solidFill>
                  <a:srgbClr val="898989"/>
                </a:solidFill>
              </a:rPr>
              <a:pPr>
                <a:spcBef>
                  <a:spcPct val="0"/>
                </a:spcBef>
                <a:buFontTx/>
                <a:buNone/>
              </a:pPr>
              <a:t>119</a:t>
            </a:fld>
            <a:endParaRPr lang="hu-HU" altLang="hu-HU" sz="1200">
              <a:solidFill>
                <a:srgbClr val="898989"/>
              </a:solidFill>
            </a:endParaRPr>
          </a:p>
        </p:txBody>
      </p:sp>
    </p:spTree>
    <p:extLst>
      <p:ext uri="{BB962C8B-B14F-4D97-AF65-F5344CB8AC3E}">
        <p14:creationId xmlns:p14="http://schemas.microsoft.com/office/powerpoint/2010/main" val="9764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t>
            </a:r>
            <a:r>
              <a:rPr lang="hu-HU" dirty="0" err="1"/>
              <a:t>Value-based</a:t>
            </a:r>
            <a:r>
              <a:rPr lang="hu-HU" dirty="0"/>
              <a:t> Management” (VBM)</a:t>
            </a:r>
          </a:p>
        </p:txBody>
      </p:sp>
      <p:sp>
        <p:nvSpPr>
          <p:cNvPr id="3" name="Tartalom helye 2"/>
          <p:cNvSpPr>
            <a:spLocks noGrp="1"/>
          </p:cNvSpPr>
          <p:nvPr>
            <p:ph idx="1"/>
          </p:nvPr>
        </p:nvSpPr>
        <p:spPr>
          <a:xfrm>
            <a:off x="457200" y="1600200"/>
            <a:ext cx="8229600" cy="4925144"/>
          </a:xfrm>
        </p:spPr>
        <p:txBody>
          <a:bodyPr>
            <a:normAutofit fontScale="70000" lnSpcReduction="20000"/>
          </a:bodyPr>
          <a:lstStyle/>
          <a:p>
            <a:r>
              <a:rPr lang="hu-HU" dirty="0"/>
              <a:t>Fordítások:</a:t>
            </a:r>
          </a:p>
          <a:p>
            <a:pPr lvl="1"/>
            <a:r>
              <a:rPr lang="hu-HU" dirty="0"/>
              <a:t>Értékalapú vezetés, menedzsment (szószerinti)</a:t>
            </a:r>
          </a:p>
          <a:p>
            <a:pPr lvl="1"/>
            <a:r>
              <a:rPr lang="hu-HU" dirty="0"/>
              <a:t>Értékközpontú vezetés, menedzsment (más megközelítésre is használják</a:t>
            </a:r>
          </a:p>
          <a:p>
            <a:r>
              <a:rPr lang="hu-HU" dirty="0"/>
              <a:t>A vezetés integrált megközelítése, melynek célja a részvényesi érték maximalizálása</a:t>
            </a:r>
          </a:p>
          <a:p>
            <a:r>
              <a:rPr lang="hu-HU" dirty="0"/>
              <a:t>Különböző teljesítményalapú mérőszámok, pl.:</a:t>
            </a:r>
          </a:p>
          <a:p>
            <a:pPr lvl="1"/>
            <a:r>
              <a:rPr lang="hu-HU" dirty="0"/>
              <a:t>Készpénzben kifejezett hozzáadott érték (CVA – </a:t>
            </a:r>
            <a:r>
              <a:rPr lang="hu-HU" dirty="0" err="1"/>
              <a:t>chash</a:t>
            </a:r>
            <a:r>
              <a:rPr lang="hu-HU" dirty="0"/>
              <a:t> </a:t>
            </a:r>
            <a:r>
              <a:rPr lang="hu-HU" dirty="0" err="1"/>
              <a:t>value</a:t>
            </a:r>
            <a:r>
              <a:rPr lang="hu-HU" dirty="0"/>
              <a:t> </a:t>
            </a:r>
            <a:r>
              <a:rPr lang="hu-HU" dirty="0" err="1"/>
              <a:t>added</a:t>
            </a:r>
            <a:r>
              <a:rPr lang="hu-HU" dirty="0"/>
              <a:t>)</a:t>
            </a:r>
          </a:p>
          <a:p>
            <a:pPr lvl="1"/>
            <a:r>
              <a:rPr lang="hu-HU" dirty="0"/>
              <a:t>Jelenlegi nettó érték (NVP – net </a:t>
            </a:r>
            <a:r>
              <a:rPr lang="hu-HU" dirty="0" err="1"/>
              <a:t>present</a:t>
            </a:r>
            <a:r>
              <a:rPr lang="hu-HU" dirty="0"/>
              <a:t> </a:t>
            </a:r>
            <a:r>
              <a:rPr lang="hu-HU" dirty="0" err="1"/>
              <a:t>value</a:t>
            </a:r>
            <a:r>
              <a:rPr lang="hu-HU" dirty="0"/>
              <a:t>)</a:t>
            </a:r>
          </a:p>
          <a:p>
            <a:pPr lvl="1"/>
            <a:r>
              <a:rPr lang="hu-HU" dirty="0"/>
              <a:t>Befektetés hozama az eredeti befektetés %-</a:t>
            </a:r>
            <a:r>
              <a:rPr lang="hu-HU" dirty="0" err="1"/>
              <a:t>ban</a:t>
            </a:r>
            <a:r>
              <a:rPr lang="hu-HU" dirty="0"/>
              <a:t> </a:t>
            </a:r>
            <a:br>
              <a:rPr lang="hu-HU" dirty="0"/>
            </a:br>
            <a:r>
              <a:rPr lang="hu-HU" dirty="0"/>
              <a:t>(IIR – </a:t>
            </a:r>
            <a:r>
              <a:rPr lang="hu-HU" dirty="0" err="1"/>
              <a:t>internal</a:t>
            </a:r>
            <a:r>
              <a:rPr lang="hu-HU" dirty="0"/>
              <a:t> </a:t>
            </a:r>
            <a:r>
              <a:rPr lang="hu-HU" dirty="0" err="1"/>
              <a:t>rate</a:t>
            </a:r>
            <a:r>
              <a:rPr lang="hu-HU" dirty="0"/>
              <a:t> of </a:t>
            </a:r>
            <a:r>
              <a:rPr lang="hu-HU" dirty="0" err="1"/>
              <a:t>return</a:t>
            </a:r>
            <a:r>
              <a:rPr lang="hu-HU" dirty="0"/>
              <a:t>)</a:t>
            </a:r>
          </a:p>
          <a:p>
            <a:pPr lvl="1"/>
            <a:r>
              <a:rPr lang="hu-HU" dirty="0"/>
              <a:t>Gazdasági </a:t>
            </a:r>
            <a:r>
              <a:rPr lang="hu-HU" dirty="0" err="1"/>
              <a:t>hozáadott</a:t>
            </a:r>
            <a:r>
              <a:rPr lang="hu-HU" dirty="0"/>
              <a:t> érték ( EVA – </a:t>
            </a:r>
            <a:r>
              <a:rPr lang="hu-HU" dirty="0" err="1"/>
              <a:t>economic</a:t>
            </a:r>
            <a:r>
              <a:rPr lang="hu-HU" dirty="0"/>
              <a:t> </a:t>
            </a:r>
            <a:r>
              <a:rPr lang="hu-HU" dirty="0" err="1"/>
              <a:t>value</a:t>
            </a:r>
            <a:r>
              <a:rPr lang="hu-HU" dirty="0"/>
              <a:t> </a:t>
            </a:r>
            <a:r>
              <a:rPr lang="hu-HU" dirty="0" err="1"/>
              <a:t>added</a:t>
            </a:r>
            <a:r>
              <a:rPr lang="hu-HU" dirty="0"/>
              <a:t>)</a:t>
            </a:r>
          </a:p>
          <a:p>
            <a:r>
              <a:rPr lang="hu-HU" dirty="0"/>
              <a:t>Részvényesek számára jelentkező (valamilyen mérőszámmal kifejezett) hozzáadott értéken alapuló kompenzációval kapcsolatos tervezés, értékelés, díjazás és szervezeti kommunikáció.</a:t>
            </a:r>
          </a:p>
          <a:p>
            <a:pPr marL="0" indent="0" algn="ctr">
              <a:spcBef>
                <a:spcPts val="1200"/>
              </a:spcBef>
              <a:buNone/>
            </a:pPr>
            <a:r>
              <a:rPr lang="hu-HU" i="1" dirty="0"/>
              <a:t>A tárgy keretében nem a </a:t>
            </a:r>
            <a:r>
              <a:rPr lang="hu-HU" i="1" dirty="0" err="1"/>
              <a:t>VBM-mel</a:t>
            </a:r>
            <a:r>
              <a:rPr lang="hu-HU" i="1" dirty="0"/>
              <a:t> foglalkozunk!</a:t>
            </a:r>
          </a:p>
        </p:txBody>
      </p:sp>
      <p:sp>
        <p:nvSpPr>
          <p:cNvPr id="4" name="Dia számának helye 3"/>
          <p:cNvSpPr>
            <a:spLocks noGrp="1"/>
          </p:cNvSpPr>
          <p:nvPr>
            <p:ph type="sldNum" sz="quarter" idx="12"/>
          </p:nvPr>
        </p:nvSpPr>
        <p:spPr/>
        <p:txBody>
          <a:bodyPr/>
          <a:lstStyle/>
          <a:p>
            <a:fld id="{7345199B-382E-4A33-8779-A8217CE6BC8E}" type="slidenum">
              <a:rPr lang="hu-HU" smtClean="0"/>
              <a:pPr/>
              <a:t>12</a:t>
            </a:fld>
            <a:endParaRPr lang="hu-HU" dirty="0"/>
          </a:p>
        </p:txBody>
      </p:sp>
    </p:spTree>
    <p:extLst>
      <p:ext uri="{BB962C8B-B14F-4D97-AF65-F5344CB8AC3E}">
        <p14:creationId xmlns:p14="http://schemas.microsoft.com/office/powerpoint/2010/main" val="6935540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hu-HU" altLang="hu-HU"/>
              <a:t>A jó és a rossz kamata</a:t>
            </a:r>
          </a:p>
        </p:txBody>
      </p:sp>
      <p:sp>
        <p:nvSpPr>
          <p:cNvPr id="40963" name="Content Placeholder 2"/>
          <p:cNvSpPr>
            <a:spLocks noGrp="1"/>
          </p:cNvSpPr>
          <p:nvPr>
            <p:ph idx="1"/>
          </p:nvPr>
        </p:nvSpPr>
        <p:spPr>
          <a:solidFill>
            <a:schemeClr val="bg1">
              <a:lumMod val="85000"/>
            </a:schemeClr>
          </a:solidFill>
        </p:spPr>
        <p:txBody>
          <a:bodyPr>
            <a:normAutofit lnSpcReduction="10000"/>
          </a:bodyPr>
          <a:lstStyle/>
          <a:p>
            <a:pPr marL="0" indent="0">
              <a:buFont typeface="Arial" panose="020B0604020202020204" pitchFamily="34" charset="0"/>
              <a:buNone/>
            </a:pPr>
            <a:r>
              <a:rPr lang="hu-HU" altLang="hu-HU" sz="2800" i="1"/>
              <a:t>„A jót és a rosszat egyaránt kamatostól kapjuk vissza. Ezért van olyan végtelenül nagy jelentősége az apró döntéseknek, amelyeket nap mint nap meghozunk. A legkisebb mai jócselekedet egy stratégiai pont elfoglalásával egyenlő, melyről néhány hónap múltán soha nem álmodott győzelmekig törhetsz előre. Ha pedig ma egy látszólag jelentéktelen dologban engedsz sóvárgásodnak vagy haragodnak, olyan támadást indítanak ellened, amelyre egyébként nem kerülhetne sor.”</a:t>
            </a:r>
          </a:p>
          <a:p>
            <a:pPr marL="0" indent="0" algn="r">
              <a:buFont typeface="Arial" panose="020B0604020202020204" pitchFamily="34" charset="0"/>
              <a:buNone/>
            </a:pPr>
            <a:r>
              <a:rPr lang="hu-HU" altLang="hu-HU" sz="2800"/>
              <a:t>(C.S. Lewis)</a:t>
            </a:r>
          </a:p>
        </p:txBody>
      </p:sp>
      <p:sp>
        <p:nvSpPr>
          <p:cNvPr id="4096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4CCF58-8F44-4275-A326-20EEAA33370A}" type="slidenum">
              <a:rPr lang="hu-HU" altLang="hu-HU" sz="1200" smtClean="0">
                <a:solidFill>
                  <a:srgbClr val="898989"/>
                </a:solidFill>
              </a:rPr>
              <a:pPr>
                <a:spcBef>
                  <a:spcPct val="0"/>
                </a:spcBef>
                <a:buFontTx/>
                <a:buNone/>
              </a:pPr>
              <a:t>120</a:t>
            </a:fld>
            <a:endParaRPr lang="hu-HU" altLang="hu-HU" sz="1200">
              <a:solidFill>
                <a:srgbClr val="898989"/>
              </a:solidFill>
            </a:endParaRPr>
          </a:p>
        </p:txBody>
      </p:sp>
    </p:spTree>
    <p:extLst>
      <p:ext uri="{BB962C8B-B14F-4D97-AF65-F5344CB8AC3E}">
        <p14:creationId xmlns:p14="http://schemas.microsoft.com/office/powerpoint/2010/main" val="239477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16358"/>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13</a:t>
            </a:fld>
            <a:endParaRPr lang="hu-HU" dirty="0"/>
          </a:p>
        </p:txBody>
      </p:sp>
    </p:spTree>
    <p:extLst>
      <p:ext uri="{BB962C8B-B14F-4D97-AF65-F5344CB8AC3E}">
        <p14:creationId xmlns:p14="http://schemas.microsoft.com/office/powerpoint/2010/main" val="23075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hu-HU" altLang="hu-HU"/>
              <a:t>Értékek</a:t>
            </a:r>
          </a:p>
        </p:txBody>
      </p:sp>
      <p:sp>
        <p:nvSpPr>
          <p:cNvPr id="4099" name="Content Placeholder 2"/>
          <p:cNvSpPr>
            <a:spLocks noGrp="1"/>
          </p:cNvSpPr>
          <p:nvPr>
            <p:ph idx="1"/>
          </p:nvPr>
        </p:nvSpPr>
        <p:spPr>
          <a:xfrm>
            <a:off x="457200" y="1600200"/>
            <a:ext cx="8229600" cy="4205288"/>
          </a:xfrm>
          <a:solidFill>
            <a:schemeClr val="bg1">
              <a:lumMod val="85000"/>
            </a:schemeClr>
          </a:solidFill>
        </p:spPr>
        <p:txBody>
          <a:bodyPr/>
          <a:lstStyle/>
          <a:p>
            <a:pPr marL="0" indent="0" algn="ctr">
              <a:buFont typeface="Arial" panose="020B0604020202020204" pitchFamily="34" charset="0"/>
              <a:buNone/>
              <a:defRPr/>
            </a:pPr>
            <a:r>
              <a:rPr lang="hu-HU" sz="2400" i="1" dirty="0"/>
              <a:t>„Az értékek olyan alapvető meggyőződések, amelyek az emberi élet végső céljaira vagy az életvitel szélesen értelmezett módjára vonatkozó választásainkat, preferenciáinkat tükrözik. Értékről tehát akkor beszélünk, ha választási helyzetbe kerülve rendre ugyanazokat a célokat és állapotokat részesítjük előnyben más célokkal és állapotokkal szemben. Az értékek pozitív, illetve negatív előjeleket rendelnek célokhoz, állapotokhoz, visszatükrözve a „jóról” és a „rosszról” alkotott ítéletünket. Általuk határozódik meg, mit tartunk jónak és fontosnak az életben, mit tartunk követésre érdemesnek.”</a:t>
            </a:r>
          </a:p>
          <a:p>
            <a:pPr marL="0" indent="0" algn="r">
              <a:buFont typeface="Arial" panose="020B0604020202020204" pitchFamily="34" charset="0"/>
              <a:buNone/>
              <a:defRPr/>
            </a:pPr>
            <a:r>
              <a:rPr lang="hu-HU" sz="2400" dirty="0"/>
              <a:t>(</a:t>
            </a:r>
            <a:r>
              <a:rPr lang="hu-HU" sz="2400" dirty="0" err="1"/>
              <a:t>Bakacsi</a:t>
            </a:r>
            <a:r>
              <a:rPr lang="hu-HU" sz="2400" dirty="0"/>
              <a:t> Gyula)</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383D99-F9ED-4672-897F-9521E2A483AE}" type="slidenum">
              <a:rPr lang="hu-HU" altLang="hu-HU" sz="1200" smtClean="0">
                <a:solidFill>
                  <a:srgbClr val="898989"/>
                </a:solidFill>
              </a:rPr>
              <a:pPr>
                <a:spcBef>
                  <a:spcPct val="0"/>
                </a:spcBef>
                <a:buFontTx/>
                <a:buNone/>
              </a:pPr>
              <a:t>14</a:t>
            </a:fld>
            <a:endParaRPr lang="hu-HU" altLang="hu-HU" sz="1200">
              <a:solidFill>
                <a:srgbClr val="898989"/>
              </a:solidFill>
            </a:endParaRPr>
          </a:p>
        </p:txBody>
      </p:sp>
    </p:spTree>
    <p:extLst>
      <p:ext uri="{BB962C8B-B14F-4D97-AF65-F5344CB8AC3E}">
        <p14:creationId xmlns:p14="http://schemas.microsoft.com/office/powerpoint/2010/main" val="269722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hu-HU" altLang="hu-HU"/>
              <a:t>Értékek csoportosítása</a:t>
            </a:r>
          </a:p>
        </p:txBody>
      </p:sp>
      <p:sp>
        <p:nvSpPr>
          <p:cNvPr id="45059" name="Content Placeholder 2"/>
          <p:cNvSpPr>
            <a:spLocks noGrp="1"/>
          </p:cNvSpPr>
          <p:nvPr>
            <p:ph idx="1"/>
          </p:nvPr>
        </p:nvSpPr>
        <p:spPr>
          <a:xfrm>
            <a:off x="457200" y="1268413"/>
            <a:ext cx="8147248" cy="5400947"/>
          </a:xfrm>
        </p:spPr>
        <p:txBody>
          <a:bodyPr/>
          <a:lstStyle/>
          <a:p>
            <a:r>
              <a:rPr lang="hu-HU" altLang="hu-HU" sz="2400" b="1" dirty="0"/>
              <a:t>Végső</a:t>
            </a:r>
            <a:r>
              <a:rPr lang="hu-HU" altLang="hu-HU" sz="2400" dirty="0"/>
              <a:t> – az emberi élet céljaival kapcsolatos – értékek: önmegvalósítás, szabadság, üdvözülés, egyenlőség…</a:t>
            </a:r>
          </a:p>
          <a:p>
            <a:r>
              <a:rPr lang="hu-HU" altLang="hu-HU" sz="2400" b="1" dirty="0"/>
              <a:t>Instrumentális</a:t>
            </a:r>
            <a:r>
              <a:rPr lang="hu-HU" altLang="hu-HU" sz="2400" dirty="0"/>
              <a:t> – az életvitel módjára vonatkozó – értékek: becsületesség, barátság, erkölcsösség, bátorság…</a:t>
            </a:r>
          </a:p>
          <a:p>
            <a:endParaRPr lang="hu-HU" altLang="hu-HU" sz="2400" dirty="0"/>
          </a:p>
          <a:p>
            <a:r>
              <a:rPr lang="hu-HU" altLang="hu-HU" sz="2400" dirty="0"/>
              <a:t>Értékrendszer: az egyes személyekhez vagy szervezetekhez kötődő értékek együttese</a:t>
            </a:r>
          </a:p>
          <a:p>
            <a:r>
              <a:rPr lang="hu-HU" altLang="hu-HU" sz="2400" dirty="0"/>
              <a:t>Az értékek nem mindig racionálisak</a:t>
            </a:r>
          </a:p>
          <a:p>
            <a:r>
              <a:rPr lang="hu-HU" altLang="hu-HU" sz="2400" dirty="0"/>
              <a:t>Egy rendszeren belül egymásnak ellentmondó értékek: (pl. sikeresség versus etikusság)</a:t>
            </a:r>
          </a:p>
          <a:p>
            <a:r>
              <a:rPr lang="hu-HU" altLang="hu-HU" sz="2400" dirty="0"/>
              <a:t>Értékrend: a különböző társadalmi csoportokat  - szakmák, korcsoportok, adott vállalattípusoknál dolgozók… - tipikusan jellemző értékek összessége    </a:t>
            </a:r>
          </a:p>
          <a:p>
            <a:endParaRPr lang="hu-HU" altLang="hu-HU" dirty="0"/>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35291C-B7C5-40B6-9316-DCE46BA00463}" type="slidenum">
              <a:rPr lang="hu-HU" altLang="hu-HU" sz="1200" smtClean="0">
                <a:solidFill>
                  <a:srgbClr val="898989"/>
                </a:solidFill>
              </a:rPr>
              <a:pPr>
                <a:spcBef>
                  <a:spcPct val="0"/>
                </a:spcBef>
                <a:buFontTx/>
                <a:buNone/>
              </a:pPr>
              <a:t>15</a:t>
            </a:fld>
            <a:endParaRPr lang="hu-HU" altLang="hu-HU" sz="1200">
              <a:solidFill>
                <a:srgbClr val="898989"/>
              </a:solidFill>
            </a:endParaRPr>
          </a:p>
        </p:txBody>
      </p:sp>
    </p:spTree>
    <p:extLst>
      <p:ext uri="{BB962C8B-B14F-4D97-AF65-F5344CB8AC3E}">
        <p14:creationId xmlns:p14="http://schemas.microsoft.com/office/powerpoint/2010/main" val="278080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hu-HU" altLang="hu-HU"/>
              <a:t>Alapértékek</a:t>
            </a:r>
          </a:p>
        </p:txBody>
      </p:sp>
      <p:sp>
        <p:nvSpPr>
          <p:cNvPr id="47107" name="Content Placeholder 2"/>
          <p:cNvSpPr>
            <a:spLocks noGrp="1"/>
          </p:cNvSpPr>
          <p:nvPr>
            <p:ph idx="1"/>
          </p:nvPr>
        </p:nvSpPr>
        <p:spPr>
          <a:xfrm>
            <a:off x="457200" y="1600201"/>
            <a:ext cx="8229600" cy="3196951"/>
          </a:xfrm>
          <a:solidFill>
            <a:schemeClr val="bg1">
              <a:lumMod val="85000"/>
            </a:schemeClr>
          </a:solidFill>
        </p:spPr>
        <p:txBody>
          <a:bodyPr/>
          <a:lstStyle/>
          <a:p>
            <a:pPr marL="0" indent="0">
              <a:buFont typeface="Arial" panose="020B0604020202020204" pitchFamily="34" charset="0"/>
              <a:buNone/>
            </a:pPr>
            <a:r>
              <a:rPr lang="hu-HU" altLang="hu-HU" i="1"/>
              <a:t>„Az alábbi tesztet javaslom: milyen értékekhez ragaszkodnál akkor is, ha a piac, az iparágad, az ügyfeleid vagy a média megbüntetne ezek megtartásáért? Csak az ilyen értékek számítanak valóban alapértéknek.”</a:t>
            </a:r>
          </a:p>
          <a:p>
            <a:pPr marL="0" indent="0" algn="r">
              <a:buFont typeface="Arial" panose="020B0604020202020204" pitchFamily="34" charset="0"/>
              <a:buNone/>
            </a:pPr>
            <a:r>
              <a:rPr lang="hu-HU" altLang="hu-HU"/>
              <a:t>(Jim Collins) </a:t>
            </a: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0C700E-BE82-49C5-9C87-28149CEDD430}" type="slidenum">
              <a:rPr lang="hu-HU" altLang="hu-HU" sz="1200" smtClean="0">
                <a:solidFill>
                  <a:srgbClr val="898989"/>
                </a:solidFill>
              </a:rPr>
              <a:pPr>
                <a:spcBef>
                  <a:spcPct val="0"/>
                </a:spcBef>
                <a:buFontTx/>
                <a:buNone/>
              </a:pPr>
              <a:t>16</a:t>
            </a:fld>
            <a:endParaRPr lang="hu-HU" altLang="hu-HU" sz="1200">
              <a:solidFill>
                <a:srgbClr val="898989"/>
              </a:solidFill>
            </a:endParaRPr>
          </a:p>
        </p:txBody>
      </p:sp>
    </p:spTree>
    <p:extLst>
      <p:ext uri="{BB962C8B-B14F-4D97-AF65-F5344CB8AC3E}">
        <p14:creationId xmlns:p14="http://schemas.microsoft.com/office/powerpoint/2010/main" val="425782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hu-HU" altLang="hu-HU"/>
              <a:t>Erkölcs és értékek</a:t>
            </a:r>
          </a:p>
        </p:txBody>
      </p:sp>
      <p:sp>
        <p:nvSpPr>
          <p:cNvPr id="49155" name="Content Placeholder 2"/>
          <p:cNvSpPr>
            <a:spLocks noGrp="1"/>
          </p:cNvSpPr>
          <p:nvPr>
            <p:ph idx="1"/>
          </p:nvPr>
        </p:nvSpPr>
        <p:spPr>
          <a:xfrm>
            <a:off x="457200" y="1600201"/>
            <a:ext cx="8229600" cy="3989040"/>
          </a:xfrm>
          <a:solidFill>
            <a:schemeClr val="bg1">
              <a:lumMod val="85000"/>
            </a:schemeClr>
          </a:solidFill>
        </p:spPr>
        <p:txBody>
          <a:bodyPr/>
          <a:lstStyle/>
          <a:p>
            <a:r>
              <a:rPr lang="hu-HU" altLang="hu-HU" sz="2600" i="1"/>
              <a:t>„Az erkölcs megköveteli, hogy megkérdezzük önmagunktól: </a:t>
            </a:r>
            <a:r>
              <a:rPr lang="en-US" altLang="hu-HU" sz="2600" i="1">
                <a:cs typeface="Arial" panose="020B0604020202020204" pitchFamily="34" charset="0"/>
              </a:rPr>
              <a:t>»</a:t>
            </a:r>
            <a:r>
              <a:rPr lang="hu-HU" altLang="hu-HU" sz="2600" i="1"/>
              <a:t>Milyen embert szeretnénk reggel a tükörben látni?</a:t>
            </a:r>
            <a:r>
              <a:rPr lang="en-US" altLang="hu-HU" sz="2600" i="1">
                <a:cs typeface="Arial" panose="020B0604020202020204" pitchFamily="34" charset="0"/>
              </a:rPr>
              <a:t>«</a:t>
            </a:r>
            <a:r>
              <a:rPr lang="hu-HU" altLang="hu-HU" sz="2600" i="1"/>
              <a:t>”</a:t>
            </a:r>
          </a:p>
          <a:p>
            <a:r>
              <a:rPr lang="hu-HU" altLang="hu-HU" sz="2600" i="1"/>
              <a:t>„Ami az egyik féle szervezetben vagy helyzetben etikus viselkedésnek számít, annak etikusnak kell lennie egy másikban is.”</a:t>
            </a:r>
          </a:p>
          <a:p>
            <a:r>
              <a:rPr lang="hu-HU" altLang="hu-HU" sz="2600" i="1"/>
              <a:t>„De az erkölcs csak része egy értékrendszernek – különösen, ha egy szervezet értékrendjéről van szó.”</a:t>
            </a:r>
          </a:p>
          <a:p>
            <a:pPr algn="r">
              <a:buFont typeface="Arial" panose="020B0604020202020204" pitchFamily="34" charset="0"/>
              <a:buNone/>
            </a:pPr>
            <a:r>
              <a:rPr lang="hu-HU" altLang="hu-HU" sz="2600"/>
              <a:t>(Peter F. Drucker)</a:t>
            </a:r>
          </a:p>
          <a:p>
            <a:pPr>
              <a:buFont typeface="Arial" panose="020B0604020202020204" pitchFamily="34" charset="0"/>
              <a:buNone/>
            </a:pPr>
            <a:endParaRPr lang="hu-HU" altLang="hu-HU"/>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E4C9C6-7F8D-40E7-BD65-628D999EE46F}" type="slidenum">
              <a:rPr lang="hu-HU" altLang="hu-HU" sz="1200" smtClean="0">
                <a:solidFill>
                  <a:srgbClr val="898989"/>
                </a:solidFill>
              </a:rPr>
              <a:pPr>
                <a:spcBef>
                  <a:spcPct val="0"/>
                </a:spcBef>
                <a:buFontTx/>
                <a:buNone/>
              </a:pPr>
              <a:t>17</a:t>
            </a:fld>
            <a:endParaRPr lang="hu-HU" altLang="hu-HU" sz="1200">
              <a:solidFill>
                <a:srgbClr val="898989"/>
              </a:solidFill>
            </a:endParaRPr>
          </a:p>
        </p:txBody>
      </p:sp>
    </p:spTree>
    <p:extLst>
      <p:ext uri="{BB962C8B-B14F-4D97-AF65-F5344CB8AC3E}">
        <p14:creationId xmlns:p14="http://schemas.microsoft.com/office/powerpoint/2010/main" val="27612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hu-HU" altLang="hu-HU"/>
              <a:t>Értékek ütközése</a:t>
            </a:r>
          </a:p>
        </p:txBody>
      </p:sp>
      <p:sp>
        <p:nvSpPr>
          <p:cNvPr id="51203" name="Content Placeholder 2"/>
          <p:cNvSpPr>
            <a:spLocks noGrp="1"/>
          </p:cNvSpPr>
          <p:nvPr>
            <p:ph idx="1"/>
          </p:nvPr>
        </p:nvSpPr>
        <p:spPr/>
        <p:txBody>
          <a:bodyPr/>
          <a:lstStyle/>
          <a:p>
            <a:r>
              <a:rPr lang="hu-HU" altLang="hu-HU" sz="2600" dirty="0"/>
              <a:t>Példa HR: </a:t>
            </a:r>
            <a:r>
              <a:rPr lang="hu-HU" altLang="hu-HU" sz="2600" i="1" dirty="0"/>
              <a:t>„a vezetői posztokat először belülről kell feltölteni”</a:t>
            </a:r>
            <a:r>
              <a:rPr lang="hu-HU" altLang="hu-HU" sz="2600" dirty="0"/>
              <a:t> kontra </a:t>
            </a:r>
            <a:r>
              <a:rPr lang="hu-HU" altLang="hu-HU" sz="2600" i="1" dirty="0"/>
              <a:t>„a vérkeringés frissítése érdekében külsőket kell keresni”</a:t>
            </a:r>
          </a:p>
          <a:p>
            <a:r>
              <a:rPr lang="hu-HU" altLang="hu-HU" sz="2600" dirty="0"/>
              <a:t>Példa gyógyszeripar: </a:t>
            </a:r>
            <a:r>
              <a:rPr lang="hu-HU" altLang="hu-HU" sz="2600" i="1" dirty="0"/>
              <a:t>„állandó apró újítások” kontra „drága és kockázatos áttörés”</a:t>
            </a:r>
          </a:p>
          <a:p>
            <a:r>
              <a:rPr lang="hu-HU" altLang="hu-HU" sz="2600" dirty="0"/>
              <a:t>Példa célok: </a:t>
            </a:r>
            <a:r>
              <a:rPr lang="hu-HU" altLang="hu-HU" sz="2600" i="1" dirty="0"/>
              <a:t>„rövid távú célok” kontra „hosszú távú eredmények”</a:t>
            </a:r>
          </a:p>
          <a:p>
            <a:r>
              <a:rPr lang="hu-HU" altLang="hu-HU" sz="2600" dirty="0"/>
              <a:t>Saját értékeinket össze kell tudnunk egyeztetni a szervezetéivel</a:t>
            </a:r>
            <a:endParaRPr lang="en-US" altLang="hu-HU" sz="2600" dirty="0"/>
          </a:p>
          <a:p>
            <a:pPr>
              <a:buFont typeface="Arial" panose="020B0604020202020204" pitchFamily="34" charset="0"/>
              <a:buNone/>
            </a:pPr>
            <a:endParaRPr lang="hu-HU" altLang="hu-HU" dirty="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53EF54-48EA-43CD-8899-76628D814E88}" type="slidenum">
              <a:rPr lang="hu-HU" altLang="hu-HU" sz="1200" smtClean="0">
                <a:solidFill>
                  <a:srgbClr val="898989"/>
                </a:solidFill>
              </a:rPr>
              <a:pPr>
                <a:spcBef>
                  <a:spcPct val="0"/>
                </a:spcBef>
                <a:buFontTx/>
                <a:buNone/>
              </a:pPr>
              <a:t>18</a:t>
            </a:fld>
            <a:endParaRPr lang="hu-HU" altLang="hu-HU" sz="1200">
              <a:solidFill>
                <a:srgbClr val="898989"/>
              </a:solidFill>
            </a:endParaRPr>
          </a:p>
        </p:txBody>
      </p:sp>
    </p:spTree>
    <p:extLst>
      <p:ext uri="{BB962C8B-B14F-4D97-AF65-F5344CB8AC3E}">
        <p14:creationId xmlns:p14="http://schemas.microsoft.com/office/powerpoint/2010/main" val="353817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Vallott versus követett értékek</a:t>
            </a:r>
            <a:br>
              <a:rPr lang="hu-HU" dirty="0"/>
            </a:br>
            <a:r>
              <a:rPr lang="hu-HU" dirty="0"/>
              <a:t>(Chris </a:t>
            </a:r>
            <a:r>
              <a:rPr lang="hu-HU" dirty="0" err="1"/>
              <a:t>Argyris</a:t>
            </a:r>
            <a:r>
              <a:rPr lang="hu-HU" dirty="0"/>
              <a:t>)</a:t>
            </a:r>
          </a:p>
        </p:txBody>
      </p:sp>
      <p:sp>
        <p:nvSpPr>
          <p:cNvPr id="3" name="Tartalom helye 2"/>
          <p:cNvSpPr>
            <a:spLocks noGrp="1"/>
          </p:cNvSpPr>
          <p:nvPr>
            <p:ph idx="1"/>
          </p:nvPr>
        </p:nvSpPr>
        <p:spPr>
          <a:xfrm>
            <a:off x="457200" y="1600199"/>
            <a:ext cx="8229600" cy="5121275"/>
          </a:xfrm>
        </p:spPr>
        <p:txBody>
          <a:bodyPr>
            <a:normAutofit fontScale="92500" lnSpcReduction="20000"/>
          </a:bodyPr>
          <a:lstStyle/>
          <a:p>
            <a:r>
              <a:rPr lang="hu-HU" dirty="0"/>
              <a:t>Vallott értékek: azok a meggyőződések, melyeket az emberek magukénak vallanak</a:t>
            </a:r>
          </a:p>
          <a:p>
            <a:r>
              <a:rPr lang="hu-HU" dirty="0"/>
              <a:t>Követett értékek: azon értékek, melyek szerint cselekszünk, amikor a valós életben egy problémával kerülünk szembe</a:t>
            </a:r>
          </a:p>
          <a:p>
            <a:pPr lvl="1"/>
            <a:r>
              <a:rPr lang="hu-HU" dirty="0"/>
              <a:t>Függetlenül attól, hogy milyen mélyen hiszünk egy megközelítésben, legtöbbünk visszatér viselkedésének mélyen gyökerező alapprogramjához a fenyegetettség, a feszélyezettség, a presztízsveszteség első jelére</a:t>
            </a:r>
          </a:p>
          <a:p>
            <a:pPr lvl="1"/>
            <a:r>
              <a:rPr lang="hu-HU" dirty="0"/>
              <a:t>A magatartás jellemzői: erőteljes védekezés, mások hibáztatása, az irányítás és a tekintély megtartására való törekvés</a:t>
            </a:r>
          </a:p>
          <a:p>
            <a:pPr lvl="1"/>
            <a:r>
              <a:rPr lang="hu-HU" dirty="0"/>
              <a:t>Meglepően kultúrafüggetlen</a:t>
            </a:r>
          </a:p>
        </p:txBody>
      </p:sp>
      <p:sp>
        <p:nvSpPr>
          <p:cNvPr id="4" name="Dia számának helye 3"/>
          <p:cNvSpPr>
            <a:spLocks noGrp="1"/>
          </p:cNvSpPr>
          <p:nvPr>
            <p:ph type="sldNum" sz="quarter" idx="12"/>
          </p:nvPr>
        </p:nvSpPr>
        <p:spPr/>
        <p:txBody>
          <a:bodyPr/>
          <a:lstStyle/>
          <a:p>
            <a:fld id="{7345199B-382E-4A33-8779-A8217CE6BC8E}" type="slidenum">
              <a:rPr lang="hu-HU" smtClean="0"/>
              <a:pPr/>
              <a:t>19</a:t>
            </a:fld>
            <a:endParaRPr lang="hu-HU" dirty="0"/>
          </a:p>
        </p:txBody>
      </p:sp>
    </p:spTree>
    <p:extLst>
      <p:ext uri="{BB962C8B-B14F-4D97-AF65-F5344CB8AC3E}">
        <p14:creationId xmlns:p14="http://schemas.microsoft.com/office/powerpoint/2010/main" val="294046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endParaRPr lang="hu-HU" dirty="0"/>
          </a:p>
        </p:txBody>
      </p:sp>
      <p:sp>
        <p:nvSpPr>
          <p:cNvPr id="3" name="Tartalom helye 2"/>
          <p:cNvSpPr>
            <a:spLocks noGrp="1"/>
          </p:cNvSpPr>
          <p:nvPr>
            <p:ph idx="1"/>
          </p:nvPr>
        </p:nvSpPr>
        <p:spPr>
          <a:xfrm>
            <a:off x="395536" y="1268760"/>
            <a:ext cx="8496944" cy="5472608"/>
          </a:xfrm>
        </p:spPr>
        <p:txBody>
          <a:bodyPr>
            <a:normAutofit/>
          </a:bodyPr>
          <a:lstStyle/>
          <a:p>
            <a:pPr marL="0" indent="0">
              <a:buNone/>
            </a:pPr>
            <a:r>
              <a:rPr lang="hu-HU" dirty="0"/>
              <a:t>Irodalom</a:t>
            </a:r>
          </a:p>
          <a:p>
            <a:r>
              <a:rPr lang="hu-HU" dirty="0" err="1"/>
              <a:t>Tomka</a:t>
            </a:r>
            <a:r>
              <a:rPr lang="hu-HU" dirty="0"/>
              <a:t> János: Értékközpontú (értékvezérelt) vezetés; KRE kézirat/jegyzet (részletek)</a:t>
            </a:r>
          </a:p>
          <a:p>
            <a:r>
              <a:rPr lang="hu-HU" dirty="0"/>
              <a:t>Órai kiegészítő anyagok, esettanulmányok, feladatok</a:t>
            </a:r>
          </a:p>
          <a:p>
            <a:pPr marL="457200" lvl="1" indent="0">
              <a:spcBef>
                <a:spcPts val="300"/>
              </a:spcBef>
              <a:buNone/>
              <a:tabLst>
                <a:tab pos="6276975" algn="l"/>
              </a:tabLst>
            </a:pPr>
            <a:endParaRPr lang="hu-HU" altLang="hu-HU" sz="2900" dirty="0"/>
          </a:p>
          <a:p>
            <a:pPr marL="457200" lvl="1" indent="0">
              <a:spcBef>
                <a:spcPts val="300"/>
              </a:spcBef>
              <a:buNone/>
              <a:tabLst>
                <a:tab pos="6276975" algn="l"/>
              </a:tabLst>
            </a:pPr>
            <a:endParaRPr lang="hu-HU" altLang="hu-HU" sz="2400" dirty="0"/>
          </a:p>
        </p:txBody>
      </p:sp>
      <p:sp>
        <p:nvSpPr>
          <p:cNvPr id="4" name="Dia számának helye 3"/>
          <p:cNvSpPr>
            <a:spLocks noGrp="1"/>
          </p:cNvSpPr>
          <p:nvPr>
            <p:ph type="sldNum" sz="quarter" idx="12"/>
          </p:nvPr>
        </p:nvSpPr>
        <p:spPr/>
        <p:txBody>
          <a:bodyPr/>
          <a:lstStyle/>
          <a:p>
            <a:fld id="{7345199B-382E-4A33-8779-A8217CE6BC8E}" type="slidenum">
              <a:rPr lang="hu-HU" smtClean="0"/>
              <a:pPr/>
              <a:t>2</a:t>
            </a:fld>
            <a:endParaRPr lang="hu-HU" dirty="0"/>
          </a:p>
        </p:txBody>
      </p:sp>
    </p:spTree>
    <p:extLst>
      <p:ext uri="{BB962C8B-B14F-4D97-AF65-F5344CB8AC3E}">
        <p14:creationId xmlns:p14="http://schemas.microsoft.com/office/powerpoint/2010/main" val="183766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t>
            </a:r>
            <a:r>
              <a:rPr lang="hu-HU" dirty="0" err="1"/>
              <a:t>Managing</a:t>
            </a:r>
            <a:r>
              <a:rPr lang="hu-HU" dirty="0"/>
              <a:t> </a:t>
            </a:r>
            <a:r>
              <a:rPr lang="hu-HU" dirty="0" err="1"/>
              <a:t>by</a:t>
            </a:r>
            <a:r>
              <a:rPr lang="hu-HU" dirty="0"/>
              <a:t> </a:t>
            </a:r>
            <a:r>
              <a:rPr lang="hu-HU" dirty="0" err="1"/>
              <a:t>Values</a:t>
            </a:r>
            <a:r>
              <a:rPr lang="hu-HU" dirty="0"/>
              <a:t>” (MBV)</a:t>
            </a:r>
          </a:p>
        </p:txBody>
      </p:sp>
      <p:sp>
        <p:nvSpPr>
          <p:cNvPr id="3" name="Tartalom helye 2"/>
          <p:cNvSpPr>
            <a:spLocks noGrp="1"/>
          </p:cNvSpPr>
          <p:nvPr>
            <p:ph idx="1"/>
          </p:nvPr>
        </p:nvSpPr>
        <p:spPr/>
        <p:txBody>
          <a:bodyPr/>
          <a:lstStyle/>
          <a:p>
            <a:r>
              <a:rPr lang="hu-HU" dirty="0" err="1"/>
              <a:t>Értékvezérelt</a:t>
            </a:r>
            <a:r>
              <a:rPr lang="hu-HU" dirty="0"/>
              <a:t> vezetés / menedzselés</a:t>
            </a:r>
          </a:p>
          <a:p>
            <a:r>
              <a:rPr lang="hu-HU" dirty="0"/>
              <a:t>Mi vezérel minket a vezetésben?</a:t>
            </a:r>
          </a:p>
          <a:p>
            <a:r>
              <a:rPr lang="hu-HU" dirty="0"/>
              <a:t>Mit tehetünk azért, hogy csökkenjen a vallott és a követett értékek közötti távolság a vezetésben és a szervezetekben?</a:t>
            </a:r>
          </a:p>
          <a:p>
            <a:r>
              <a:rPr lang="hu-HU" dirty="0"/>
              <a:t>Milyen lehetőségeink vannak az értékek valódi átadására a szervezetekben?</a:t>
            </a:r>
          </a:p>
        </p:txBody>
      </p:sp>
      <p:sp>
        <p:nvSpPr>
          <p:cNvPr id="4" name="Dia számának helye 3"/>
          <p:cNvSpPr>
            <a:spLocks noGrp="1"/>
          </p:cNvSpPr>
          <p:nvPr>
            <p:ph type="sldNum" sz="quarter" idx="12"/>
          </p:nvPr>
        </p:nvSpPr>
        <p:spPr/>
        <p:txBody>
          <a:bodyPr/>
          <a:lstStyle/>
          <a:p>
            <a:fld id="{7345199B-382E-4A33-8779-A8217CE6BC8E}" type="slidenum">
              <a:rPr lang="hu-HU" smtClean="0"/>
              <a:pPr/>
              <a:t>20</a:t>
            </a:fld>
            <a:endParaRPr lang="hu-HU" dirty="0"/>
          </a:p>
        </p:txBody>
      </p:sp>
    </p:spTree>
    <p:extLst>
      <p:ext uri="{BB962C8B-B14F-4D97-AF65-F5344CB8AC3E}">
        <p14:creationId xmlns:p14="http://schemas.microsoft.com/office/powerpoint/2010/main" val="33010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442159"/>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21</a:t>
            </a:fld>
            <a:endParaRPr lang="hu-HU" dirty="0"/>
          </a:p>
        </p:txBody>
      </p:sp>
    </p:spTree>
    <p:extLst>
      <p:ext uri="{BB962C8B-B14F-4D97-AF65-F5344CB8AC3E}">
        <p14:creationId xmlns:p14="http://schemas.microsoft.com/office/powerpoint/2010/main" val="316934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hu-HU" altLang="hu-HU" dirty="0"/>
              <a:t>Történet a pöttyös lóról (1970-1980)</a:t>
            </a:r>
          </a:p>
        </p:txBody>
      </p:sp>
      <p:sp>
        <p:nvSpPr>
          <p:cNvPr id="3" name="Text Placeholder 2"/>
          <p:cNvSpPr>
            <a:spLocks noGrp="1"/>
          </p:cNvSpPr>
          <p:nvPr>
            <p:ph idx="1"/>
          </p:nvPr>
        </p:nvSpPr>
        <p:spPr>
          <a:xfrm>
            <a:off x="3419872" y="1600200"/>
            <a:ext cx="5266928" cy="4525963"/>
          </a:xfrm>
        </p:spPr>
        <p:txBody>
          <a:bodyPr/>
          <a:lstStyle/>
          <a:p>
            <a:pPr eaLnBrk="1" hangingPunct="1">
              <a:buFont typeface="Wingdings" panose="05000000000000000000" pitchFamily="2" charset="2"/>
              <a:buChar char="§"/>
            </a:pPr>
            <a:r>
              <a:rPr lang="hu-HU" altLang="hu-HU" sz="2000" dirty="0"/>
              <a:t>A cél: az USA-ban az amerikaiak ne szoruljanak ki a kisautók piacáról</a:t>
            </a:r>
          </a:p>
          <a:p>
            <a:pPr eaLnBrk="1" hangingPunct="1">
              <a:buFont typeface="Wingdings" panose="05000000000000000000" pitchFamily="2" charset="2"/>
              <a:buChar char="§"/>
            </a:pPr>
            <a:r>
              <a:rPr lang="hu-HU" altLang="hu-HU" sz="2000" dirty="0"/>
              <a:t>A koncepciótól a piacra dobásig: 25 hónap (43 hónap helyett)</a:t>
            </a:r>
          </a:p>
          <a:p>
            <a:pPr eaLnBrk="1" hangingPunct="1">
              <a:buFont typeface="Wingdings" panose="05000000000000000000" pitchFamily="2" charset="2"/>
              <a:buChar char="§"/>
            </a:pPr>
            <a:r>
              <a:rPr lang="hu-HU" altLang="hu-HU" sz="2000" dirty="0"/>
              <a:t>Jellemzők:</a:t>
            </a:r>
          </a:p>
          <a:p>
            <a:pPr lvl="1" eaLnBrk="1" hangingPunct="1">
              <a:buFont typeface="Arial" panose="020B0604020202020204" pitchFamily="34" charset="0"/>
              <a:buChar char="•"/>
            </a:pPr>
            <a:r>
              <a:rPr lang="hu-HU" altLang="hu-HU" sz="2000" dirty="0"/>
              <a:t>kicsi (&lt; 2000 font)</a:t>
            </a:r>
          </a:p>
          <a:p>
            <a:pPr lvl="1" eaLnBrk="1" hangingPunct="1">
              <a:buFont typeface="Arial" panose="020B0604020202020204" pitchFamily="34" charset="0"/>
              <a:buChar char="•"/>
            </a:pPr>
            <a:r>
              <a:rPr lang="hu-HU" altLang="hu-HU" sz="2000" dirty="0"/>
              <a:t>olcsó (&lt; 2000 USD)</a:t>
            </a:r>
          </a:p>
          <a:p>
            <a:pPr lvl="1" eaLnBrk="1" hangingPunct="1">
              <a:buFont typeface="Arial" panose="020B0604020202020204" pitchFamily="34" charset="0"/>
              <a:buChar char="•"/>
            </a:pPr>
            <a:r>
              <a:rPr lang="hu-HU" altLang="hu-HU" sz="2000" dirty="0"/>
              <a:t>hibás ( hátulról ütközés esetén: üzemanyag szivárgás, berobbanás, kigyulladás)</a:t>
            </a:r>
          </a:p>
          <a:p>
            <a:pPr eaLnBrk="1" hangingPunct="1">
              <a:buFont typeface="Wingdings" panose="05000000000000000000" pitchFamily="2" charset="2"/>
              <a:buChar char="§"/>
            </a:pPr>
            <a:r>
              <a:rPr lang="hu-HU" altLang="hu-HU" sz="2000" dirty="0"/>
              <a:t>1972-1978. hatósági vizsgálatok</a:t>
            </a:r>
          </a:p>
          <a:p>
            <a:pPr eaLnBrk="1" hangingPunct="1">
              <a:buFont typeface="Wingdings" panose="05000000000000000000" pitchFamily="2" charset="2"/>
              <a:buChar char="§"/>
            </a:pPr>
            <a:r>
              <a:rPr lang="hu-HU" altLang="hu-HU" sz="2000" dirty="0"/>
              <a:t>1978. a hatóság követelésére a Ford megkezdi a </a:t>
            </a:r>
            <a:r>
              <a:rPr lang="hu-HU" altLang="hu-HU" sz="2000" dirty="0" err="1"/>
              <a:t>Pinto</a:t>
            </a:r>
            <a:r>
              <a:rPr lang="hu-HU" altLang="hu-HU" sz="2000" dirty="0"/>
              <a:t> visszahívását</a:t>
            </a:r>
          </a:p>
        </p:txBody>
      </p:sp>
      <p:pic>
        <p:nvPicPr>
          <p:cNvPr id="2050" name="Picture 2" descr="http://upload.wikimedia.org/wikipedia/commons/6/6c/Black_Silver_Dapple_Pi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82713"/>
            <a:ext cx="290512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sup3rcharged.files.wordpress.com/2011/03/f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62438"/>
            <a:ext cx="31575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23850" y="3759200"/>
            <a:ext cx="295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a:t>Pintó</a:t>
            </a:r>
          </a:p>
        </p:txBody>
      </p:sp>
      <p:sp>
        <p:nvSpPr>
          <p:cNvPr id="7" name="TextBox 6"/>
          <p:cNvSpPr txBox="1">
            <a:spLocks noChangeArrowheads="1"/>
          </p:cNvSpPr>
          <p:nvPr/>
        </p:nvSpPr>
        <p:spPr bwMode="auto">
          <a:xfrm>
            <a:off x="250825" y="6278563"/>
            <a:ext cx="2952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a:t>Ford Pinto</a:t>
            </a:r>
          </a:p>
        </p:txBody>
      </p:sp>
      <p:sp>
        <p:nvSpPr>
          <p:cNvPr id="8200"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 name="Dia számának helye 7"/>
          <p:cNvSpPr>
            <a:spLocks noGrp="1"/>
          </p:cNvSpPr>
          <p:nvPr>
            <p:ph type="sldNum" sz="quarter" idx="12"/>
          </p:nvPr>
        </p:nvSpPr>
        <p:spPr/>
        <p:txBody>
          <a:bodyPr/>
          <a:lstStyle/>
          <a:p>
            <a:fld id="{7345199B-382E-4A33-8779-A8217CE6BC8E}" type="slidenum">
              <a:rPr lang="hu-HU" smtClean="0"/>
              <a:pPr/>
              <a:t>22</a:t>
            </a:fld>
            <a:endParaRPr lang="hu-HU" dirty="0"/>
          </a:p>
        </p:txBody>
      </p:sp>
    </p:spTree>
    <p:extLst>
      <p:ext uri="{BB962C8B-B14F-4D97-AF65-F5344CB8AC3E}">
        <p14:creationId xmlns:p14="http://schemas.microsoft.com/office/powerpoint/2010/main" val="258416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hu-HU" altLang="hu-HU" dirty="0"/>
              <a:t>Ami a képletből kimaradt</a:t>
            </a:r>
          </a:p>
        </p:txBody>
      </p:sp>
      <p:sp>
        <p:nvSpPr>
          <p:cNvPr id="5" name="TextBox 4"/>
          <p:cNvSpPr txBox="1"/>
          <p:nvPr/>
        </p:nvSpPr>
        <p:spPr>
          <a:xfrm>
            <a:off x="250825" y="1916113"/>
            <a:ext cx="3960813" cy="2540000"/>
          </a:xfrm>
          <a:prstGeom prst="rect">
            <a:avLst/>
          </a:prstGeom>
          <a:solidFill>
            <a:schemeClr val="bg1">
              <a:lumMod val="85000"/>
            </a:schemeClr>
          </a:solidFill>
          <a:ln>
            <a:noFill/>
          </a:ln>
        </p:spPr>
        <p:txBody>
          <a:bodyPr lIns="0" tIns="0" rIns="0" bIns="0">
            <a:spAutoFit/>
          </a:bodyPr>
          <a:lstStyle/>
          <a:p>
            <a:pPr marL="342900" indent="-168275" eaLnBrk="0" hangingPunct="0">
              <a:spcBef>
                <a:spcPts val="1200"/>
              </a:spcBef>
              <a:spcAft>
                <a:spcPts val="1200"/>
              </a:spcAft>
              <a:buFont typeface="Arial" pitchFamily="34" charset="0"/>
              <a:buChar char="•"/>
              <a:defRPr/>
            </a:pPr>
            <a:r>
              <a:rPr lang="hu-HU" sz="2000" dirty="0">
                <a:latin typeface="Arial"/>
                <a:cs typeface="Arial" pitchFamily="34" charset="0"/>
              </a:rPr>
              <a:t> Fizetendő kártérítés:</a:t>
            </a:r>
          </a:p>
          <a:p>
            <a:pPr marL="342900" indent="-168275" eaLnBrk="0" hangingPunct="0">
              <a:spcBef>
                <a:spcPts val="0"/>
              </a:spcBef>
              <a:tabLst>
                <a:tab pos="174625" algn="l"/>
              </a:tabLst>
              <a:defRPr/>
            </a:pPr>
            <a:r>
              <a:rPr lang="hu-HU" sz="2000" dirty="0">
                <a:latin typeface="Arial"/>
                <a:cs typeface="Arial" pitchFamily="34" charset="0"/>
              </a:rPr>
              <a:t>	49,5 millió USD/év</a:t>
            </a:r>
          </a:p>
          <a:p>
            <a:pPr marL="342900" indent="-168275" eaLnBrk="0" hangingPunct="0">
              <a:spcBef>
                <a:spcPts val="0"/>
              </a:spcBef>
              <a:tabLst>
                <a:tab pos="174625" algn="l"/>
              </a:tabLst>
              <a:defRPr/>
            </a:pPr>
            <a:r>
              <a:rPr lang="hu-HU" sz="2000" dirty="0">
                <a:latin typeface="Arial"/>
                <a:cs typeface="Arial" pitchFamily="34" charset="0"/>
              </a:rPr>
              <a:t>	(180 halott x 200.000</a:t>
            </a:r>
          </a:p>
          <a:p>
            <a:pPr marL="342900" indent="-168275" eaLnBrk="0" hangingPunct="0">
              <a:spcBef>
                <a:spcPts val="0"/>
              </a:spcBef>
              <a:tabLst>
                <a:tab pos="174625" algn="l"/>
              </a:tabLst>
              <a:defRPr/>
            </a:pPr>
            <a:r>
              <a:rPr lang="hu-HU" sz="2000" dirty="0">
                <a:latin typeface="Arial"/>
                <a:cs typeface="Arial" pitchFamily="34" charset="0"/>
              </a:rPr>
              <a:t>	+180 megégett ember x 67.000 </a:t>
            </a:r>
          </a:p>
          <a:p>
            <a:pPr marL="342900" indent="-168275" eaLnBrk="0" hangingPunct="0">
              <a:spcBef>
                <a:spcPts val="0"/>
              </a:spcBef>
              <a:tabLst>
                <a:tab pos="174625" algn="l"/>
              </a:tabLst>
              <a:defRPr/>
            </a:pPr>
            <a:r>
              <a:rPr lang="hu-HU" sz="2000" dirty="0">
                <a:latin typeface="Arial"/>
                <a:cs typeface="Arial" pitchFamily="34" charset="0"/>
              </a:rPr>
              <a:t>	+ 2100 kiégett autó x 700)</a:t>
            </a:r>
          </a:p>
          <a:p>
            <a:pPr marL="342900" indent="-168275" eaLnBrk="0" hangingPunct="0">
              <a:spcBef>
                <a:spcPts val="1200"/>
              </a:spcBef>
              <a:buFont typeface="Arial" pitchFamily="34" charset="0"/>
              <a:buChar char="•"/>
              <a:defRPr/>
            </a:pPr>
            <a:r>
              <a:rPr lang="hu-HU" sz="2000" dirty="0">
                <a:latin typeface="Arial"/>
                <a:cs typeface="Arial" pitchFamily="34" charset="0"/>
              </a:rPr>
              <a:t> A hiba kijavítása:</a:t>
            </a:r>
          </a:p>
          <a:p>
            <a:pPr marL="342900" indent="-168275" eaLnBrk="0" hangingPunct="0">
              <a:spcBef>
                <a:spcPts val="600"/>
              </a:spcBef>
              <a:tabLst>
                <a:tab pos="174625" algn="l"/>
              </a:tabLst>
              <a:defRPr/>
            </a:pPr>
            <a:r>
              <a:rPr lang="hu-HU" sz="2000" dirty="0">
                <a:latin typeface="Arial"/>
                <a:cs typeface="Arial" pitchFamily="34" charset="0"/>
              </a:rPr>
              <a:t>	137 millió USD/év</a:t>
            </a:r>
          </a:p>
        </p:txBody>
      </p:sp>
      <p:sp>
        <p:nvSpPr>
          <p:cNvPr id="6" name="TextBox 5"/>
          <p:cNvSpPr txBox="1"/>
          <p:nvPr/>
        </p:nvSpPr>
        <p:spPr>
          <a:xfrm>
            <a:off x="4572000" y="1916113"/>
            <a:ext cx="4103688" cy="2462212"/>
          </a:xfrm>
          <a:prstGeom prst="rect">
            <a:avLst/>
          </a:prstGeom>
          <a:solidFill>
            <a:schemeClr val="bg1">
              <a:lumMod val="85000"/>
            </a:schemeClr>
          </a:solidFill>
          <a:ln>
            <a:noFill/>
          </a:ln>
        </p:spPr>
        <p:txBody>
          <a:bodyPr lIns="0" tIns="0" rIns="0" bIns="0">
            <a:spAutoFit/>
          </a:bodyPr>
          <a:lstStyle/>
          <a:p>
            <a:pPr marL="342900" indent="-168275" eaLnBrk="0" hangingPunct="0">
              <a:spcBef>
                <a:spcPts val="1200"/>
              </a:spcBef>
              <a:buFont typeface="Arial" pitchFamily="34" charset="0"/>
              <a:buChar char="•"/>
              <a:tabLst>
                <a:tab pos="174625" algn="l"/>
              </a:tabLst>
              <a:defRPr/>
            </a:pPr>
            <a:r>
              <a:rPr lang="hu-HU" sz="2000" dirty="0">
                <a:latin typeface="Arial"/>
                <a:cs typeface="Arial" pitchFamily="34" charset="0"/>
              </a:rPr>
              <a:t>1,5 millió </a:t>
            </a:r>
            <a:r>
              <a:rPr lang="hu-HU" sz="2000" dirty="0" err="1">
                <a:latin typeface="Arial"/>
                <a:cs typeface="Arial" pitchFamily="34" charset="0"/>
              </a:rPr>
              <a:t>Pinto</a:t>
            </a:r>
            <a:r>
              <a:rPr lang="hu-HU" sz="2000" dirty="0">
                <a:latin typeface="Arial"/>
                <a:cs typeface="Arial" pitchFamily="34" charset="0"/>
              </a:rPr>
              <a:t> visszahívása</a:t>
            </a:r>
          </a:p>
          <a:p>
            <a:pPr marL="342900" indent="-168275" eaLnBrk="0" hangingPunct="0">
              <a:spcBef>
                <a:spcPts val="1200"/>
              </a:spcBef>
              <a:buFont typeface="Arial" pitchFamily="34" charset="0"/>
              <a:buChar char="•"/>
              <a:tabLst>
                <a:tab pos="358775" algn="l"/>
              </a:tabLst>
              <a:defRPr/>
            </a:pPr>
            <a:r>
              <a:rPr lang="hu-HU" sz="2000" dirty="0">
                <a:latin typeface="Arial"/>
                <a:cs typeface="Arial" pitchFamily="34" charset="0"/>
              </a:rPr>
              <a:t>Kártérítés 1978-ban 128 millió USD</a:t>
            </a:r>
          </a:p>
          <a:p>
            <a:pPr marL="342900" indent="-168275" eaLnBrk="0" hangingPunct="0">
              <a:lnSpc>
                <a:spcPct val="150000"/>
              </a:lnSpc>
              <a:spcBef>
                <a:spcPts val="1200"/>
              </a:spcBef>
              <a:buFont typeface="Arial" pitchFamily="34" charset="0"/>
              <a:buChar char="•"/>
              <a:tabLst>
                <a:tab pos="174625" algn="l"/>
              </a:tabLst>
              <a:defRPr/>
            </a:pPr>
            <a:r>
              <a:rPr lang="hu-HU" sz="2000" dirty="0">
                <a:latin typeface="Arial"/>
                <a:cs typeface="Arial" pitchFamily="34" charset="0"/>
              </a:rPr>
              <a:t>Több mint két tucat halott</a:t>
            </a:r>
          </a:p>
          <a:p>
            <a:pPr marL="342900" indent="-168275" eaLnBrk="0" hangingPunct="0">
              <a:spcBef>
                <a:spcPts val="1200"/>
              </a:spcBef>
              <a:buFont typeface="Arial" pitchFamily="34" charset="0"/>
              <a:buChar char="•"/>
              <a:tabLst>
                <a:tab pos="174625" algn="l"/>
              </a:tabLst>
              <a:defRPr/>
            </a:pPr>
            <a:r>
              <a:rPr lang="hu-HU" sz="2000" dirty="0">
                <a:latin typeface="Arial"/>
                <a:cs typeface="Arial" pitchFamily="34" charset="0"/>
              </a:rPr>
              <a:t>Minden idők legrosszabb 50 autója cím (1971) </a:t>
            </a:r>
          </a:p>
        </p:txBody>
      </p:sp>
      <p:sp>
        <p:nvSpPr>
          <p:cNvPr id="9221" name="TextBox 7"/>
          <p:cNvSpPr txBox="1">
            <a:spLocks noChangeArrowheads="1"/>
          </p:cNvSpPr>
          <p:nvPr/>
        </p:nvSpPr>
        <p:spPr bwMode="auto">
          <a:xfrm>
            <a:off x="755650" y="1412875"/>
            <a:ext cx="184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a:cs typeface="Arial" panose="020B0604020202020204" pitchFamily="34" charset="0"/>
              </a:rPr>
              <a:t>A Ford számításai</a:t>
            </a:r>
          </a:p>
        </p:txBody>
      </p:sp>
      <p:sp>
        <p:nvSpPr>
          <p:cNvPr id="9222" name="TextBox 8"/>
          <p:cNvSpPr txBox="1">
            <a:spLocks noChangeArrowheads="1"/>
          </p:cNvSpPr>
          <p:nvPr/>
        </p:nvSpPr>
        <p:spPr bwMode="auto">
          <a:xfrm>
            <a:off x="5672138" y="1412875"/>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a:cs typeface="Arial" panose="020B0604020202020204" pitchFamily="34" charset="0"/>
              </a:rPr>
              <a:t>Az eredmény</a:t>
            </a:r>
          </a:p>
        </p:txBody>
      </p:sp>
      <p:sp>
        <p:nvSpPr>
          <p:cNvPr id="9223"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Dia számának helye 1"/>
          <p:cNvSpPr>
            <a:spLocks noGrp="1"/>
          </p:cNvSpPr>
          <p:nvPr>
            <p:ph type="sldNum" sz="quarter" idx="12"/>
          </p:nvPr>
        </p:nvSpPr>
        <p:spPr/>
        <p:txBody>
          <a:bodyPr/>
          <a:lstStyle/>
          <a:p>
            <a:fld id="{7345199B-382E-4A33-8779-A8217CE6BC8E}" type="slidenum">
              <a:rPr lang="hu-HU" smtClean="0"/>
              <a:pPr/>
              <a:t>23</a:t>
            </a:fld>
            <a:endParaRPr lang="hu-HU" dirty="0"/>
          </a:p>
        </p:txBody>
      </p:sp>
    </p:spTree>
    <p:extLst>
      <p:ext uri="{BB962C8B-B14F-4D97-AF65-F5344CB8AC3E}">
        <p14:creationId xmlns:p14="http://schemas.microsoft.com/office/powerpoint/2010/main" val="399081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hu-HU" altLang="hu-HU"/>
              <a:t>És a főnök?</a:t>
            </a:r>
          </a:p>
        </p:txBody>
      </p:sp>
      <p:sp>
        <p:nvSpPr>
          <p:cNvPr id="3" name="Text Placeholder 2"/>
          <p:cNvSpPr>
            <a:spLocks noGrp="1"/>
          </p:cNvSpPr>
          <p:nvPr>
            <p:ph idx="1"/>
          </p:nvPr>
        </p:nvSpPr>
        <p:spPr>
          <a:xfrm>
            <a:off x="2771800" y="1600200"/>
            <a:ext cx="5915000" cy="4525963"/>
          </a:xfrm>
        </p:spPr>
        <p:txBody>
          <a:bodyPr>
            <a:normAutofit lnSpcReduction="10000"/>
          </a:bodyPr>
          <a:lstStyle/>
          <a:p>
            <a:pPr eaLnBrk="1" hangingPunct="1">
              <a:lnSpc>
                <a:spcPct val="150000"/>
              </a:lnSpc>
            </a:pPr>
            <a:r>
              <a:rPr lang="hu-HU" altLang="hu-HU" sz="2000"/>
              <a:t>1946: A Ford mérnökgyakornoka</a:t>
            </a:r>
          </a:p>
          <a:p>
            <a:pPr eaLnBrk="1" hangingPunct="1">
              <a:lnSpc>
                <a:spcPct val="150000"/>
              </a:lnSpc>
            </a:pPr>
            <a:r>
              <a:rPr lang="hu-HU" altLang="hu-HU" sz="2000"/>
              <a:t>1956: „56-ot 56-ért” finanszírozási modell kitalálója</a:t>
            </a:r>
          </a:p>
          <a:p>
            <a:pPr eaLnBrk="1" hangingPunct="1">
              <a:lnSpc>
                <a:spcPct val="150000"/>
              </a:lnSpc>
            </a:pPr>
            <a:r>
              <a:rPr lang="hu-HU" altLang="hu-HU" sz="2000"/>
              <a:t>1960: A Ford legnagyobb divíziójának vezetője</a:t>
            </a:r>
          </a:p>
          <a:p>
            <a:pPr eaLnBrk="1" hangingPunct="1">
              <a:lnSpc>
                <a:spcPct val="150000"/>
              </a:lnSpc>
            </a:pPr>
            <a:r>
              <a:rPr lang="hu-HU" altLang="hu-HU" sz="2000"/>
              <a:t>1970: A Ford elnöke</a:t>
            </a:r>
          </a:p>
          <a:p>
            <a:pPr eaLnBrk="1" hangingPunct="1">
              <a:lnSpc>
                <a:spcPct val="150000"/>
              </a:lnSpc>
            </a:pPr>
            <a:r>
              <a:rPr lang="hu-HU" altLang="hu-HU" sz="2000"/>
              <a:t>1977: Ifjabb Henry Ford lefokozza</a:t>
            </a:r>
          </a:p>
          <a:p>
            <a:pPr eaLnBrk="1" hangingPunct="1">
              <a:lnSpc>
                <a:spcPct val="150000"/>
              </a:lnSpc>
            </a:pPr>
            <a:r>
              <a:rPr lang="hu-HU" altLang="hu-HU" sz="2000"/>
              <a:t>1978: A Ford elbocsátja</a:t>
            </a:r>
          </a:p>
          <a:p>
            <a:pPr eaLnBrk="1" hangingPunct="1">
              <a:lnSpc>
                <a:spcPct val="150000"/>
              </a:lnSpc>
            </a:pPr>
            <a:r>
              <a:rPr lang="hu-HU" altLang="hu-HU" sz="2000"/>
              <a:t>1979: Chrysler – elnök-vezérigazgató</a:t>
            </a:r>
          </a:p>
          <a:p>
            <a:pPr eaLnBrk="1" hangingPunct="1">
              <a:lnSpc>
                <a:spcPct val="150000"/>
              </a:lnSpc>
            </a:pPr>
            <a:r>
              <a:rPr lang="hu-HU" altLang="hu-HU" sz="2000"/>
              <a:t>1992: Nyugdíjba vonul</a:t>
            </a:r>
          </a:p>
          <a:p>
            <a:pPr eaLnBrk="1" hangingPunct="1">
              <a:lnSpc>
                <a:spcPct val="150000"/>
              </a:lnSpc>
            </a:pPr>
            <a:r>
              <a:rPr lang="hu-HU" altLang="hu-HU" sz="2000"/>
              <a:t>2007: Hová lettek a vezetőink? c. könyve megjelenik</a:t>
            </a:r>
          </a:p>
        </p:txBody>
      </p:sp>
      <p:pic>
        <p:nvPicPr>
          <p:cNvPr id="37890" name="Picture 2" descr="http://www.kieto.com/special_tips/images/Lee_Iacoc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73238"/>
            <a:ext cx="2190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55650" y="472440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a:t>Lee Iacocca</a:t>
            </a:r>
          </a:p>
          <a:p>
            <a:pPr algn="ctr" eaLnBrk="1" hangingPunct="1"/>
            <a:r>
              <a:rPr lang="hu-HU" altLang="hu-HU" sz="1600"/>
              <a:t>(1924 - )</a:t>
            </a:r>
          </a:p>
        </p:txBody>
      </p:sp>
      <p:sp>
        <p:nvSpPr>
          <p:cNvPr id="10246"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Dia számának helye 1"/>
          <p:cNvSpPr>
            <a:spLocks noGrp="1"/>
          </p:cNvSpPr>
          <p:nvPr>
            <p:ph type="sldNum" sz="quarter" idx="12"/>
          </p:nvPr>
        </p:nvSpPr>
        <p:spPr/>
        <p:txBody>
          <a:bodyPr/>
          <a:lstStyle/>
          <a:p>
            <a:fld id="{7345199B-382E-4A33-8779-A8217CE6BC8E}" type="slidenum">
              <a:rPr lang="hu-HU" smtClean="0"/>
              <a:pPr/>
              <a:t>24</a:t>
            </a:fld>
            <a:endParaRPr lang="hu-HU" dirty="0"/>
          </a:p>
        </p:txBody>
      </p:sp>
    </p:spTree>
    <p:extLst>
      <p:ext uri="{BB962C8B-B14F-4D97-AF65-F5344CB8AC3E}">
        <p14:creationId xmlns:p14="http://schemas.microsoft.com/office/powerpoint/2010/main" val="210295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hu-HU" altLang="hu-HU" sz="2800" dirty="0"/>
              <a:t>Közölték-e </a:t>
            </a:r>
            <a:r>
              <a:rPr lang="hu-HU" altLang="hu-HU" sz="2800" dirty="0" err="1"/>
              <a:t>Iacoccával</a:t>
            </a:r>
            <a:r>
              <a:rPr lang="hu-HU" altLang="hu-HU" sz="2800" dirty="0"/>
              <a:t>, amikor legelőször felfedezték a potenciális veszélyforrást jelentő hibát?</a:t>
            </a:r>
          </a:p>
        </p:txBody>
      </p:sp>
      <p:sp>
        <p:nvSpPr>
          <p:cNvPr id="11267" name="Text Placeholder 2"/>
          <p:cNvSpPr>
            <a:spLocks noGrp="1"/>
          </p:cNvSpPr>
          <p:nvPr>
            <p:ph idx="1"/>
          </p:nvPr>
        </p:nvSpPr>
        <p:spPr>
          <a:xfrm>
            <a:off x="457200" y="1268761"/>
            <a:ext cx="8229600" cy="5087590"/>
          </a:xfrm>
        </p:spPr>
        <p:txBody>
          <a:bodyPr>
            <a:normAutofit/>
          </a:bodyPr>
          <a:lstStyle/>
          <a:p>
            <a:pPr eaLnBrk="1" hangingPunct="1">
              <a:lnSpc>
                <a:spcPct val="300000"/>
              </a:lnSpc>
            </a:pPr>
            <a:r>
              <a:rPr lang="hu-HU" altLang="hu-HU" sz="2800" dirty="0"/>
              <a:t>Igen:</a:t>
            </a:r>
          </a:p>
          <a:p>
            <a:pPr eaLnBrk="1" hangingPunct="1">
              <a:lnSpc>
                <a:spcPct val="300000"/>
              </a:lnSpc>
            </a:pPr>
            <a:endParaRPr lang="hu-HU" altLang="hu-HU" sz="2800" dirty="0"/>
          </a:p>
          <a:p>
            <a:pPr eaLnBrk="1" hangingPunct="1">
              <a:lnSpc>
                <a:spcPct val="300000"/>
              </a:lnSpc>
            </a:pPr>
            <a:r>
              <a:rPr lang="hu-HU" altLang="hu-HU" sz="2800" dirty="0"/>
              <a:t>Nem:</a:t>
            </a:r>
          </a:p>
        </p:txBody>
      </p:sp>
      <p:sp>
        <p:nvSpPr>
          <p:cNvPr id="2" name="Dia számának helye 1"/>
          <p:cNvSpPr>
            <a:spLocks noGrp="1"/>
          </p:cNvSpPr>
          <p:nvPr>
            <p:ph type="sldNum" sz="quarter" idx="12"/>
          </p:nvPr>
        </p:nvSpPr>
        <p:spPr/>
        <p:txBody>
          <a:bodyPr/>
          <a:lstStyle/>
          <a:p>
            <a:fld id="{7345199B-382E-4A33-8779-A8217CE6BC8E}" type="slidenum">
              <a:rPr lang="hu-HU" smtClean="0"/>
              <a:pPr/>
              <a:t>25</a:t>
            </a:fld>
            <a:endParaRPr lang="hu-HU" dirty="0"/>
          </a:p>
        </p:txBody>
      </p:sp>
      <p:sp>
        <p:nvSpPr>
          <p:cNvPr id="11268"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Tree>
    <p:extLst>
      <p:ext uri="{BB962C8B-B14F-4D97-AF65-F5344CB8AC3E}">
        <p14:creationId xmlns:p14="http://schemas.microsoft.com/office/powerpoint/2010/main" val="1368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hu-HU" altLang="hu-HU"/>
              <a:t>Az igazság</a:t>
            </a:r>
          </a:p>
        </p:txBody>
      </p:sp>
      <p:sp>
        <p:nvSpPr>
          <p:cNvPr id="12291"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5" name="Text Placeholder 2"/>
          <p:cNvSpPr txBox="1">
            <a:spLocks/>
          </p:cNvSpPr>
          <p:nvPr/>
        </p:nvSpPr>
        <p:spPr bwMode="gray">
          <a:xfrm>
            <a:off x="900113" y="1700213"/>
            <a:ext cx="7272337" cy="4032250"/>
          </a:xfrm>
          <a:prstGeom prst="rect">
            <a:avLst/>
          </a:prstGeom>
          <a:solidFill>
            <a:schemeClr val="bg1">
              <a:lumMod val="85000"/>
            </a:schemeClr>
          </a:solidFill>
          <a:ln w="3175" cmpd="sng">
            <a:noFill/>
            <a:prstDash val="solid"/>
            <a:miter lim="800000"/>
            <a:headEnd/>
            <a:tailEnd/>
          </a:ln>
          <a:effectLst/>
        </p:spPr>
        <p:txBody>
          <a:bodyPr/>
          <a:lstStyle/>
          <a:p>
            <a:pPr algn="ctr">
              <a:spcBef>
                <a:spcPct val="20000"/>
              </a:spcBef>
              <a:defRPr/>
            </a:pPr>
            <a:endParaRPr lang="hu-HU" sz="2000" i="1" kern="0" dirty="0">
              <a:latin typeface="+mn-lt"/>
            </a:endParaRPr>
          </a:p>
          <a:p>
            <a:pPr algn="ctr">
              <a:spcBef>
                <a:spcPct val="20000"/>
              </a:spcBef>
              <a:defRPr/>
            </a:pPr>
            <a:r>
              <a:rPr lang="hu-HU" sz="2000" i="1" kern="0" dirty="0">
                <a:latin typeface="+mn-lt"/>
              </a:rPr>
              <a:t>„ Isten ments! – nyilatkozta a Pintón dolgozó egyik magas beosztású alkalmazott 1977-ben a </a:t>
            </a:r>
            <a:r>
              <a:rPr lang="hu-HU" sz="2000" i="1" kern="0" dirty="0" err="1">
                <a:latin typeface="+mn-lt"/>
              </a:rPr>
              <a:t>Mother</a:t>
            </a:r>
            <a:r>
              <a:rPr lang="hu-HU" sz="2000" i="1" kern="0" dirty="0">
                <a:latin typeface="+mn-lt"/>
              </a:rPr>
              <a:t> </a:t>
            </a:r>
            <a:r>
              <a:rPr lang="hu-HU" sz="2000" i="1" kern="0" dirty="0" err="1">
                <a:latin typeface="+mn-lt"/>
              </a:rPr>
              <a:t>Jonesban</a:t>
            </a:r>
            <a:r>
              <a:rPr lang="hu-HU" sz="2000" i="1" kern="0" dirty="0">
                <a:latin typeface="+mn-lt"/>
              </a:rPr>
              <a:t> megjelent cikk szerint. – Azt az embert azon nyomban elbocsátották volna. Abban az időben az autók biztonsága nem volt kedvelt téma a Fordnál. Lee előtt pedig egyenesen tabunak számított. Ha felvetettünk egy problémát, ami késleltette a </a:t>
            </a:r>
            <a:r>
              <a:rPr lang="hu-HU" sz="2000" i="1" kern="0" dirty="0" err="1">
                <a:latin typeface="+mn-lt"/>
              </a:rPr>
              <a:t>Pinto</a:t>
            </a:r>
            <a:r>
              <a:rPr lang="hu-HU" sz="2000" i="1" kern="0" dirty="0">
                <a:latin typeface="+mn-lt"/>
              </a:rPr>
              <a:t> megjelenését, Lee rágta a szivarját, kinézett az ablakon, és azt mondta: Olvasd el a termékkel kapcsolatos célkitűzéseinket, és irány vissza dolgozni!”</a:t>
            </a:r>
          </a:p>
          <a:p>
            <a:pPr algn="ctr">
              <a:spcBef>
                <a:spcPct val="20000"/>
              </a:spcBef>
              <a:defRPr/>
            </a:pPr>
            <a:endParaRPr lang="hu-HU" sz="2000" i="1" kern="0" dirty="0">
              <a:latin typeface="+mn-lt"/>
            </a:endParaRPr>
          </a:p>
          <a:p>
            <a:pPr marL="169863" indent="15875" algn="r">
              <a:lnSpc>
                <a:spcPct val="150000"/>
              </a:lnSpc>
              <a:spcBef>
                <a:spcPct val="20000"/>
              </a:spcBef>
              <a:defRPr/>
            </a:pPr>
            <a:r>
              <a:rPr lang="hu-HU" sz="1400" kern="0" dirty="0">
                <a:latin typeface="+mn-lt"/>
              </a:rPr>
              <a:t>(Max H. </a:t>
            </a:r>
            <a:r>
              <a:rPr lang="hu-HU" sz="1400" kern="0" dirty="0" err="1">
                <a:latin typeface="+mn-lt"/>
              </a:rPr>
              <a:t>Bazerman</a:t>
            </a:r>
            <a:r>
              <a:rPr lang="hu-HU" sz="1400" kern="0" dirty="0">
                <a:latin typeface="+mn-lt"/>
              </a:rPr>
              <a:t>, </a:t>
            </a:r>
            <a:r>
              <a:rPr lang="hu-HU" sz="1400" kern="0" dirty="0" err="1">
                <a:latin typeface="+mn-lt"/>
              </a:rPr>
              <a:t>Ann</a:t>
            </a:r>
            <a:r>
              <a:rPr lang="hu-HU" sz="1400" kern="0" dirty="0">
                <a:latin typeface="+mn-lt"/>
              </a:rPr>
              <a:t> E. </a:t>
            </a:r>
            <a:r>
              <a:rPr lang="hu-HU" sz="1400" kern="0" dirty="0" err="1">
                <a:latin typeface="+mn-lt"/>
              </a:rPr>
              <a:t>Tenbrunsel</a:t>
            </a:r>
            <a:r>
              <a:rPr lang="hu-HU" sz="1400" kern="0" dirty="0">
                <a:latin typeface="+mn-lt"/>
              </a:rPr>
              <a:t>: Etikátlan lépések, </a:t>
            </a:r>
            <a:r>
              <a:rPr lang="hu-HU" sz="1400" kern="0" dirty="0" err="1">
                <a:latin typeface="+mn-lt"/>
              </a:rPr>
              <a:t>HBRm</a:t>
            </a:r>
            <a:r>
              <a:rPr lang="hu-HU" sz="1400" kern="0" dirty="0">
                <a:latin typeface="+mn-lt"/>
              </a:rPr>
              <a:t> 2011. május)</a:t>
            </a:r>
            <a:endParaRPr lang="hu-HU" sz="1600" kern="0" dirty="0">
              <a:latin typeface="+mn-lt"/>
            </a:endParaRPr>
          </a:p>
          <a:p>
            <a:pPr marL="169863" indent="15875" algn="r">
              <a:lnSpc>
                <a:spcPct val="150000"/>
              </a:lnSpc>
              <a:spcBef>
                <a:spcPct val="20000"/>
              </a:spcBef>
              <a:buFontTx/>
              <a:buChar char="•"/>
              <a:defRPr/>
            </a:pPr>
            <a:endParaRPr lang="hu-HU" sz="1600" kern="0" dirty="0">
              <a:latin typeface="+mn-lt"/>
            </a:endParaRPr>
          </a:p>
          <a:p>
            <a:pPr marL="169863" indent="15875" algn="r">
              <a:lnSpc>
                <a:spcPct val="150000"/>
              </a:lnSpc>
              <a:spcBef>
                <a:spcPct val="20000"/>
              </a:spcBef>
              <a:buFontTx/>
              <a:buChar char="•"/>
              <a:defRPr/>
            </a:pPr>
            <a:endParaRPr lang="hu-HU" sz="1600" kern="0" dirty="0">
              <a:latin typeface="+mn-lt"/>
            </a:endParaRPr>
          </a:p>
          <a:p>
            <a:pPr marL="169863" indent="15875" algn="r">
              <a:lnSpc>
                <a:spcPct val="150000"/>
              </a:lnSpc>
              <a:spcBef>
                <a:spcPct val="20000"/>
              </a:spcBef>
              <a:buFontTx/>
              <a:buChar char="•"/>
              <a:defRPr/>
            </a:pPr>
            <a:endParaRPr lang="hu-HU" sz="1600" kern="0" dirty="0">
              <a:latin typeface="+mn-lt"/>
            </a:endParaRPr>
          </a:p>
        </p:txBody>
      </p:sp>
      <p:sp>
        <p:nvSpPr>
          <p:cNvPr id="3" name="Dia számának helye 2"/>
          <p:cNvSpPr>
            <a:spLocks noGrp="1"/>
          </p:cNvSpPr>
          <p:nvPr>
            <p:ph type="sldNum" sz="quarter" idx="12"/>
          </p:nvPr>
        </p:nvSpPr>
        <p:spPr/>
        <p:txBody>
          <a:bodyPr/>
          <a:lstStyle/>
          <a:p>
            <a:fld id="{7345199B-382E-4A33-8779-A8217CE6BC8E}" type="slidenum">
              <a:rPr lang="hu-HU" smtClean="0"/>
              <a:pPr/>
              <a:t>26</a:t>
            </a:fld>
            <a:endParaRPr lang="hu-HU" dirty="0"/>
          </a:p>
        </p:txBody>
      </p:sp>
    </p:spTree>
    <p:extLst>
      <p:ext uri="{BB962C8B-B14F-4D97-AF65-F5344CB8AC3E}">
        <p14:creationId xmlns:p14="http://schemas.microsoft.com/office/powerpoint/2010/main" val="244159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06090"/>
          </a:xfrm>
        </p:spPr>
        <p:txBody>
          <a:bodyPr>
            <a:normAutofit fontScale="90000"/>
          </a:bodyPr>
          <a:lstStyle/>
          <a:p>
            <a:pPr eaLnBrk="1" hangingPunct="1"/>
            <a:r>
              <a:rPr lang="hu-HU" altLang="hu-HU" dirty="0"/>
              <a:t>Javult-e a helyzet az elmúlt négy évtizedben?</a:t>
            </a:r>
          </a:p>
        </p:txBody>
      </p:sp>
      <p:sp>
        <p:nvSpPr>
          <p:cNvPr id="13315" name="Text Placeholder 2"/>
          <p:cNvSpPr>
            <a:spLocks noGrp="1"/>
          </p:cNvSpPr>
          <p:nvPr>
            <p:ph idx="1"/>
          </p:nvPr>
        </p:nvSpPr>
        <p:spPr/>
        <p:txBody>
          <a:bodyPr/>
          <a:lstStyle/>
          <a:p>
            <a:pPr eaLnBrk="1" hangingPunct="1">
              <a:lnSpc>
                <a:spcPct val="300000"/>
              </a:lnSpc>
            </a:pPr>
            <a:r>
              <a:rPr lang="hu-HU" altLang="hu-HU" sz="2000" dirty="0"/>
              <a:t>Igen:</a:t>
            </a:r>
          </a:p>
          <a:p>
            <a:pPr eaLnBrk="1" hangingPunct="1">
              <a:lnSpc>
                <a:spcPct val="300000"/>
              </a:lnSpc>
            </a:pPr>
            <a:r>
              <a:rPr lang="hu-HU" altLang="hu-HU" sz="2000" dirty="0"/>
              <a:t>Nem:</a:t>
            </a:r>
          </a:p>
          <a:p>
            <a:pPr eaLnBrk="1" hangingPunct="1">
              <a:lnSpc>
                <a:spcPct val="300000"/>
              </a:lnSpc>
            </a:pPr>
            <a:r>
              <a:rPr lang="hu-HU" altLang="hu-HU" sz="2000" dirty="0"/>
              <a:t>Tartózkodik:</a:t>
            </a:r>
          </a:p>
        </p:txBody>
      </p:sp>
      <p:sp>
        <p:nvSpPr>
          <p:cNvPr id="13316"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2" name="Dia számának helye 1"/>
          <p:cNvSpPr>
            <a:spLocks noGrp="1"/>
          </p:cNvSpPr>
          <p:nvPr>
            <p:ph type="sldNum" sz="quarter" idx="12"/>
          </p:nvPr>
        </p:nvSpPr>
        <p:spPr/>
        <p:txBody>
          <a:bodyPr/>
          <a:lstStyle/>
          <a:p>
            <a:fld id="{7345199B-382E-4A33-8779-A8217CE6BC8E}" type="slidenum">
              <a:rPr lang="hu-HU" smtClean="0"/>
              <a:pPr/>
              <a:t>27</a:t>
            </a:fld>
            <a:endParaRPr lang="hu-HU" dirty="0"/>
          </a:p>
        </p:txBody>
      </p:sp>
    </p:spTree>
    <p:extLst>
      <p:ext uri="{BB962C8B-B14F-4D97-AF65-F5344CB8AC3E}">
        <p14:creationId xmlns:p14="http://schemas.microsoft.com/office/powerpoint/2010/main" val="295677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fontScale="90000"/>
          </a:bodyPr>
          <a:lstStyle/>
          <a:p>
            <a:r>
              <a:rPr lang="hu-HU" altLang="hu-HU" dirty="0"/>
              <a:t>A „</a:t>
            </a:r>
            <a:r>
              <a:rPr lang="hu-HU" altLang="hu-HU" dirty="0" err="1"/>
              <a:t>shareholder</a:t>
            </a:r>
            <a:r>
              <a:rPr lang="hu-HU" altLang="hu-HU" dirty="0"/>
              <a:t>” modell</a:t>
            </a:r>
            <a:endParaRPr lang="hu-HU" dirty="0"/>
          </a:p>
        </p:txBody>
      </p:sp>
      <p:sp>
        <p:nvSpPr>
          <p:cNvPr id="14338"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6E62D-5671-4F43-87D7-9EA93250D725}" type="slidenum">
              <a:rPr lang="en-US" altLang="hu-HU"/>
              <a:pPr eaLnBrk="1" hangingPunct="1"/>
              <a:t>28</a:t>
            </a:fld>
            <a:endParaRPr lang="en-US" altLang="hu-HU"/>
          </a:p>
        </p:txBody>
      </p:sp>
      <p:sp>
        <p:nvSpPr>
          <p:cNvPr id="14339"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14340"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29146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29146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457200" y="2863850"/>
            <a:ext cx="83216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hu-HU" altLang="hu-HU" sz="2400"/>
              <a:t>A magánvállalatoknak csak a </a:t>
            </a:r>
            <a:r>
              <a:rPr lang="hu-HU" altLang="hu-HU" sz="2400">
                <a:solidFill>
                  <a:srgbClr val="800000"/>
                </a:solidFill>
              </a:rPr>
              <a:t>tulajdonosok</a:t>
            </a:r>
            <a:r>
              <a:rPr lang="hu-HU" altLang="hu-HU" sz="2400"/>
              <a:t> érdekeivel kell törődniük</a:t>
            </a:r>
          </a:p>
          <a:p>
            <a:pPr eaLnBrk="1" hangingPunct="1">
              <a:buFontTx/>
              <a:buChar char="•"/>
            </a:pPr>
            <a:endParaRPr lang="hu-HU" altLang="hu-HU" sz="2400"/>
          </a:p>
          <a:p>
            <a:pPr eaLnBrk="1" hangingPunct="1">
              <a:buFontTx/>
              <a:buChar char="•"/>
            </a:pPr>
            <a:r>
              <a:rPr lang="hu-HU" altLang="hu-HU" sz="2400"/>
              <a:t>Az </a:t>
            </a:r>
            <a:r>
              <a:rPr lang="hu-HU" altLang="hu-HU" sz="2400">
                <a:solidFill>
                  <a:srgbClr val="800000"/>
                </a:solidFill>
              </a:rPr>
              <a:t>adót</a:t>
            </a:r>
            <a:r>
              <a:rPr lang="hu-HU" altLang="hu-HU" sz="2400"/>
              <a:t> tisztességesen be kell fizetni, de más kötelezettség a társadalom felé nincs</a:t>
            </a:r>
          </a:p>
          <a:p>
            <a:pPr eaLnBrk="1" hangingPunct="1">
              <a:buFontTx/>
              <a:buChar char="•"/>
            </a:pPr>
            <a:endParaRPr lang="hu-HU" altLang="hu-HU" sz="2400"/>
          </a:p>
          <a:p>
            <a:pPr eaLnBrk="1" hangingPunct="1">
              <a:buFontTx/>
              <a:buChar char="•"/>
            </a:pPr>
            <a:r>
              <a:rPr lang="hu-HU" altLang="hu-HU" sz="2400"/>
              <a:t>Az </a:t>
            </a:r>
            <a:r>
              <a:rPr lang="hu-HU" altLang="hu-HU" sz="2400">
                <a:solidFill>
                  <a:srgbClr val="800000"/>
                </a:solidFill>
              </a:rPr>
              <a:t>igazgatótanács</a:t>
            </a:r>
            <a:r>
              <a:rPr lang="hu-HU" altLang="hu-HU" sz="2400"/>
              <a:t> dolga a tulajdonosok érdekeinek érvényesítése</a:t>
            </a:r>
            <a:endParaRPr lang="en-US" altLang="hu-HU" sz="2400"/>
          </a:p>
        </p:txBody>
      </p:sp>
      <p:pic>
        <p:nvPicPr>
          <p:cNvPr id="14344" name="Picture 8" descr="Streaming Flag Screen Saver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628775"/>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FLAG-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125" y="1628775"/>
            <a:ext cx="16002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12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Egy vélemény</a:t>
            </a:r>
            <a:endParaRPr lang="hu-HU" dirty="0"/>
          </a:p>
        </p:txBody>
      </p:sp>
      <p:sp>
        <p:nvSpPr>
          <p:cNvPr id="15362"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925BBE-1E38-4606-BBBE-65AE1FEDDAB2}" type="slidenum">
              <a:rPr lang="en-US" altLang="hu-HU"/>
              <a:pPr eaLnBrk="1" hangingPunct="1"/>
              <a:t>29</a:t>
            </a:fld>
            <a:endParaRPr lang="en-US" altLang="hu-HU"/>
          </a:p>
        </p:txBody>
      </p:sp>
      <p:sp>
        <p:nvSpPr>
          <p:cNvPr id="15363"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15364"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3276600" y="2205038"/>
            <a:ext cx="5287963" cy="2554287"/>
          </a:xfrm>
          <a:prstGeom prst="rect">
            <a:avLst/>
          </a:prstGeom>
          <a:solidFill>
            <a:schemeClr val="bg1">
              <a:lumMod val="85000"/>
            </a:schemeClr>
          </a:solidFill>
          <a:ln w="3175">
            <a:noFill/>
            <a:miter lim="800000"/>
            <a:headEnd/>
            <a:tailEnd/>
          </a:ln>
          <a:effectLst/>
        </p:spPr>
        <p:txBody>
          <a:bodyPr>
            <a:spAutoFit/>
          </a:bodyPr>
          <a:lstStyle/>
          <a:p>
            <a:pPr algn="ctr">
              <a:defRPr/>
            </a:pPr>
            <a:endParaRPr lang="hu-HU" sz="2000" i="1" dirty="0">
              <a:latin typeface="+mn-lt"/>
            </a:endParaRPr>
          </a:p>
          <a:p>
            <a:pPr algn="ctr">
              <a:defRPr/>
            </a:pPr>
            <a:r>
              <a:rPr lang="hu-HU" sz="2000" i="1" dirty="0">
                <a:latin typeface="+mn-lt"/>
              </a:rPr>
              <a:t>„Kevés trend áshatja alá olyan mélyen a mi szabad társadalmunk alapjait, mint az, ha a vállalatok vezetői másfajta társadalmi felelősséget is felvállalnak azon kívül, hogy annyi pénzt csináljanak a részvényeseiknek, amennyit csak bírnak.”</a:t>
            </a:r>
          </a:p>
          <a:p>
            <a:pPr algn="ctr">
              <a:defRPr/>
            </a:pPr>
            <a:endParaRPr lang="en-US" sz="2000" i="1" dirty="0">
              <a:latin typeface="+mn-lt"/>
            </a:endParaRPr>
          </a:p>
        </p:txBody>
      </p:sp>
      <p:sp>
        <p:nvSpPr>
          <p:cNvPr id="15368" name="Text Box 10"/>
          <p:cNvSpPr txBox="1">
            <a:spLocks noChangeArrowheads="1"/>
          </p:cNvSpPr>
          <p:nvPr/>
        </p:nvSpPr>
        <p:spPr bwMode="auto">
          <a:xfrm>
            <a:off x="3995738" y="5030788"/>
            <a:ext cx="4554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hu-HU" altLang="hu-HU" sz="1200"/>
              <a:t>M. Friedman: The Social Responsibility of Business is to Increase Its Profits. New York Times magazine, 1970. szept. 13.</a:t>
            </a:r>
            <a:endParaRPr lang="en-US" altLang="hu-HU" sz="1200"/>
          </a:p>
        </p:txBody>
      </p:sp>
      <p:pic>
        <p:nvPicPr>
          <p:cNvPr id="15369" name="Picture 12" descr="http://www.tslpl.org/images/miltonfreid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00213"/>
            <a:ext cx="22558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3"/>
          <p:cNvSpPr txBox="1">
            <a:spLocks noChangeArrowheads="1"/>
          </p:cNvSpPr>
          <p:nvPr/>
        </p:nvSpPr>
        <p:spPr bwMode="auto">
          <a:xfrm>
            <a:off x="395288" y="5445125"/>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a:t>Milton Friedman</a:t>
            </a:r>
          </a:p>
          <a:p>
            <a:pPr algn="ctr" eaLnBrk="1" hangingPunct="1"/>
            <a:r>
              <a:rPr lang="hu-HU" altLang="hu-HU" sz="1600"/>
              <a:t>(1912 - 2006)</a:t>
            </a:r>
          </a:p>
        </p:txBody>
      </p:sp>
    </p:spTree>
    <p:extLst>
      <p:ext uri="{BB962C8B-B14F-4D97-AF65-F5344CB8AC3E}">
        <p14:creationId xmlns:p14="http://schemas.microsoft.com/office/powerpoint/2010/main" val="319772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62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 (részletek)</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 (részletek)</a:t>
            </a:r>
          </a:p>
          <a:p>
            <a:pPr marL="971550" lvl="1" indent="-571500">
              <a:lnSpc>
                <a:spcPts val="2400"/>
              </a:lnSpc>
              <a:spcBef>
                <a:spcPts val="0"/>
              </a:spcBef>
              <a:buFont typeface="+mj-lt"/>
              <a:buAutoNum type="arabicPeriod" startAt="5"/>
            </a:pPr>
            <a:r>
              <a:rPr lang="hu-HU" sz="2700" dirty="0"/>
              <a:t>Motiválás (részletek)</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3</a:t>
            </a:fld>
            <a:endParaRPr lang="hu-H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Egy globális vállalat filozófiája?</a:t>
            </a:r>
            <a:endParaRPr lang="hu-HU" dirty="0"/>
          </a:p>
        </p:txBody>
      </p:sp>
      <p:sp>
        <p:nvSpPr>
          <p:cNvPr id="16386"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B78B2-C9A6-4C60-87B2-76A252BD91EF}" type="slidenum">
              <a:rPr lang="en-US" altLang="hu-HU"/>
              <a:pPr eaLnBrk="1" hangingPunct="1"/>
              <a:t>30</a:t>
            </a:fld>
            <a:endParaRPr lang="en-US" altLang="hu-HU"/>
          </a:p>
        </p:txBody>
      </p:sp>
      <p:sp>
        <p:nvSpPr>
          <p:cNvPr id="16387"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16388"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0495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0495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3124200" y="2276475"/>
            <a:ext cx="5334000" cy="2308225"/>
          </a:xfrm>
          <a:prstGeom prst="rect">
            <a:avLst/>
          </a:prstGeom>
          <a:solidFill>
            <a:schemeClr val="bg1">
              <a:lumMod val="85000"/>
            </a:schemeClr>
          </a:solidFill>
          <a:ln w="3175">
            <a:noFill/>
            <a:miter lim="800000"/>
            <a:headEnd/>
            <a:tailEnd/>
          </a:ln>
          <a:effectLst/>
        </p:spPr>
        <p:txBody>
          <a:bodyPr>
            <a:spAutoFit/>
          </a:bodyPr>
          <a:lstStyle/>
          <a:p>
            <a:pPr algn="ctr" eaLnBrk="0" hangingPunct="0">
              <a:defRPr/>
            </a:pPr>
            <a:endParaRPr lang="hu-HU" sz="2000" i="1" dirty="0">
              <a:latin typeface="+mn-lt"/>
            </a:endParaRPr>
          </a:p>
          <a:p>
            <a:pPr algn="ctr" eaLnBrk="0" hangingPunct="0">
              <a:defRPr/>
            </a:pPr>
            <a:r>
              <a:rPr lang="hu-HU" sz="2000" i="1" dirty="0">
                <a:latin typeface="+mn-lt"/>
              </a:rPr>
              <a:t>„A globalizáció azt jelenti, hogy ott szerzünk tőkét, ahol a legolcsóbb, ott termelünk, ahol a legalacsonyabbak a költségek, és ott adunk el, ahol a legnagyobb nyereséget tudjuk elérni.”</a:t>
            </a:r>
          </a:p>
          <a:p>
            <a:pPr algn="ctr" eaLnBrk="0" hangingPunct="0">
              <a:defRPr/>
            </a:pPr>
            <a:endParaRPr lang="en-US" sz="2400" dirty="0">
              <a:solidFill>
                <a:srgbClr val="000066"/>
              </a:solidFill>
              <a:latin typeface="Arial" charset="0"/>
            </a:endParaRPr>
          </a:p>
        </p:txBody>
      </p:sp>
      <p:sp>
        <p:nvSpPr>
          <p:cNvPr id="16392" name="Text Box 10"/>
          <p:cNvSpPr txBox="1">
            <a:spLocks noChangeArrowheads="1"/>
          </p:cNvSpPr>
          <p:nvPr/>
        </p:nvSpPr>
        <p:spPr bwMode="auto">
          <a:xfrm>
            <a:off x="7010400" y="4883150"/>
            <a:ext cx="134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hu-HU" altLang="hu-HU" sz="1200"/>
              <a:t>Narayana Murthy</a:t>
            </a:r>
          </a:p>
          <a:p>
            <a:pPr algn="r" eaLnBrk="1" hangingPunct="1"/>
            <a:r>
              <a:rPr lang="hu-HU" altLang="hu-HU" sz="1200"/>
              <a:t>elnök, INFOSYS</a:t>
            </a:r>
            <a:endParaRPr lang="en-US" altLang="hu-HU" sz="1200"/>
          </a:p>
        </p:txBody>
      </p:sp>
      <p:sp>
        <p:nvSpPr>
          <p:cNvPr id="16393" name="TextBox 12"/>
          <p:cNvSpPr txBox="1">
            <a:spLocks noChangeArrowheads="1"/>
          </p:cNvSpPr>
          <p:nvPr/>
        </p:nvSpPr>
        <p:spPr bwMode="auto">
          <a:xfrm>
            <a:off x="395288" y="5084763"/>
            <a:ext cx="2447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a:t>Narayana Murthy</a:t>
            </a:r>
          </a:p>
          <a:p>
            <a:pPr algn="ctr" eaLnBrk="1" hangingPunct="1"/>
            <a:r>
              <a:rPr lang="hu-HU" altLang="hu-HU" sz="1600"/>
              <a:t>(1946 - )</a:t>
            </a:r>
          </a:p>
        </p:txBody>
      </p:sp>
      <p:pic>
        <p:nvPicPr>
          <p:cNvPr id="16394" name="Picture 12" descr="http://www.newsreporter.in/wp-content/uploads/2011/08/Narayana-Murthy.jpg"/>
          <p:cNvPicPr>
            <a:picLocks noChangeAspect="1" noChangeArrowheads="1"/>
          </p:cNvPicPr>
          <p:nvPr/>
        </p:nvPicPr>
        <p:blipFill>
          <a:blip r:embed="rId4">
            <a:extLst>
              <a:ext uri="{28A0092B-C50C-407E-A947-70E740481C1C}">
                <a14:useLocalDpi xmlns:a14="http://schemas.microsoft.com/office/drawing/2010/main" val="0"/>
              </a:ext>
            </a:extLst>
          </a:blip>
          <a:srcRect l="23540" r="19968"/>
          <a:stretch>
            <a:fillRect/>
          </a:stretch>
        </p:blipFill>
        <p:spPr bwMode="auto">
          <a:xfrm>
            <a:off x="323850" y="1879600"/>
            <a:ext cx="2592388"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08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A „</a:t>
            </a:r>
            <a:r>
              <a:rPr lang="hu-HU" altLang="hu-HU" dirty="0" err="1"/>
              <a:t>stakeholder</a:t>
            </a:r>
            <a:r>
              <a:rPr lang="hu-HU" altLang="hu-HU" dirty="0"/>
              <a:t>” modell</a:t>
            </a:r>
            <a:endParaRPr lang="hu-HU" dirty="0"/>
          </a:p>
        </p:txBody>
      </p:sp>
      <p:sp>
        <p:nvSpPr>
          <p:cNvPr id="17410"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F92F29-B19E-4187-ABEC-701BAAB243F5}" type="slidenum">
              <a:rPr lang="en-US" altLang="hu-HU"/>
              <a:pPr eaLnBrk="1" hangingPunct="1"/>
              <a:t>31</a:t>
            </a:fld>
            <a:endParaRPr lang="en-US" altLang="hu-HU"/>
          </a:p>
        </p:txBody>
      </p:sp>
      <p:sp>
        <p:nvSpPr>
          <p:cNvPr id="17411"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17412"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5687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5687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593725" y="3355975"/>
            <a:ext cx="81692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hu-HU" altLang="hu-HU" sz="2400"/>
              <a:t>A vállalatnak a tulajdonosokon kívül más </a:t>
            </a:r>
            <a:r>
              <a:rPr lang="hu-HU" altLang="hu-HU" sz="2400">
                <a:solidFill>
                  <a:srgbClr val="800000"/>
                </a:solidFill>
              </a:rPr>
              <a:t>érdekcsoportok</a:t>
            </a:r>
            <a:r>
              <a:rPr lang="hu-HU" altLang="hu-HU" sz="2400"/>
              <a:t> érdekeire is tekintettel kell lennie</a:t>
            </a:r>
          </a:p>
          <a:p>
            <a:pPr eaLnBrk="1" hangingPunct="1">
              <a:buFontTx/>
              <a:buChar char="•"/>
            </a:pPr>
            <a:endParaRPr lang="hu-HU" altLang="hu-HU" sz="2400"/>
          </a:p>
          <a:p>
            <a:pPr eaLnBrk="1" hangingPunct="1">
              <a:buFontTx/>
              <a:buChar char="•"/>
            </a:pPr>
            <a:r>
              <a:rPr lang="hu-HU" altLang="hu-HU" sz="2400"/>
              <a:t>A vállalat </a:t>
            </a:r>
            <a:r>
              <a:rPr lang="hu-HU" altLang="hu-HU" sz="2400">
                <a:solidFill>
                  <a:srgbClr val="800000"/>
                </a:solidFill>
              </a:rPr>
              <a:t>társadalmi intézmény</a:t>
            </a:r>
            <a:r>
              <a:rPr lang="hu-HU" altLang="hu-HU" sz="2400"/>
              <a:t>, felelős a társadalomnak</a:t>
            </a:r>
          </a:p>
          <a:p>
            <a:pPr eaLnBrk="1" hangingPunct="1">
              <a:buFontTx/>
              <a:buChar char="•"/>
            </a:pPr>
            <a:endParaRPr lang="hu-HU" altLang="hu-HU" sz="2400"/>
          </a:p>
          <a:p>
            <a:pPr eaLnBrk="1" hangingPunct="1">
              <a:buFontTx/>
              <a:buChar char="•"/>
            </a:pPr>
            <a:r>
              <a:rPr lang="hu-HU" altLang="hu-HU" sz="2400"/>
              <a:t>Az igazgatótanács az </a:t>
            </a:r>
            <a:r>
              <a:rPr lang="hu-HU" altLang="hu-HU" sz="2400">
                <a:solidFill>
                  <a:srgbClr val="800000"/>
                </a:solidFill>
              </a:rPr>
              <a:t>érdekegyeztetés</a:t>
            </a:r>
            <a:r>
              <a:rPr lang="hu-HU" altLang="hu-HU" sz="2400"/>
              <a:t> fontos színtere</a:t>
            </a:r>
            <a:endParaRPr lang="en-US" altLang="hu-HU" sz="2400"/>
          </a:p>
        </p:txBody>
      </p:sp>
      <p:pic>
        <p:nvPicPr>
          <p:cNvPr id="17416" name="Picture 8" descr="deutschlandfah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8446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japa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844675"/>
            <a:ext cx="17526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7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Felelősség kontra egyenrangúság</a:t>
            </a:r>
            <a:endParaRPr lang="hu-HU" dirty="0"/>
          </a:p>
        </p:txBody>
      </p:sp>
      <p:sp>
        <p:nvSpPr>
          <p:cNvPr id="20482"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34C3B4-FF1F-41B4-A5B9-A476BA29FAA6}" type="slidenum">
              <a:rPr lang="en-US" altLang="hu-HU"/>
              <a:pPr eaLnBrk="1" hangingPunct="1"/>
              <a:t>32</a:t>
            </a:fld>
            <a:endParaRPr lang="en-US" altLang="hu-HU"/>
          </a:p>
        </p:txBody>
      </p:sp>
      <p:sp>
        <p:nvSpPr>
          <p:cNvPr id="20483" name="Line 4"/>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20485" name="Picture 7" descr="800px-HNL_Wiki_Wiki_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36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9"/>
          <p:cNvSpPr txBox="1">
            <a:spLocks noChangeArrowheads="1"/>
          </p:cNvSpPr>
          <p:nvPr/>
        </p:nvSpPr>
        <p:spPr bwMode="auto">
          <a:xfrm>
            <a:off x="5292403" y="2133600"/>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hu-HU" altLang="hu-HU"/>
          </a:p>
        </p:txBody>
      </p:sp>
      <p:sp>
        <p:nvSpPr>
          <p:cNvPr id="60426" name="Text Box 10"/>
          <p:cNvSpPr txBox="1">
            <a:spLocks noChangeArrowheads="1"/>
          </p:cNvSpPr>
          <p:nvPr/>
        </p:nvSpPr>
        <p:spPr bwMode="auto">
          <a:xfrm>
            <a:off x="4860603" y="1976438"/>
            <a:ext cx="3959225" cy="3324225"/>
          </a:xfrm>
          <a:prstGeom prst="rect">
            <a:avLst/>
          </a:prstGeom>
          <a:solidFill>
            <a:schemeClr val="bg1">
              <a:lumMod val="85000"/>
            </a:schemeClr>
          </a:solidFill>
          <a:ln w="3175">
            <a:noFill/>
            <a:miter lim="800000"/>
            <a:headEnd/>
            <a:tailEnd/>
          </a:ln>
          <a:effectLst/>
        </p:spPr>
        <p:txBody>
          <a:bodyPr>
            <a:spAutoFit/>
          </a:bodyPr>
          <a:lstStyle/>
          <a:p>
            <a:pPr marL="180975" indent="-180975">
              <a:spcBef>
                <a:spcPct val="50000"/>
              </a:spcBef>
              <a:buFontTx/>
              <a:buChar char="•"/>
              <a:defRPr/>
            </a:pPr>
            <a:r>
              <a:rPr lang="hu-HU" sz="2000" dirty="0">
                <a:latin typeface="Arial" charset="0"/>
              </a:rPr>
              <a:t>Felelős az, aki köteles</a:t>
            </a:r>
          </a:p>
          <a:p>
            <a:pPr marL="622300" lvl="1" indent="-261938">
              <a:spcBef>
                <a:spcPct val="50000"/>
              </a:spcBef>
              <a:buFont typeface="Arial" charset="0"/>
              <a:buChar char="–"/>
              <a:defRPr/>
            </a:pPr>
            <a:r>
              <a:rPr lang="hu-HU" sz="2000" dirty="0">
                <a:latin typeface="Arial" charset="0"/>
              </a:rPr>
              <a:t>számot adni a rábízott dologról, személy(</a:t>
            </a:r>
            <a:r>
              <a:rPr lang="hu-HU" sz="2000" dirty="0" err="1">
                <a:latin typeface="Arial" charset="0"/>
              </a:rPr>
              <a:t>ek</a:t>
            </a:r>
            <a:r>
              <a:rPr lang="hu-HU" sz="2000" dirty="0">
                <a:latin typeface="Arial" charset="0"/>
              </a:rPr>
              <a:t>)</a:t>
            </a:r>
            <a:r>
              <a:rPr lang="hu-HU" sz="2000" dirty="0" err="1">
                <a:latin typeface="Arial" charset="0"/>
              </a:rPr>
              <a:t>ről</a:t>
            </a:r>
            <a:endParaRPr lang="hu-HU" sz="2000" dirty="0">
              <a:latin typeface="Arial" charset="0"/>
            </a:endParaRPr>
          </a:p>
          <a:p>
            <a:pPr marL="622300" lvl="1" indent="-261938">
              <a:spcBef>
                <a:spcPct val="50000"/>
              </a:spcBef>
              <a:buFont typeface="Arial" charset="0"/>
              <a:buChar char="–"/>
              <a:defRPr/>
            </a:pPr>
            <a:r>
              <a:rPr lang="hu-HU" sz="2000" dirty="0">
                <a:latin typeface="Arial" charset="0"/>
              </a:rPr>
              <a:t>a velük kapcsolatos anyagi, jogi stb. következményeket viselni</a:t>
            </a:r>
          </a:p>
          <a:p>
            <a:pPr marL="180975" indent="-180975">
              <a:spcBef>
                <a:spcPct val="50000"/>
              </a:spcBef>
              <a:buFontTx/>
              <a:buChar char="•"/>
              <a:defRPr/>
            </a:pPr>
            <a:r>
              <a:rPr lang="hu-HU" sz="2000" dirty="0">
                <a:latin typeface="Arial" charset="0"/>
              </a:rPr>
              <a:t>„…ez az új rendszer (</a:t>
            </a:r>
            <a:r>
              <a:rPr lang="hu-HU" sz="2000" dirty="0" err="1">
                <a:latin typeface="Arial" charset="0"/>
              </a:rPr>
              <a:t>wiki-munkahely</a:t>
            </a:r>
            <a:r>
              <a:rPr lang="hu-HU" sz="2000" dirty="0">
                <a:latin typeface="Arial" charset="0"/>
              </a:rPr>
              <a:t>) félresöpri a régi hierarchiát…”</a:t>
            </a:r>
            <a:endParaRPr lang="en-US" sz="2000" dirty="0">
              <a:latin typeface="Arial" charset="0"/>
            </a:endParaRPr>
          </a:p>
        </p:txBody>
      </p:sp>
    </p:spTree>
    <p:extLst>
      <p:ext uri="{BB962C8B-B14F-4D97-AF65-F5344CB8AC3E}">
        <p14:creationId xmlns:p14="http://schemas.microsoft.com/office/powerpoint/2010/main" val="2342497310"/>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Miért?</a:t>
            </a:r>
            <a:endParaRPr lang="hu-HU" dirty="0"/>
          </a:p>
        </p:txBody>
      </p:sp>
      <p:sp>
        <p:nvSpPr>
          <p:cNvPr id="21506"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1E4DE-1890-4287-8644-D65A547457D8}" type="slidenum">
              <a:rPr lang="en-US" altLang="hu-HU"/>
              <a:pPr eaLnBrk="1" hangingPunct="1"/>
              <a:t>33</a:t>
            </a:fld>
            <a:endParaRPr lang="en-US" altLang="hu-HU"/>
          </a:p>
        </p:txBody>
      </p:sp>
      <p:sp>
        <p:nvSpPr>
          <p:cNvPr id="21507" name="Line 2"/>
          <p:cNvSpPr>
            <a:spLocks noChangeShapeType="1"/>
          </p:cNvSpPr>
          <p:nvPr/>
        </p:nvSpPr>
        <p:spPr bwMode="auto">
          <a:xfrm>
            <a:off x="0" y="1143000"/>
            <a:ext cx="9144000" cy="0"/>
          </a:xfrm>
          <a:prstGeom prst="line">
            <a:avLst/>
          </a:prstGeom>
          <a:noFill/>
          <a:ln w="12700">
            <a:solidFill>
              <a:srgbClr val="003300"/>
            </a:solidFill>
            <a:round/>
            <a:headEnd/>
            <a:tailEnd/>
          </a:ln>
          <a:extLst>
            <a:ext uri="{909E8E84-426E-40DD-AFC4-6F175D3DCCD1}">
              <a14:hiddenFill xmlns:a14="http://schemas.microsoft.com/office/drawing/2010/main">
                <a:noFill/>
              </a14:hiddenFill>
            </a:ext>
          </a:extLst>
        </p:spPr>
        <p:txBody>
          <a:bodyPr/>
          <a:lstStyle/>
          <a:p>
            <a:endParaRPr lang="hu-HU"/>
          </a:p>
        </p:txBody>
      </p:sp>
      <p:pic>
        <p:nvPicPr>
          <p:cNvPr id="21508"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3035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30358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417671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8"/>
          <p:cNvSpPr>
            <a:spLocks noChangeArrowheads="1"/>
          </p:cNvSpPr>
          <p:nvPr/>
        </p:nvSpPr>
        <p:spPr bwMode="auto">
          <a:xfrm>
            <a:off x="4981698" y="1989807"/>
            <a:ext cx="3744913" cy="3527425"/>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1513" name="Text Box 9"/>
          <p:cNvSpPr txBox="1">
            <a:spLocks noChangeArrowheads="1"/>
          </p:cNvSpPr>
          <p:nvPr/>
        </p:nvSpPr>
        <p:spPr bwMode="auto">
          <a:xfrm>
            <a:off x="5148263" y="2305050"/>
            <a:ext cx="34559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2000" i="1"/>
              <a:t>„Minden szervezetnek vállalnia kell a felelősséget a tekintetben, milyen hatást gyakorol az alkalmazottaira, az ügyfeleire, a környezetre általában, mindenkire és mindenre, ahol csak jelen van.”</a:t>
            </a:r>
          </a:p>
          <a:p>
            <a:pPr algn="r" eaLnBrk="1" hangingPunct="1">
              <a:spcBef>
                <a:spcPct val="50000"/>
              </a:spcBef>
            </a:pPr>
            <a:r>
              <a:rPr lang="hu-HU" altLang="hu-HU" sz="1400"/>
              <a:t>Drucker minden napra (Április 24.)</a:t>
            </a:r>
            <a:endParaRPr lang="en-US" altLang="hu-HU" sz="1400"/>
          </a:p>
        </p:txBody>
      </p:sp>
      <p:sp>
        <p:nvSpPr>
          <p:cNvPr id="21514" name="Text Box 10"/>
          <p:cNvSpPr txBox="1">
            <a:spLocks noChangeArrowheads="1"/>
          </p:cNvSpPr>
          <p:nvPr/>
        </p:nvSpPr>
        <p:spPr bwMode="auto">
          <a:xfrm>
            <a:off x="468313" y="5805488"/>
            <a:ext cx="410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t>Peter F. Drucker (1909-2005)</a:t>
            </a:r>
            <a:endParaRPr lang="en-US" altLang="hu-HU"/>
          </a:p>
        </p:txBody>
      </p:sp>
    </p:spTree>
    <p:extLst>
      <p:ext uri="{BB962C8B-B14F-4D97-AF65-F5344CB8AC3E}">
        <p14:creationId xmlns:p14="http://schemas.microsoft.com/office/powerpoint/2010/main" val="2134533782"/>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761482"/>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34</a:t>
            </a:fld>
            <a:endParaRPr lang="hu-HU" dirty="0"/>
          </a:p>
        </p:txBody>
      </p:sp>
    </p:spTree>
    <p:extLst>
      <p:ext uri="{BB962C8B-B14F-4D97-AF65-F5344CB8AC3E}">
        <p14:creationId xmlns:p14="http://schemas.microsoft.com/office/powerpoint/2010/main" val="1835361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hu-HU" altLang="hu-HU" sz="4000" dirty="0"/>
              <a:t>Hatalom</a:t>
            </a:r>
          </a:p>
        </p:txBody>
      </p:sp>
      <p:sp>
        <p:nvSpPr>
          <p:cNvPr id="3" name="Content Placeholder 2"/>
          <p:cNvSpPr>
            <a:spLocks noGrp="1"/>
          </p:cNvSpPr>
          <p:nvPr>
            <p:ph idx="1"/>
          </p:nvPr>
        </p:nvSpPr>
        <p:spPr>
          <a:xfrm>
            <a:off x="457200" y="1600201"/>
            <a:ext cx="8229600" cy="2044824"/>
          </a:xfrm>
          <a:solidFill>
            <a:schemeClr val="bg1">
              <a:lumMod val="85000"/>
            </a:schemeClr>
          </a:solidFill>
        </p:spPr>
        <p:txBody>
          <a:bodyPr/>
          <a:lstStyle/>
          <a:p>
            <a:pPr marL="0" indent="0">
              <a:buFont typeface="Arial" charset="0"/>
              <a:buNone/>
              <a:defRPr/>
            </a:pPr>
            <a:r>
              <a:rPr lang="hu-HU" sz="2200" i="1" dirty="0"/>
              <a:t>„A hatalom – az a képesség, hogy az ember az ellenállással szemben is érvényesíteni tudja akaratát – mindig is lényegi eleme volt a vezetésnek. Hagyományosan azonban a hatalom mindig is két másik összetevővel volt egységben: a céltudatossággal és a partnerséggel.”</a:t>
            </a:r>
          </a:p>
          <a:p>
            <a:pPr algn="r">
              <a:buFont typeface="Arial" charset="0"/>
              <a:buNone/>
              <a:defRPr/>
            </a:pPr>
            <a:r>
              <a:rPr lang="hu-HU" sz="2200" dirty="0"/>
              <a:t>(</a:t>
            </a:r>
            <a:r>
              <a:rPr lang="hu-HU" sz="2200" dirty="0" err="1"/>
              <a:t>Os</a:t>
            </a:r>
            <a:r>
              <a:rPr lang="hu-HU" sz="2200" dirty="0"/>
              <a:t> Guinness)</a:t>
            </a:r>
          </a:p>
          <a:p>
            <a:pPr>
              <a:buFont typeface="Arial" charset="0"/>
              <a:buChar char="•"/>
              <a:defRPr/>
            </a:pPr>
            <a:endParaRPr lang="hu-HU" dirty="0"/>
          </a:p>
        </p:txBody>
      </p:sp>
      <p:sp>
        <p:nvSpPr>
          <p:cNvPr id="4" name="Slide Number Placeholder 3"/>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58A03-D892-4DE2-A468-E48379454093}" type="slidenum">
              <a:rPr lang="hu-HU" altLang="hu-HU">
                <a:solidFill>
                  <a:srgbClr val="898989"/>
                </a:solidFill>
                <a:latin typeface="Calibri" panose="020F0502020204030204" pitchFamily="34" charset="0"/>
              </a:rPr>
              <a:pPr eaLnBrk="1" hangingPunct="1"/>
              <a:t>35</a:t>
            </a:fld>
            <a:endParaRPr lang="hu-HU" altLang="hu-HU">
              <a:solidFill>
                <a:srgbClr val="898989"/>
              </a:solidFill>
              <a:latin typeface="Calibri" panose="020F0502020204030204" pitchFamily="34" charset="0"/>
            </a:endParaRPr>
          </a:p>
        </p:txBody>
      </p:sp>
      <p:sp>
        <p:nvSpPr>
          <p:cNvPr id="2" name="Szövegdoboz 1"/>
          <p:cNvSpPr txBox="1"/>
          <p:nvPr/>
        </p:nvSpPr>
        <p:spPr>
          <a:xfrm>
            <a:off x="457200" y="4005064"/>
            <a:ext cx="8229600" cy="1815882"/>
          </a:xfrm>
          <a:prstGeom prst="rect">
            <a:avLst/>
          </a:prstGeom>
          <a:noFill/>
        </p:spPr>
        <p:txBody>
          <a:bodyPr wrap="square" rtlCol="0">
            <a:spAutoFit/>
          </a:bodyPr>
          <a:lstStyle/>
          <a:p>
            <a:pPr marL="265113" indent="-265113">
              <a:buFontTx/>
              <a:buChar char="•"/>
              <a:defRPr/>
            </a:pPr>
            <a:r>
              <a:rPr lang="hu-HU" sz="2800" dirty="0"/>
              <a:t>A hatalom: befolyásolási képesség</a:t>
            </a:r>
          </a:p>
          <a:p>
            <a:pPr marL="265113" indent="-265113">
              <a:buFontTx/>
              <a:buChar char="•"/>
              <a:defRPr/>
            </a:pPr>
            <a:r>
              <a:rPr lang="hu-HU" sz="2800" dirty="0"/>
              <a:t>Céltudatosság hiányában a vezető sehova sem vezet</a:t>
            </a:r>
          </a:p>
          <a:p>
            <a:pPr marL="265113" indent="-265113">
              <a:buFontTx/>
              <a:buChar char="•"/>
              <a:defRPr/>
            </a:pPr>
            <a:r>
              <a:rPr lang="hu-HU" sz="2800" dirty="0"/>
              <a:t>Partnerség nélkül a vezetők senkit sem vezetnek</a:t>
            </a:r>
          </a:p>
          <a:p>
            <a:endParaRPr lang="hu-HU" sz="2800" dirty="0"/>
          </a:p>
        </p:txBody>
      </p:sp>
    </p:spTree>
    <p:extLst>
      <p:ext uri="{BB962C8B-B14F-4D97-AF65-F5344CB8AC3E}">
        <p14:creationId xmlns:p14="http://schemas.microsoft.com/office/powerpoint/2010/main" val="346226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hu-HU" altLang="hu-HU" sz="4000" dirty="0"/>
              <a:t>Manipuláció</a:t>
            </a:r>
          </a:p>
        </p:txBody>
      </p:sp>
      <p:sp>
        <p:nvSpPr>
          <p:cNvPr id="3" name="Content Placeholder 2"/>
          <p:cNvSpPr>
            <a:spLocks noGrp="1"/>
          </p:cNvSpPr>
          <p:nvPr>
            <p:ph idx="1"/>
          </p:nvPr>
        </p:nvSpPr>
        <p:spPr>
          <a:xfrm>
            <a:off x="457200" y="1600200"/>
            <a:ext cx="8229600" cy="1534989"/>
          </a:xfrm>
          <a:solidFill>
            <a:schemeClr val="bg1">
              <a:lumMod val="85000"/>
            </a:schemeClr>
          </a:solidFill>
        </p:spPr>
        <p:txBody>
          <a:bodyPr>
            <a:normAutofit/>
          </a:bodyPr>
          <a:lstStyle/>
          <a:p>
            <a:pPr marL="0" indent="0">
              <a:buFont typeface="Arial" charset="0"/>
              <a:buNone/>
              <a:defRPr/>
            </a:pPr>
            <a:r>
              <a:rPr lang="hu-HU" sz="2200" i="1" dirty="0"/>
              <a:t>„Mások gondolkodásának és viselkedésének olyan rejtett befolyásolása és irányítása, amely a manipuláló érdekeinek felel meg.”</a:t>
            </a:r>
          </a:p>
          <a:p>
            <a:pPr marL="0" indent="0" algn="r">
              <a:buFont typeface="Arial" charset="0"/>
              <a:buNone/>
              <a:defRPr/>
            </a:pPr>
            <a:r>
              <a:rPr lang="hu-HU" sz="2000" dirty="0"/>
              <a:t>(Hársing László)</a:t>
            </a:r>
          </a:p>
        </p:txBody>
      </p:sp>
      <p:sp>
        <p:nvSpPr>
          <p:cNvPr id="4" name="Slide Number Placeholder 3"/>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FFAEFC-4CDE-4B3C-8180-E2848A982A1E}" type="slidenum">
              <a:rPr lang="hu-HU" altLang="hu-HU">
                <a:solidFill>
                  <a:srgbClr val="898989"/>
                </a:solidFill>
                <a:latin typeface="Calibri" panose="020F0502020204030204" pitchFamily="34" charset="0"/>
              </a:rPr>
              <a:pPr eaLnBrk="1" hangingPunct="1"/>
              <a:t>36</a:t>
            </a:fld>
            <a:endParaRPr lang="hu-HU" altLang="hu-HU">
              <a:solidFill>
                <a:srgbClr val="898989"/>
              </a:solidFill>
              <a:latin typeface="Calibri" panose="020F0502020204030204" pitchFamily="34" charset="0"/>
            </a:endParaRPr>
          </a:p>
        </p:txBody>
      </p:sp>
      <p:sp>
        <p:nvSpPr>
          <p:cNvPr id="5" name="Content Placeholder 2"/>
          <p:cNvSpPr txBox="1">
            <a:spLocks/>
          </p:cNvSpPr>
          <p:nvPr/>
        </p:nvSpPr>
        <p:spPr>
          <a:xfrm>
            <a:off x="609600" y="3212977"/>
            <a:ext cx="822960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hu-HU" sz="2800" dirty="0"/>
          </a:p>
          <a:p>
            <a:pPr marL="174625" indent="-174625">
              <a:buFont typeface="Arial" charset="0"/>
              <a:buChar char="•"/>
              <a:defRPr/>
            </a:pPr>
            <a:r>
              <a:rPr lang="hu-HU" sz="2800" dirty="0"/>
              <a:t>Milyen következményei lehetnek a manipulációnak?</a:t>
            </a:r>
          </a:p>
          <a:p>
            <a:pPr marL="174625" indent="-174625">
              <a:buFont typeface="Arial" charset="0"/>
              <a:buChar char="•"/>
              <a:defRPr/>
            </a:pPr>
            <a:r>
              <a:rPr lang="hu-HU" sz="2800" dirty="0"/>
              <a:t>Mi különbözteti meg a hatalmat a manipulációtól?</a:t>
            </a:r>
          </a:p>
        </p:txBody>
      </p:sp>
    </p:spTree>
    <p:extLst>
      <p:ext uri="{BB962C8B-B14F-4D97-AF65-F5344CB8AC3E}">
        <p14:creationId xmlns:p14="http://schemas.microsoft.com/office/powerpoint/2010/main" val="3447268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hatalom formái</a:t>
            </a:r>
          </a:p>
        </p:txBody>
      </p:sp>
      <p:sp>
        <p:nvSpPr>
          <p:cNvPr id="3" name="Tartalom helye 2"/>
          <p:cNvSpPr>
            <a:spLocks noGrp="1"/>
          </p:cNvSpPr>
          <p:nvPr>
            <p:ph idx="1"/>
          </p:nvPr>
        </p:nvSpPr>
        <p:spPr>
          <a:xfrm>
            <a:off x="457200" y="1358526"/>
            <a:ext cx="8229600" cy="5121275"/>
          </a:xfrm>
        </p:spPr>
        <p:txBody>
          <a:bodyPr>
            <a:normAutofit fontScale="92500" lnSpcReduction="10000"/>
          </a:bodyPr>
          <a:lstStyle/>
          <a:p>
            <a:r>
              <a:rPr lang="hu-HU" dirty="0" err="1"/>
              <a:t>Pozícionális</a:t>
            </a:r>
            <a:r>
              <a:rPr lang="hu-HU" dirty="0"/>
              <a:t>/irányító: funkcióból adódó döntési hatalom</a:t>
            </a:r>
          </a:p>
          <a:p>
            <a:r>
              <a:rPr lang="hu-HU" dirty="0" err="1"/>
              <a:t>Szankcionális</a:t>
            </a:r>
            <a:r>
              <a:rPr lang="hu-HU" dirty="0"/>
              <a:t>: elismerés/elítélés osztás által gyakorolt hatalom</a:t>
            </a:r>
          </a:p>
          <a:p>
            <a:r>
              <a:rPr lang="hu-HU" dirty="0" err="1"/>
              <a:t>Definiális</a:t>
            </a:r>
            <a:r>
              <a:rPr lang="hu-HU" dirty="0"/>
              <a:t>: a helyes/helytelen, jó/rossz stb. definiálásából adódó hatalom</a:t>
            </a:r>
          </a:p>
          <a:p>
            <a:r>
              <a:rPr lang="hu-HU" dirty="0"/>
              <a:t>A kompetencia (információ) hatalma</a:t>
            </a:r>
          </a:p>
          <a:p>
            <a:r>
              <a:rPr lang="hu-HU" dirty="0"/>
              <a:t>A kapcsolatteremtés hatalma</a:t>
            </a:r>
          </a:p>
          <a:p>
            <a:r>
              <a:rPr lang="hu-HU" dirty="0"/>
              <a:t>A „szürke eminenciások”: a rendszer, az intézmény játékszabályainak ismeretéből eredő hatalom</a:t>
            </a:r>
          </a:p>
        </p:txBody>
      </p:sp>
      <p:sp>
        <p:nvSpPr>
          <p:cNvPr id="4" name="Dia számának helye 3"/>
          <p:cNvSpPr>
            <a:spLocks noGrp="1"/>
          </p:cNvSpPr>
          <p:nvPr>
            <p:ph type="sldNum" sz="quarter" idx="12"/>
          </p:nvPr>
        </p:nvSpPr>
        <p:spPr/>
        <p:txBody>
          <a:bodyPr/>
          <a:lstStyle/>
          <a:p>
            <a:fld id="{7345199B-382E-4A33-8779-A8217CE6BC8E}" type="slidenum">
              <a:rPr lang="hu-HU" smtClean="0"/>
              <a:pPr/>
              <a:t>37</a:t>
            </a:fld>
            <a:endParaRPr lang="hu-HU" dirty="0"/>
          </a:p>
        </p:txBody>
      </p:sp>
    </p:spTree>
    <p:extLst>
      <p:ext uri="{BB962C8B-B14F-4D97-AF65-F5344CB8AC3E}">
        <p14:creationId xmlns:p14="http://schemas.microsoft.com/office/powerpoint/2010/main" val="234979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hatalommániás emberek taktikái</a:t>
            </a:r>
            <a:br>
              <a:rPr lang="hu-HU" dirty="0"/>
            </a:br>
            <a:r>
              <a:rPr lang="hu-HU" dirty="0"/>
              <a:t>(Martina &amp; </a:t>
            </a:r>
            <a:r>
              <a:rPr lang="hu-HU" dirty="0" err="1"/>
              <a:t>Volker</a:t>
            </a:r>
            <a:r>
              <a:rPr lang="hu-HU" dirty="0"/>
              <a:t> </a:t>
            </a:r>
            <a:r>
              <a:rPr lang="hu-HU" dirty="0" err="1"/>
              <a:t>Kessler</a:t>
            </a:r>
            <a:r>
              <a:rPr lang="hu-HU" dirty="0"/>
              <a:t>)</a:t>
            </a:r>
          </a:p>
        </p:txBody>
      </p:sp>
      <p:sp>
        <p:nvSpPr>
          <p:cNvPr id="3" name="Tartalom helye 2"/>
          <p:cNvSpPr>
            <a:spLocks noGrp="1"/>
          </p:cNvSpPr>
          <p:nvPr>
            <p:ph idx="1"/>
          </p:nvPr>
        </p:nvSpPr>
        <p:spPr/>
        <p:txBody>
          <a:bodyPr>
            <a:noAutofit/>
          </a:bodyPr>
          <a:lstStyle/>
          <a:p>
            <a:pPr marL="514350" indent="-514350">
              <a:spcBef>
                <a:spcPts val="0"/>
              </a:spcBef>
              <a:buFont typeface="+mj-lt"/>
              <a:buAutoNum type="arabicPeriod"/>
            </a:pPr>
            <a:r>
              <a:rPr lang="hu-HU" sz="2000" dirty="0"/>
              <a:t>Szelektív hallás és emlékezet</a:t>
            </a:r>
          </a:p>
          <a:p>
            <a:pPr marL="514350" indent="-514350">
              <a:spcBef>
                <a:spcPts val="0"/>
              </a:spcBef>
              <a:buFont typeface="+mj-lt"/>
              <a:buAutoNum type="arabicPeriod"/>
            </a:pPr>
            <a:r>
              <a:rPr lang="hu-HU" sz="2000" dirty="0"/>
              <a:t>Figyelemelterelés</a:t>
            </a:r>
          </a:p>
          <a:p>
            <a:pPr marL="514350" indent="-514350">
              <a:spcBef>
                <a:spcPts val="0"/>
              </a:spcBef>
              <a:buFont typeface="+mj-lt"/>
              <a:buAutoNum type="arabicPeriod"/>
            </a:pPr>
            <a:r>
              <a:rPr lang="hu-HU" sz="2000" dirty="0"/>
              <a:t>Önigazolás / a hibák másra hárítása</a:t>
            </a:r>
          </a:p>
          <a:p>
            <a:pPr marL="514350" indent="-514350">
              <a:spcBef>
                <a:spcPts val="0"/>
              </a:spcBef>
              <a:buFont typeface="+mj-lt"/>
              <a:buAutoNum type="arabicPeriod"/>
            </a:pPr>
            <a:r>
              <a:rPr lang="hu-HU" sz="2000" dirty="0"/>
              <a:t>Rejtett vagy nyílt megfélemlítés, elbizonytalanítás</a:t>
            </a:r>
          </a:p>
          <a:p>
            <a:pPr marL="514350" indent="-514350">
              <a:spcBef>
                <a:spcPts val="0"/>
              </a:spcBef>
              <a:buFont typeface="+mj-lt"/>
              <a:buAutoNum type="arabicPeriod"/>
            </a:pPr>
            <a:r>
              <a:rPr lang="hu-HU" sz="2000" dirty="0"/>
              <a:t>Lelkiismeret-furdalás, bűntudat keltése</a:t>
            </a:r>
          </a:p>
          <a:p>
            <a:pPr marL="514350" indent="-514350">
              <a:spcBef>
                <a:spcPts val="0"/>
              </a:spcBef>
              <a:buFont typeface="+mj-lt"/>
              <a:buAutoNum type="arabicPeriod"/>
            </a:pPr>
            <a:r>
              <a:rPr lang="hu-HU" sz="2000" dirty="0"/>
              <a:t>A fájdalomküszöb átlépése</a:t>
            </a:r>
          </a:p>
          <a:p>
            <a:pPr marL="514350" indent="-514350">
              <a:spcBef>
                <a:spcPts val="0"/>
              </a:spcBef>
              <a:buFont typeface="+mj-lt"/>
              <a:buAutoNum type="arabicPeriod"/>
            </a:pPr>
            <a:r>
              <a:rPr lang="hu-HU" sz="2000" dirty="0"/>
              <a:t>Az áldozat szerepének eljátszása</a:t>
            </a:r>
          </a:p>
          <a:p>
            <a:pPr marL="514350" indent="-514350">
              <a:spcBef>
                <a:spcPts val="0"/>
              </a:spcBef>
              <a:buFont typeface="+mj-lt"/>
              <a:buAutoNum type="arabicPeriod"/>
            </a:pPr>
            <a:r>
              <a:rPr lang="hu-HU" sz="2000" dirty="0"/>
              <a:t>Tények tagadása/kicsinyítése/felnagyítása</a:t>
            </a:r>
          </a:p>
          <a:p>
            <a:pPr marL="514350" indent="-514350">
              <a:spcBef>
                <a:spcPts val="0"/>
              </a:spcBef>
              <a:buFont typeface="+mj-lt"/>
              <a:buAutoNum type="arabicPeriod"/>
            </a:pPr>
            <a:r>
              <a:rPr lang="hu-HU" sz="2000" dirty="0"/>
              <a:t>Dobálózás hamis tényekkel</a:t>
            </a:r>
          </a:p>
          <a:p>
            <a:pPr marL="514350" indent="-514350">
              <a:spcBef>
                <a:spcPts val="0"/>
              </a:spcBef>
              <a:buFont typeface="+mj-lt"/>
              <a:buAutoNum type="arabicPeriod"/>
            </a:pPr>
            <a:r>
              <a:rPr lang="hu-HU" sz="2000" dirty="0"/>
              <a:t>Mások leértékelése</a:t>
            </a:r>
          </a:p>
          <a:p>
            <a:pPr marL="514350" indent="-514350">
              <a:spcBef>
                <a:spcPts val="0"/>
              </a:spcBef>
              <a:buFont typeface="+mj-lt"/>
              <a:buAutoNum type="arabicPeriod"/>
            </a:pPr>
            <a:r>
              <a:rPr lang="hu-HU" sz="2000" dirty="0"/>
              <a:t>Passzív agresszió</a:t>
            </a:r>
          </a:p>
          <a:p>
            <a:pPr marL="514350" indent="-514350">
              <a:spcBef>
                <a:spcPts val="0"/>
              </a:spcBef>
              <a:buFont typeface="+mj-lt"/>
              <a:buAutoNum type="arabicPeriod"/>
            </a:pPr>
            <a:r>
              <a:rPr lang="hu-HU" sz="2000" dirty="0"/>
              <a:t>A környezet kézbentartása</a:t>
            </a:r>
          </a:p>
          <a:p>
            <a:pPr marL="514350" indent="-514350">
              <a:spcBef>
                <a:spcPts val="0"/>
              </a:spcBef>
              <a:buFont typeface="+mj-lt"/>
              <a:buAutoNum type="arabicPeriod"/>
            </a:pPr>
            <a:r>
              <a:rPr lang="hu-HU" sz="2000" dirty="0"/>
              <a:t>Konfliktusok keresése</a:t>
            </a:r>
          </a:p>
          <a:p>
            <a:pPr marL="514350" indent="-514350">
              <a:spcBef>
                <a:spcPts val="0"/>
              </a:spcBef>
              <a:buFont typeface="+mj-lt"/>
              <a:buAutoNum type="arabicPeriod"/>
            </a:pPr>
            <a:r>
              <a:rPr lang="hu-HU" sz="2000" dirty="0"/>
              <a:t>A bizalom megkövetelése</a:t>
            </a:r>
          </a:p>
          <a:p>
            <a:pPr marL="514350" indent="-514350">
              <a:spcBef>
                <a:spcPts val="0"/>
              </a:spcBef>
              <a:buFont typeface="+mj-lt"/>
              <a:buAutoNum type="arabicPeriod"/>
            </a:pPr>
            <a:r>
              <a:rPr lang="hu-HU" sz="2000" dirty="0"/>
              <a:t>A hivatali tekintély túlhangsúlyozása</a:t>
            </a:r>
          </a:p>
          <a:p>
            <a:pPr marL="514350" indent="-514350">
              <a:spcBef>
                <a:spcPts val="0"/>
              </a:spcBef>
              <a:buFont typeface="+mj-lt"/>
              <a:buAutoNum type="arabicPeriod"/>
            </a:pPr>
            <a:r>
              <a:rPr lang="hu-HU" sz="2000" dirty="0"/>
              <a:t>Mások hatalommániásnak bélyegzése</a:t>
            </a:r>
          </a:p>
        </p:txBody>
      </p:sp>
      <p:sp>
        <p:nvSpPr>
          <p:cNvPr id="4" name="Dia számának helye 3"/>
          <p:cNvSpPr>
            <a:spLocks noGrp="1"/>
          </p:cNvSpPr>
          <p:nvPr>
            <p:ph type="sldNum" sz="quarter" idx="12"/>
          </p:nvPr>
        </p:nvSpPr>
        <p:spPr/>
        <p:txBody>
          <a:bodyPr/>
          <a:lstStyle/>
          <a:p>
            <a:fld id="{7345199B-382E-4A33-8779-A8217CE6BC8E}" type="slidenum">
              <a:rPr lang="hu-HU" smtClean="0"/>
              <a:pPr/>
              <a:t>38</a:t>
            </a:fld>
            <a:endParaRPr lang="hu-HU" dirty="0"/>
          </a:p>
        </p:txBody>
      </p:sp>
    </p:spTree>
    <p:extLst>
      <p:ext uri="{BB962C8B-B14F-4D97-AF65-F5344CB8AC3E}">
        <p14:creationId xmlns:p14="http://schemas.microsoft.com/office/powerpoint/2010/main" val="1690635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„Mi az igazság”</a:t>
            </a:r>
            <a:endParaRPr lang="hu-HU" dirty="0"/>
          </a:p>
        </p:txBody>
      </p:sp>
      <p:sp>
        <p:nvSpPr>
          <p:cNvPr id="11"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0AD8EB-84E7-4BA5-BCDF-416983FC4FA9}" type="slidenum">
              <a:rPr lang="en-US" altLang="hu-HU">
                <a:solidFill>
                  <a:srgbClr val="898989"/>
                </a:solidFill>
                <a:latin typeface="Calibri" panose="020F0502020204030204" pitchFamily="34" charset="0"/>
              </a:rPr>
              <a:pPr eaLnBrk="1" hangingPunct="1"/>
              <a:t>39</a:t>
            </a:fld>
            <a:endParaRPr lang="en-US" altLang="hu-HU">
              <a:solidFill>
                <a:srgbClr val="898989"/>
              </a:solidFill>
              <a:latin typeface="Calibri" panose="020F0502020204030204" pitchFamily="34" charset="0"/>
            </a:endParaRPr>
          </a:p>
        </p:txBody>
      </p:sp>
      <p:pic>
        <p:nvPicPr>
          <p:cNvPr id="59395"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Box 7"/>
          <p:cNvSpPr txBox="1">
            <a:spLocks noChangeArrowheads="1"/>
          </p:cNvSpPr>
          <p:nvPr/>
        </p:nvSpPr>
        <p:spPr bwMode="auto">
          <a:xfrm>
            <a:off x="0" y="1125538"/>
            <a:ext cx="9144000" cy="457200"/>
          </a:xfrm>
          <a:prstGeom prst="rect">
            <a:avLst/>
          </a:prstGeom>
          <a:noFill/>
          <a:ln w="9525">
            <a:noFill/>
            <a:miter lim="800000"/>
            <a:headEnd/>
            <a:tailEnd/>
          </a:ln>
        </p:spPr>
        <p:txBody>
          <a:bodyPr>
            <a:spAutoFit/>
          </a:bodyPr>
          <a:lstStyle/>
          <a:p>
            <a:pPr algn="ctr">
              <a:spcBef>
                <a:spcPct val="50000"/>
              </a:spcBef>
              <a:defRPr/>
            </a:pPr>
            <a:r>
              <a:rPr lang="hu-HU" sz="2400" dirty="0">
                <a:latin typeface="+mj-lt"/>
                <a:cs typeface="Arial" charset="0"/>
              </a:rPr>
              <a:t>János evangéliuma 18.fejezet 28. – 19. fejezet 16.versek</a:t>
            </a:r>
            <a:endParaRPr lang="en-US" sz="2400" dirty="0">
              <a:latin typeface="+mj-lt"/>
              <a:cs typeface="Arial" charset="0"/>
            </a:endParaRPr>
          </a:p>
        </p:txBody>
      </p:sp>
      <p:pic>
        <p:nvPicPr>
          <p:cNvPr id="59399" name="Picture 8" descr="pil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87538"/>
            <a:ext cx="546258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 Box 9"/>
          <p:cNvSpPr txBox="1">
            <a:spLocks noChangeArrowheads="1"/>
          </p:cNvSpPr>
          <p:nvPr/>
        </p:nvSpPr>
        <p:spPr bwMode="auto">
          <a:xfrm>
            <a:off x="1828800" y="5697538"/>
            <a:ext cx="54864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Krisztus Pilátus előtt</a:t>
            </a:r>
          </a:p>
          <a:p>
            <a:pPr algn="ctr">
              <a:defRPr/>
            </a:pPr>
            <a:r>
              <a:rPr lang="hu-HU" sz="1600">
                <a:latin typeface="+mj-lt"/>
                <a:cs typeface="Arial" charset="0"/>
              </a:rPr>
              <a:t>MUNKÁCSY Mihály</a:t>
            </a:r>
            <a:endParaRPr lang="en-US" sz="1600">
              <a:latin typeface="+mj-lt"/>
              <a:cs typeface="Arial" charset="0"/>
            </a:endParaRPr>
          </a:p>
        </p:txBody>
      </p:sp>
    </p:spTree>
    <p:extLst>
      <p:ext uri="{BB962C8B-B14F-4D97-AF65-F5344CB8AC3E}">
        <p14:creationId xmlns:p14="http://schemas.microsoft.com/office/powerpoint/2010/main" val="384024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542278"/>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62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 (részletek)</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4</a:t>
            </a:fld>
            <a:endParaRPr lang="hu-HU" dirty="0"/>
          </a:p>
        </p:txBody>
      </p:sp>
    </p:spTree>
    <p:extLst>
      <p:ext uri="{BB962C8B-B14F-4D97-AF65-F5344CB8AC3E}">
        <p14:creationId xmlns:p14="http://schemas.microsoft.com/office/powerpoint/2010/main" val="1048580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Az előzmények</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F6AF3E-4B45-4D90-92B9-A141E516F634}" type="slidenum">
              <a:rPr lang="en-US" altLang="hu-HU">
                <a:solidFill>
                  <a:srgbClr val="898989"/>
                </a:solidFill>
                <a:latin typeface="Calibri" panose="020F0502020204030204" pitchFamily="34" charset="0"/>
              </a:rPr>
              <a:pPr eaLnBrk="1" hangingPunct="1"/>
              <a:t>40</a:t>
            </a:fld>
            <a:endParaRPr lang="en-US" altLang="hu-HU">
              <a:solidFill>
                <a:srgbClr val="898989"/>
              </a:solidFill>
              <a:latin typeface="Calibri" panose="020F0502020204030204" pitchFamily="34" charset="0"/>
            </a:endParaRPr>
          </a:p>
        </p:txBody>
      </p:sp>
      <p:pic>
        <p:nvPicPr>
          <p:cNvPr id="60419"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2083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2083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7"/>
          <p:cNvSpPr txBox="1">
            <a:spLocks noChangeArrowheads="1"/>
          </p:cNvSpPr>
          <p:nvPr/>
        </p:nvSpPr>
        <p:spPr bwMode="auto">
          <a:xfrm>
            <a:off x="541784" y="1216868"/>
            <a:ext cx="3886200" cy="915988"/>
          </a:xfrm>
          <a:prstGeom prst="rect">
            <a:avLst/>
          </a:prstGeom>
          <a:noFill/>
          <a:ln w="9525">
            <a:noFill/>
            <a:miter lim="800000"/>
            <a:headEnd/>
            <a:tailEnd/>
          </a:ln>
        </p:spPr>
        <p:txBody>
          <a:bodyPr>
            <a:spAutoFit/>
          </a:bodyPr>
          <a:lstStyle/>
          <a:p>
            <a:pPr algn="ctr">
              <a:spcBef>
                <a:spcPct val="50000"/>
              </a:spcBef>
              <a:defRPr/>
            </a:pPr>
            <a:r>
              <a:rPr lang="hu-HU" i="1" dirty="0">
                <a:latin typeface="+mj-lt"/>
                <a:cs typeface="Arial" charset="0"/>
              </a:rPr>
              <a:t>„Amikor azt mondta nekik: „én vagyok” – visszatántorodtak és a földre estek.” (János 18,6)</a:t>
            </a:r>
            <a:endParaRPr lang="en-US" i="1" dirty="0">
              <a:latin typeface="+mj-lt"/>
              <a:cs typeface="Arial" charset="0"/>
            </a:endParaRPr>
          </a:p>
        </p:txBody>
      </p:sp>
      <p:sp>
        <p:nvSpPr>
          <p:cNvPr id="60423" name="Rectangle 8"/>
          <p:cNvSpPr>
            <a:spLocks noChangeArrowheads="1"/>
          </p:cNvSpPr>
          <p:nvPr/>
        </p:nvSpPr>
        <p:spPr bwMode="auto">
          <a:xfrm>
            <a:off x="4953000" y="1612900"/>
            <a:ext cx="3886200" cy="41910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69641" name="Text Box 9"/>
          <p:cNvSpPr txBox="1">
            <a:spLocks noChangeArrowheads="1"/>
          </p:cNvSpPr>
          <p:nvPr/>
        </p:nvSpPr>
        <p:spPr bwMode="auto">
          <a:xfrm>
            <a:off x="5029200" y="1841500"/>
            <a:ext cx="3733800" cy="3416300"/>
          </a:xfrm>
          <a:prstGeom prst="rect">
            <a:avLst/>
          </a:prstGeom>
          <a:noFill/>
          <a:ln w="9525">
            <a:noFill/>
            <a:miter lim="800000"/>
            <a:headEnd/>
            <a:tailEnd/>
          </a:ln>
        </p:spPr>
        <p:txBody>
          <a:bodyPr>
            <a:spAutoFit/>
          </a:bodyPr>
          <a:lstStyle/>
          <a:p>
            <a:pPr marL="180975" indent="-180975">
              <a:spcBef>
                <a:spcPct val="50000"/>
              </a:spcBef>
              <a:buFont typeface="Wingdings" pitchFamily="2" charset="2"/>
              <a:buChar char="§"/>
              <a:defRPr/>
            </a:pPr>
            <a:r>
              <a:rPr lang="hu-HU">
                <a:latin typeface="+mj-lt"/>
                <a:cs typeface="Arial" charset="0"/>
              </a:rPr>
              <a:t>Az utolsó vacsora; Jézus megmossa a tanítványok lábát</a:t>
            </a:r>
          </a:p>
          <a:p>
            <a:pPr marL="180975" indent="-180975" algn="ctr">
              <a:spcBef>
                <a:spcPct val="50000"/>
              </a:spcBef>
              <a:buFont typeface="Wingdings" pitchFamily="2" charset="2"/>
              <a:buNone/>
              <a:defRPr/>
            </a:pPr>
            <a:r>
              <a:rPr lang="hu-HU">
                <a:latin typeface="+mj-lt"/>
                <a:cs typeface="Arial" charset="0"/>
              </a:rPr>
              <a:t>„Új parancsolatot adok nektek, hogy szeressétek egymást: ahogyan én szerettelek titeket, ti is úgy szeressétek egymást.” (János 13,34)</a:t>
            </a:r>
          </a:p>
          <a:p>
            <a:pPr marL="180975" indent="-180975">
              <a:spcBef>
                <a:spcPct val="50000"/>
              </a:spcBef>
              <a:buFont typeface="Wingdings" pitchFamily="2" charset="2"/>
              <a:buChar char="§"/>
              <a:defRPr/>
            </a:pPr>
            <a:r>
              <a:rPr lang="hu-HU">
                <a:latin typeface="+mj-lt"/>
                <a:cs typeface="Arial" charset="0"/>
              </a:rPr>
              <a:t>Júdás árulása; Jézus elfogása</a:t>
            </a:r>
          </a:p>
          <a:p>
            <a:pPr marL="180975" indent="-180975">
              <a:spcBef>
                <a:spcPct val="50000"/>
              </a:spcBef>
              <a:buFont typeface="Wingdings" pitchFamily="2" charset="2"/>
              <a:buChar char="§"/>
              <a:defRPr/>
            </a:pPr>
            <a:r>
              <a:rPr lang="hu-HU">
                <a:latin typeface="+mj-lt"/>
                <a:cs typeface="Arial" charset="0"/>
              </a:rPr>
              <a:t>Jézus jogszerűtlen kihallgatása Annás és Kajafás előtt</a:t>
            </a:r>
          </a:p>
          <a:p>
            <a:pPr marL="180975" indent="-180975">
              <a:spcBef>
                <a:spcPct val="50000"/>
              </a:spcBef>
              <a:buFont typeface="Wingdings" pitchFamily="2" charset="2"/>
              <a:buChar char="§"/>
              <a:defRPr/>
            </a:pPr>
            <a:r>
              <a:rPr lang="hu-HU">
                <a:latin typeface="+mj-lt"/>
                <a:cs typeface="Arial" charset="0"/>
              </a:rPr>
              <a:t>Az egyik szolga arcul üti Jézust</a:t>
            </a:r>
            <a:endParaRPr lang="en-US">
              <a:latin typeface="+mj-lt"/>
              <a:cs typeface="Arial" charset="0"/>
            </a:endParaRPr>
          </a:p>
        </p:txBody>
      </p:sp>
      <p:pic>
        <p:nvPicPr>
          <p:cNvPr id="60425" name="Picture 10"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98700"/>
            <a:ext cx="4191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1"/>
          <p:cNvSpPr txBox="1">
            <a:spLocks noChangeArrowheads="1"/>
          </p:cNvSpPr>
          <p:nvPr/>
        </p:nvSpPr>
        <p:spPr bwMode="auto">
          <a:xfrm>
            <a:off x="381000" y="5727700"/>
            <a:ext cx="40386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Visszatántorodtak és a földre estek</a:t>
            </a:r>
          </a:p>
          <a:p>
            <a:pPr algn="ctr">
              <a:defRPr/>
            </a:pPr>
            <a:r>
              <a:rPr lang="hu-HU" sz="1600">
                <a:latin typeface="+mj-lt"/>
                <a:cs typeface="Arial" charset="0"/>
              </a:rPr>
              <a:t>James TISSOT</a:t>
            </a:r>
            <a:endParaRPr lang="en-US" sz="1600">
              <a:latin typeface="+mj-lt"/>
              <a:cs typeface="Arial" charset="0"/>
            </a:endParaRPr>
          </a:p>
        </p:txBody>
      </p:sp>
    </p:spTree>
    <p:extLst>
      <p:ext uri="{BB962C8B-B14F-4D97-AF65-F5344CB8AC3E}">
        <p14:creationId xmlns:p14="http://schemas.microsoft.com/office/powerpoint/2010/main" val="612356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Pilátus hatalmi bázisai</a:t>
            </a:r>
            <a:endParaRPr lang="hu-HU" dirty="0"/>
          </a:p>
        </p:txBody>
      </p:sp>
      <p:sp>
        <p:nvSpPr>
          <p:cNvPr id="28"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82D70C-0BC8-483A-BBC6-A2DF85DB238C}" type="slidenum">
              <a:rPr lang="en-US" altLang="hu-HU">
                <a:solidFill>
                  <a:srgbClr val="898989"/>
                </a:solidFill>
                <a:latin typeface="Calibri" panose="020F0502020204030204" pitchFamily="34" charset="0"/>
              </a:rPr>
              <a:pPr eaLnBrk="1" hangingPunct="1"/>
              <a:t>41</a:t>
            </a:fld>
            <a:endParaRPr lang="en-US" altLang="hu-HU">
              <a:solidFill>
                <a:srgbClr val="898989"/>
              </a:solidFill>
              <a:latin typeface="Calibri" panose="020F0502020204030204" pitchFamily="34" charset="0"/>
            </a:endParaRPr>
          </a:p>
        </p:txBody>
      </p:sp>
      <p:pic>
        <p:nvPicPr>
          <p:cNvPr id="61443"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61" name="Group 45"/>
          <p:cNvGraphicFramePr>
            <a:graphicFrameLocks noGrp="1"/>
          </p:cNvGraphicFramePr>
          <p:nvPr/>
        </p:nvGraphicFramePr>
        <p:xfrm>
          <a:off x="466747" y="1276163"/>
          <a:ext cx="8229600" cy="5445312"/>
        </p:xfrm>
        <a:graphic>
          <a:graphicData uri="http://schemas.openxmlformats.org/drawingml/2006/table">
            <a:tbl>
              <a:tblPr/>
              <a:tblGrid>
                <a:gridCol w="2571750">
                  <a:extLst>
                    <a:ext uri="{9D8B030D-6E8A-4147-A177-3AD203B41FA5}">
                      <a16:colId xmlns:a16="http://schemas.microsoft.com/office/drawing/2014/main" val="20000"/>
                    </a:ext>
                  </a:extLst>
                </a:gridCol>
                <a:gridCol w="5657850">
                  <a:extLst>
                    <a:ext uri="{9D8B030D-6E8A-4147-A177-3AD203B41FA5}">
                      <a16:colId xmlns:a16="http://schemas.microsoft.com/office/drawing/2014/main" val="20001"/>
                    </a:ext>
                  </a:extLst>
                </a:gridCol>
              </a:tblGrid>
              <a:tr h="1720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mj-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j-lt"/>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Júdea 5. prefektusa, Kr.u. 26-36.</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Széles jogkör: katonai, gazdasági és igazságszolgáltatási ügyekben </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Ő nevezte ki a főpapot</a:t>
                      </a:r>
                      <a:endParaRPr kumimoji="0" lang="en-US" sz="2000" b="0" i="0" u="none" strike="noStrike" cap="none" normalizeH="0" baseline="0" dirty="0">
                        <a:ln>
                          <a:noFill/>
                        </a:ln>
                        <a:solidFill>
                          <a:schemeClr val="tx1"/>
                        </a:solidFill>
                        <a:effectLst/>
                        <a:latin typeface="+mj-lt"/>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0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mj-lt"/>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Főhadiszállása </a:t>
                      </a:r>
                      <a:r>
                        <a:rPr kumimoji="0" lang="hu-HU" sz="2000" b="0" i="0" u="none" strike="noStrike" cap="none" normalizeH="0" baseline="0" dirty="0" err="1">
                          <a:ln>
                            <a:noFill/>
                          </a:ln>
                          <a:solidFill>
                            <a:schemeClr val="tx1"/>
                          </a:solidFill>
                          <a:effectLst/>
                          <a:latin typeface="+mj-lt"/>
                        </a:rPr>
                        <a:t>Cézáreában</a:t>
                      </a:r>
                      <a:endParaRPr kumimoji="0" lang="hu-HU" sz="2000" b="0" i="0" u="none" strike="noStrike" cap="none" normalizeH="0" baseline="0" dirty="0">
                        <a:ln>
                          <a:noFill/>
                        </a:ln>
                        <a:solidFill>
                          <a:schemeClr val="tx1"/>
                        </a:solidFill>
                        <a:effectLst/>
                        <a:latin typeface="+mj-lt"/>
                      </a:endParaRP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Helyi pénzérméket bocsátott ki</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Ellenőrizte a templom anyagi forrásait</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Korlátozott létszámú katonaság</a:t>
                      </a:r>
                      <a:endParaRPr kumimoji="0" lang="en-US" sz="2000" b="0" i="0" u="none" strike="noStrike" cap="none" normalizeH="0" baseline="0" dirty="0">
                        <a:ln>
                          <a:noFill/>
                        </a:ln>
                        <a:solidFill>
                          <a:schemeClr val="tx1"/>
                        </a:solidFill>
                        <a:effectLst/>
                        <a:latin typeface="+mj-lt"/>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3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800" b="0" i="0" u="none" strike="noStrike" cap="none" normalizeH="0" baseline="0" dirty="0">
                        <a:ln>
                          <a:noFill/>
                        </a:ln>
                        <a:solidFill>
                          <a:schemeClr val="tx1"/>
                        </a:solidFill>
                        <a:effectLst/>
                        <a:latin typeface="+mj-lt"/>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Rosszindulatú, durva; összetűzések a zsidókkal</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Heródes: vetélytársból barát</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hu-HU" sz="2000" b="0" i="0" u="none" strike="noStrike" cap="none" normalizeH="0" baseline="0" dirty="0">
                          <a:ln>
                            <a:noFill/>
                          </a:ln>
                          <a:solidFill>
                            <a:schemeClr val="tx1"/>
                          </a:solidFill>
                          <a:effectLst/>
                          <a:latin typeface="+mj-lt"/>
                        </a:rPr>
                        <a:t>Közvetlen felettese: </a:t>
                      </a:r>
                      <a:r>
                        <a:rPr kumimoji="0" lang="hu-HU" sz="2000" b="0" i="0" u="none" strike="noStrike" cap="none" normalizeH="0" baseline="0" dirty="0" err="1">
                          <a:ln>
                            <a:noFill/>
                          </a:ln>
                          <a:solidFill>
                            <a:schemeClr val="tx1"/>
                          </a:solidFill>
                          <a:effectLst/>
                          <a:latin typeface="+mj-lt"/>
                        </a:rPr>
                        <a:t>Vitellius</a:t>
                      </a:r>
                      <a:r>
                        <a:rPr kumimoji="0" lang="hu-HU" sz="2000" b="0" i="0" u="none" strike="noStrike" cap="none" normalizeH="0" baseline="0" dirty="0">
                          <a:ln>
                            <a:noFill/>
                          </a:ln>
                          <a:solidFill>
                            <a:schemeClr val="tx1"/>
                          </a:solidFill>
                          <a:effectLst/>
                          <a:latin typeface="+mj-lt"/>
                        </a:rPr>
                        <a:t>, Szíria kormányzója elrendeli, hogy a császár előtt feleljen</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hu-HU" sz="2000" b="0" i="0" u="none" strike="noStrike" cap="none" normalizeH="0" baseline="0" dirty="0">
                        <a:ln>
                          <a:noFill/>
                        </a:ln>
                        <a:solidFill>
                          <a:schemeClr val="tx1"/>
                        </a:solidFill>
                        <a:effectLst/>
                        <a:latin typeface="+mj-lt"/>
                      </a:endParaRP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000" b="0" i="0" u="none" strike="noStrike" cap="none" normalizeH="0" baseline="0" dirty="0">
                        <a:ln>
                          <a:noFill/>
                        </a:ln>
                        <a:solidFill>
                          <a:schemeClr val="tx1"/>
                        </a:solidFill>
                        <a:effectLst/>
                        <a:latin typeface="+mj-lt"/>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61460" name="Picture 23" descr="paragraf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89720"/>
            <a:ext cx="8397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61" name="Group 28"/>
          <p:cNvGrpSpPr>
            <a:grpSpLocks/>
          </p:cNvGrpSpPr>
          <p:nvPr/>
        </p:nvGrpSpPr>
        <p:grpSpPr bwMode="auto">
          <a:xfrm>
            <a:off x="762000" y="3223124"/>
            <a:ext cx="1905000" cy="1069976"/>
            <a:chOff x="192" y="2064"/>
            <a:chExt cx="1730" cy="962"/>
          </a:xfrm>
        </p:grpSpPr>
        <p:pic>
          <p:nvPicPr>
            <p:cNvPr id="61463" name="Picture 24" descr="oil_drums_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365"/>
              <a:ext cx="672"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25" descr="presidential-dollar-coin-reverse-statue-of-liberty-public-domain.png">
              <a:hlinkClick r:id="rId6" tooltip="The reverse side of all President Dollar Coin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2064"/>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5" name="Picture 26" descr="inform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0" y="2544"/>
              <a:ext cx="48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2" name="Picture 27" descr="godfather_theo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768552"/>
            <a:ext cx="1328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444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1. Pilátus gyengének mutatkozik </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130CAB-4C25-4837-87D5-0C00AAFA94F9}" type="slidenum">
              <a:rPr lang="en-US" altLang="hu-HU">
                <a:solidFill>
                  <a:srgbClr val="898989"/>
                </a:solidFill>
                <a:latin typeface="Calibri" panose="020F0502020204030204" pitchFamily="34" charset="0"/>
              </a:rPr>
              <a:pPr eaLnBrk="1" hangingPunct="1"/>
              <a:t>42</a:t>
            </a:fld>
            <a:endParaRPr lang="en-US" altLang="hu-HU">
              <a:solidFill>
                <a:srgbClr val="898989"/>
              </a:solidFill>
              <a:latin typeface="Calibri" panose="020F0502020204030204" pitchFamily="34" charset="0"/>
            </a:endParaRPr>
          </a:p>
        </p:txBody>
      </p:sp>
      <p:pic>
        <p:nvPicPr>
          <p:cNvPr id="62467"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2543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2543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7"/>
          <p:cNvSpPr txBox="1">
            <a:spLocks noChangeArrowheads="1"/>
          </p:cNvSpPr>
          <p:nvPr/>
        </p:nvSpPr>
        <p:spPr bwMode="auto">
          <a:xfrm>
            <a:off x="533400" y="1125538"/>
            <a:ext cx="3733800" cy="641350"/>
          </a:xfrm>
          <a:prstGeom prst="rect">
            <a:avLst/>
          </a:prstGeom>
          <a:noFill/>
          <a:ln w="9525">
            <a:noFill/>
            <a:miter lim="800000"/>
            <a:headEnd/>
            <a:tailEnd/>
          </a:ln>
        </p:spPr>
        <p:txBody>
          <a:bodyPr>
            <a:spAutoFit/>
          </a:bodyPr>
          <a:lstStyle/>
          <a:p>
            <a:pPr algn="ctr">
              <a:spcBef>
                <a:spcPct val="50000"/>
              </a:spcBef>
              <a:defRPr/>
            </a:pPr>
            <a:r>
              <a:rPr lang="hu-HU" i="1" dirty="0">
                <a:latin typeface="+mj-lt"/>
                <a:cs typeface="Arial" charset="0"/>
              </a:rPr>
              <a:t>„Pilátus ekkor kijött hozzájuk az épület elé…” </a:t>
            </a:r>
            <a:endParaRPr lang="en-US" i="1" dirty="0">
              <a:latin typeface="+mj-lt"/>
              <a:cs typeface="Arial" charset="0"/>
            </a:endParaRPr>
          </a:p>
        </p:txBody>
      </p:sp>
      <p:sp>
        <p:nvSpPr>
          <p:cNvPr id="62471" name="Rectangle 8"/>
          <p:cNvSpPr>
            <a:spLocks noChangeArrowheads="1"/>
          </p:cNvSpPr>
          <p:nvPr/>
        </p:nvSpPr>
        <p:spPr bwMode="auto">
          <a:xfrm>
            <a:off x="4953000" y="1658938"/>
            <a:ext cx="3733800" cy="44196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1689" name="Text Box 9"/>
          <p:cNvSpPr txBox="1">
            <a:spLocks noChangeArrowheads="1"/>
          </p:cNvSpPr>
          <p:nvPr/>
        </p:nvSpPr>
        <p:spPr bwMode="auto">
          <a:xfrm>
            <a:off x="5105400" y="1735138"/>
            <a:ext cx="3581400" cy="3646487"/>
          </a:xfrm>
          <a:prstGeom prst="rect">
            <a:avLst/>
          </a:prstGeom>
          <a:noFill/>
          <a:ln w="9525">
            <a:noFill/>
            <a:miter lim="800000"/>
            <a:headEnd/>
            <a:tailEnd/>
          </a:ln>
        </p:spPr>
        <p:txBody>
          <a:bodyPr>
            <a:spAutoFit/>
          </a:bodyPr>
          <a:lstStyle/>
          <a:p>
            <a:pPr marL="271463" indent="-271463">
              <a:spcBef>
                <a:spcPct val="50000"/>
              </a:spcBef>
              <a:buFont typeface="Wingdings" pitchFamily="2" charset="2"/>
              <a:buChar char="§"/>
              <a:defRPr/>
            </a:pPr>
            <a:r>
              <a:rPr lang="hu-HU" sz="2200">
                <a:latin typeface="+mj-lt"/>
                <a:cs typeface="Arial" charset="0"/>
              </a:rPr>
              <a:t>Pilátus belemegy a jogszerűtlen eljárásba – enged a lágy zsarolásnak</a:t>
            </a:r>
          </a:p>
          <a:p>
            <a:pPr marL="271463" indent="-271463">
              <a:spcBef>
                <a:spcPct val="50000"/>
              </a:spcBef>
              <a:buFont typeface="Wingdings" pitchFamily="2" charset="2"/>
              <a:buChar char="§"/>
              <a:defRPr/>
            </a:pPr>
            <a:r>
              <a:rPr lang="hu-HU" sz="2200">
                <a:latin typeface="+mj-lt"/>
                <a:cs typeface="Arial" charset="0"/>
              </a:rPr>
              <a:t>Első döntése: </a:t>
            </a:r>
          </a:p>
          <a:p>
            <a:pPr marL="271463" indent="-271463" algn="ctr">
              <a:spcBef>
                <a:spcPct val="50000"/>
              </a:spcBef>
              <a:buFont typeface="Wingdings" pitchFamily="2" charset="2"/>
              <a:buNone/>
              <a:defRPr/>
            </a:pPr>
            <a:r>
              <a:rPr lang="hu-HU" sz="2200">
                <a:latin typeface="+mj-lt"/>
                <a:cs typeface="Arial" charset="0"/>
              </a:rPr>
              <a:t>„Vegyétek át ti, és ítéljétek el a törvényetek szerint.”</a:t>
            </a:r>
          </a:p>
          <a:p>
            <a:pPr marL="271463" indent="-271463">
              <a:spcBef>
                <a:spcPct val="50000"/>
              </a:spcBef>
              <a:buFont typeface="Wingdings" pitchFamily="2" charset="2"/>
              <a:buChar char="§"/>
              <a:defRPr/>
            </a:pPr>
            <a:r>
              <a:rPr lang="hu-HU" sz="2200">
                <a:latin typeface="+mj-lt"/>
                <a:cs typeface="Arial" charset="0"/>
              </a:rPr>
              <a:t>Elfogadja a nép vezetőinek hamis, de hízelgő érvelését és visszavonja döntését</a:t>
            </a:r>
            <a:endParaRPr lang="en-US" sz="2200">
              <a:latin typeface="+mj-lt"/>
              <a:cs typeface="Arial" charset="0"/>
            </a:endParaRPr>
          </a:p>
        </p:txBody>
      </p:sp>
      <p:pic>
        <p:nvPicPr>
          <p:cNvPr id="624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63738"/>
            <a:ext cx="2711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Text Box 14"/>
          <p:cNvSpPr txBox="1">
            <a:spLocks noChangeArrowheads="1"/>
          </p:cNvSpPr>
          <p:nvPr/>
        </p:nvSpPr>
        <p:spPr bwMode="auto">
          <a:xfrm>
            <a:off x="914400" y="5926138"/>
            <a:ext cx="2895600" cy="825500"/>
          </a:xfrm>
          <a:prstGeom prst="rect">
            <a:avLst/>
          </a:prstGeom>
          <a:noFill/>
          <a:ln w="9525">
            <a:noFill/>
            <a:miter lim="800000"/>
            <a:headEnd/>
            <a:tailEnd/>
          </a:ln>
        </p:spPr>
        <p:txBody>
          <a:bodyPr>
            <a:spAutoFit/>
          </a:bodyPr>
          <a:lstStyle/>
          <a:p>
            <a:pPr algn="ctr">
              <a:defRPr/>
            </a:pPr>
            <a:r>
              <a:rPr lang="hu-HU" sz="1600" b="1">
                <a:latin typeface="+mj-lt"/>
                <a:cs typeface="Arial" charset="0"/>
              </a:rPr>
              <a:t>Jézust Pilátushoz viszik</a:t>
            </a:r>
            <a:r>
              <a:rPr lang="hu-HU" sz="1600">
                <a:latin typeface="+mj-lt"/>
                <a:cs typeface="Arial" charset="0"/>
              </a:rPr>
              <a:t> </a:t>
            </a:r>
            <a:br>
              <a:rPr lang="hu-HU" sz="1600" b="1">
                <a:latin typeface="+mj-lt"/>
                <a:cs typeface="Arial" charset="0"/>
              </a:rPr>
            </a:br>
            <a:r>
              <a:rPr lang="hu-HU" sz="1600">
                <a:latin typeface="+mj-lt"/>
                <a:cs typeface="Arial" charset="0"/>
              </a:rPr>
              <a:t> Alexandre BIDA</a:t>
            </a:r>
            <a:r>
              <a:rPr lang="en-US" sz="1600">
                <a:latin typeface="+mj-lt"/>
                <a:cs typeface="Arial" charset="0"/>
              </a:rPr>
              <a:t> </a:t>
            </a:r>
            <a:br>
              <a:rPr lang="en-US" sz="1600">
                <a:latin typeface="+mj-lt"/>
                <a:cs typeface="Arial" charset="0"/>
              </a:rPr>
            </a:br>
            <a:endParaRPr lang="en-US" sz="1600">
              <a:latin typeface="+mj-lt"/>
              <a:cs typeface="Arial" charset="0"/>
            </a:endParaRPr>
          </a:p>
        </p:txBody>
      </p:sp>
    </p:spTree>
    <p:extLst>
      <p:ext uri="{BB962C8B-B14F-4D97-AF65-F5344CB8AC3E}">
        <p14:creationId xmlns:p14="http://schemas.microsoft.com/office/powerpoint/2010/main" val="3607985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2. Nem akar szembenézni az igazsággal</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D53C28-4C2E-4D88-907A-E3C3104A1DA5}" type="slidenum">
              <a:rPr lang="en-US" altLang="hu-HU">
                <a:solidFill>
                  <a:srgbClr val="898989"/>
                </a:solidFill>
                <a:latin typeface="Calibri" panose="020F0502020204030204" pitchFamily="34" charset="0"/>
              </a:rPr>
              <a:pPr eaLnBrk="1" hangingPunct="1"/>
              <a:t>43</a:t>
            </a:fld>
            <a:endParaRPr lang="en-US" altLang="hu-HU">
              <a:solidFill>
                <a:srgbClr val="898989"/>
              </a:solidFill>
              <a:latin typeface="Calibri" panose="020F0502020204030204" pitchFamily="34" charset="0"/>
            </a:endParaRPr>
          </a:p>
        </p:txBody>
      </p:sp>
      <p:pic>
        <p:nvPicPr>
          <p:cNvPr id="63491"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381000" y="1196975"/>
            <a:ext cx="8458200" cy="366713"/>
          </a:xfrm>
          <a:prstGeom prst="rect">
            <a:avLst/>
          </a:prstGeom>
          <a:noFill/>
          <a:ln w="9525">
            <a:noFill/>
            <a:miter lim="800000"/>
            <a:headEnd/>
            <a:tailEnd/>
          </a:ln>
        </p:spPr>
        <p:txBody>
          <a:bodyPr>
            <a:spAutoFit/>
          </a:bodyPr>
          <a:lstStyle/>
          <a:p>
            <a:pPr algn="ctr">
              <a:spcBef>
                <a:spcPct val="50000"/>
              </a:spcBef>
              <a:defRPr/>
            </a:pPr>
            <a:r>
              <a:rPr lang="hu-HU" i="1">
                <a:latin typeface="+mj-lt"/>
                <a:cs typeface="Arial" charset="0"/>
              </a:rPr>
              <a:t>„Pilátus azután ismét bement a helytartóságra, behívatta Jézust…”</a:t>
            </a:r>
            <a:endParaRPr lang="en-US" i="1">
              <a:latin typeface="+mj-lt"/>
              <a:cs typeface="Arial" charset="0"/>
            </a:endParaRPr>
          </a:p>
        </p:txBody>
      </p:sp>
      <p:sp>
        <p:nvSpPr>
          <p:cNvPr id="63495" name="Rectangle 8"/>
          <p:cNvSpPr>
            <a:spLocks noChangeArrowheads="1"/>
          </p:cNvSpPr>
          <p:nvPr/>
        </p:nvSpPr>
        <p:spPr bwMode="auto">
          <a:xfrm>
            <a:off x="4419600" y="2438400"/>
            <a:ext cx="4343400" cy="32004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2713" name="Text Box 9"/>
          <p:cNvSpPr txBox="1">
            <a:spLocks noChangeArrowheads="1"/>
          </p:cNvSpPr>
          <p:nvPr/>
        </p:nvSpPr>
        <p:spPr bwMode="auto">
          <a:xfrm>
            <a:off x="4495800" y="2492375"/>
            <a:ext cx="4495800" cy="2759075"/>
          </a:xfrm>
          <a:prstGeom prst="rect">
            <a:avLst/>
          </a:prstGeom>
          <a:noFill/>
          <a:ln w="9525">
            <a:noFill/>
            <a:miter lim="800000"/>
            <a:headEnd/>
            <a:tailEnd/>
          </a:ln>
        </p:spPr>
        <p:txBody>
          <a:bodyPr>
            <a:spAutoFit/>
          </a:bodyPr>
          <a:lstStyle/>
          <a:p>
            <a:pPr marL="180975" indent="-180975">
              <a:spcBef>
                <a:spcPct val="50000"/>
              </a:spcBef>
              <a:buFont typeface="Wingdings" pitchFamily="2" charset="2"/>
              <a:buChar char="§"/>
              <a:tabLst>
                <a:tab pos="180975" algn="l"/>
              </a:tabLst>
              <a:defRPr/>
            </a:pPr>
            <a:r>
              <a:rPr lang="hu-HU" sz="2200">
                <a:latin typeface="+mj-lt"/>
                <a:cs typeface="Arial" charset="0"/>
              </a:rPr>
              <a:t>Jó kérdések:</a:t>
            </a:r>
          </a:p>
          <a:p>
            <a:pPr marL="622300" lvl="1" indent="-260350">
              <a:spcBef>
                <a:spcPct val="50000"/>
              </a:spcBef>
              <a:buFont typeface="Arial" charset="0"/>
              <a:buChar char="–"/>
              <a:tabLst>
                <a:tab pos="180975" algn="l"/>
              </a:tabLst>
              <a:defRPr/>
            </a:pPr>
            <a:r>
              <a:rPr lang="hu-HU" sz="2000">
                <a:latin typeface="+mj-lt"/>
                <a:cs typeface="Arial" charset="0"/>
              </a:rPr>
              <a:t>„Te vagy a zsidók királya?”</a:t>
            </a:r>
          </a:p>
          <a:p>
            <a:pPr marL="622300" lvl="1" indent="-260350">
              <a:spcBef>
                <a:spcPct val="50000"/>
              </a:spcBef>
              <a:buFont typeface="Arial" charset="0"/>
              <a:buChar char="–"/>
              <a:tabLst>
                <a:tab pos="180975" algn="l"/>
              </a:tabLst>
              <a:defRPr/>
            </a:pPr>
            <a:r>
              <a:rPr lang="hu-HU" sz="2000">
                <a:latin typeface="+mj-lt"/>
                <a:cs typeface="Arial" charset="0"/>
              </a:rPr>
              <a:t>„Mit tettél?”</a:t>
            </a:r>
          </a:p>
          <a:p>
            <a:pPr marL="622300" lvl="1" indent="-260350">
              <a:spcBef>
                <a:spcPct val="50000"/>
              </a:spcBef>
              <a:buFont typeface="Arial" charset="0"/>
              <a:buChar char="–"/>
              <a:tabLst>
                <a:tab pos="180975" algn="l"/>
              </a:tabLst>
              <a:defRPr/>
            </a:pPr>
            <a:r>
              <a:rPr lang="hu-HU" sz="2000">
                <a:latin typeface="+mj-lt"/>
                <a:cs typeface="Arial" charset="0"/>
              </a:rPr>
              <a:t>„Akkor mégis király vagy Te?”</a:t>
            </a:r>
          </a:p>
          <a:p>
            <a:pPr marL="622300" lvl="1" indent="-260350">
              <a:spcBef>
                <a:spcPct val="50000"/>
              </a:spcBef>
              <a:buFont typeface="Arial" charset="0"/>
              <a:buChar char="–"/>
              <a:tabLst>
                <a:tab pos="180975" algn="l"/>
              </a:tabLst>
              <a:defRPr/>
            </a:pPr>
            <a:r>
              <a:rPr lang="hu-HU" sz="2000">
                <a:latin typeface="+mj-lt"/>
                <a:cs typeface="Arial" charset="0"/>
              </a:rPr>
              <a:t>„Mi az igazság?”</a:t>
            </a:r>
          </a:p>
          <a:p>
            <a:pPr marL="180975" indent="-180975">
              <a:spcBef>
                <a:spcPct val="50000"/>
              </a:spcBef>
              <a:buFont typeface="Wingdings" pitchFamily="2" charset="2"/>
              <a:buChar char="§"/>
              <a:tabLst>
                <a:tab pos="180975" algn="l"/>
              </a:tabLst>
              <a:defRPr/>
            </a:pPr>
            <a:r>
              <a:rPr lang="hu-HU" sz="2200">
                <a:latin typeface="+mj-lt"/>
                <a:cs typeface="Arial" charset="0"/>
              </a:rPr>
              <a:t>Nem várja meg a választ</a:t>
            </a:r>
          </a:p>
        </p:txBody>
      </p:sp>
      <p:pic>
        <p:nvPicPr>
          <p:cNvPr id="63497" name="Picture 10" descr="gay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58975"/>
            <a:ext cx="28987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5" name="Text Box 11"/>
          <p:cNvSpPr txBox="1">
            <a:spLocks noChangeArrowheads="1"/>
          </p:cNvSpPr>
          <p:nvPr/>
        </p:nvSpPr>
        <p:spPr bwMode="auto">
          <a:xfrm>
            <a:off x="762000" y="6056313"/>
            <a:ext cx="3048000" cy="581025"/>
          </a:xfrm>
          <a:prstGeom prst="rect">
            <a:avLst/>
          </a:prstGeom>
          <a:noFill/>
          <a:ln w="9525">
            <a:noFill/>
            <a:miter lim="800000"/>
            <a:headEnd/>
            <a:tailEnd/>
          </a:ln>
        </p:spPr>
        <p:txBody>
          <a:bodyPr>
            <a:spAutoFit/>
          </a:bodyPr>
          <a:lstStyle/>
          <a:p>
            <a:pPr algn="ctr">
              <a:defRPr/>
            </a:pPr>
            <a:r>
              <a:rPr lang="hu-HU" sz="1600" b="1" dirty="0">
                <a:latin typeface="+mj-lt"/>
                <a:cs typeface="Arial" charset="0"/>
              </a:rPr>
              <a:t>Mi az igazság?</a:t>
            </a:r>
          </a:p>
          <a:p>
            <a:pPr algn="ctr">
              <a:defRPr/>
            </a:pPr>
            <a:r>
              <a:rPr lang="hu-HU" sz="1600" dirty="0" err="1">
                <a:latin typeface="+mj-lt"/>
                <a:cs typeface="Arial" charset="0"/>
              </a:rPr>
              <a:t>Nikolay</a:t>
            </a:r>
            <a:r>
              <a:rPr lang="hu-HU" sz="1600" dirty="0">
                <a:latin typeface="+mj-lt"/>
                <a:cs typeface="Arial" charset="0"/>
              </a:rPr>
              <a:t> GAY</a:t>
            </a:r>
            <a:endParaRPr lang="en-US" sz="1600" dirty="0">
              <a:latin typeface="+mj-lt"/>
              <a:cs typeface="Arial" charset="0"/>
            </a:endParaRPr>
          </a:p>
        </p:txBody>
      </p:sp>
    </p:spTree>
    <p:extLst>
      <p:ext uri="{BB962C8B-B14F-4D97-AF65-F5344CB8AC3E}">
        <p14:creationId xmlns:p14="http://schemas.microsoft.com/office/powerpoint/2010/main" val="1357570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3. Döntés helyett alkudozás</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F43D67-ABFA-45DD-9271-6825B3798DE2}" type="slidenum">
              <a:rPr lang="en-US" altLang="hu-HU">
                <a:solidFill>
                  <a:srgbClr val="898989"/>
                </a:solidFill>
                <a:latin typeface="Calibri" panose="020F0502020204030204" pitchFamily="34" charset="0"/>
              </a:rPr>
              <a:pPr eaLnBrk="1" hangingPunct="1"/>
              <a:t>44</a:t>
            </a:fld>
            <a:endParaRPr lang="en-US" altLang="hu-HU">
              <a:solidFill>
                <a:srgbClr val="898989"/>
              </a:solidFill>
              <a:latin typeface="Calibri" panose="020F0502020204030204" pitchFamily="34" charset="0"/>
            </a:endParaRPr>
          </a:p>
        </p:txBody>
      </p:sp>
      <p:pic>
        <p:nvPicPr>
          <p:cNvPr id="64515"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p:cNvSpPr txBox="1">
            <a:spLocks noChangeArrowheads="1"/>
          </p:cNvSpPr>
          <p:nvPr/>
        </p:nvSpPr>
        <p:spPr bwMode="auto">
          <a:xfrm>
            <a:off x="4516415" y="66675"/>
            <a:ext cx="300082" cy="707886"/>
          </a:xfrm>
          <a:prstGeom prst="rect">
            <a:avLst/>
          </a:prstGeom>
          <a:noFill/>
          <a:ln w="9525">
            <a:noFill/>
            <a:miter lim="800000"/>
            <a:headEnd/>
            <a:tailEnd/>
          </a:ln>
        </p:spPr>
        <p:txBody>
          <a:bodyPr wrap="none">
            <a:spAutoFit/>
          </a:bodyPr>
          <a:lstStyle/>
          <a:p>
            <a:pPr algn="ctr">
              <a:defRPr/>
            </a:pPr>
            <a:r>
              <a:rPr lang="hu-HU" sz="4000" dirty="0">
                <a:latin typeface="+mj-lt"/>
                <a:cs typeface="Arial" charset="0"/>
              </a:rPr>
              <a:t> </a:t>
            </a:r>
            <a:endParaRPr lang="en-US" sz="4000" dirty="0">
              <a:latin typeface="+mj-lt"/>
              <a:cs typeface="Arial" charset="0"/>
            </a:endParaRPr>
          </a:p>
        </p:txBody>
      </p:sp>
      <p:sp>
        <p:nvSpPr>
          <p:cNvPr id="73735" name="Text Box 7"/>
          <p:cNvSpPr txBox="1">
            <a:spLocks noChangeArrowheads="1"/>
          </p:cNvSpPr>
          <p:nvPr/>
        </p:nvSpPr>
        <p:spPr bwMode="auto">
          <a:xfrm>
            <a:off x="381000" y="1125538"/>
            <a:ext cx="3962400" cy="641350"/>
          </a:xfrm>
          <a:prstGeom prst="rect">
            <a:avLst/>
          </a:prstGeom>
          <a:noFill/>
          <a:ln w="9525">
            <a:noFill/>
            <a:miter lim="800000"/>
            <a:headEnd/>
            <a:tailEnd/>
          </a:ln>
        </p:spPr>
        <p:txBody>
          <a:bodyPr>
            <a:spAutoFit/>
          </a:bodyPr>
          <a:lstStyle/>
          <a:p>
            <a:pPr algn="ctr">
              <a:spcBef>
                <a:spcPct val="50000"/>
              </a:spcBef>
              <a:defRPr/>
            </a:pPr>
            <a:r>
              <a:rPr lang="hu-HU" i="1" dirty="0">
                <a:latin typeface="+mj-lt"/>
                <a:cs typeface="Arial" charset="0"/>
              </a:rPr>
              <a:t>„…ismét kiment … Én nem találok benne semmiféle bűnt.” </a:t>
            </a:r>
            <a:endParaRPr lang="en-US" i="1" dirty="0">
              <a:latin typeface="+mj-lt"/>
              <a:cs typeface="Arial" charset="0"/>
            </a:endParaRPr>
          </a:p>
        </p:txBody>
      </p:sp>
      <p:sp>
        <p:nvSpPr>
          <p:cNvPr id="64519" name="Rectangle 9"/>
          <p:cNvSpPr>
            <a:spLocks noChangeArrowheads="1"/>
          </p:cNvSpPr>
          <p:nvPr/>
        </p:nvSpPr>
        <p:spPr bwMode="auto">
          <a:xfrm>
            <a:off x="4800600" y="1639888"/>
            <a:ext cx="4038600" cy="44196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3737" name="Text Box 10"/>
          <p:cNvSpPr txBox="1">
            <a:spLocks noChangeArrowheads="1"/>
          </p:cNvSpPr>
          <p:nvPr/>
        </p:nvSpPr>
        <p:spPr bwMode="auto">
          <a:xfrm>
            <a:off x="4953000" y="1658938"/>
            <a:ext cx="3733800" cy="4343400"/>
          </a:xfrm>
          <a:prstGeom prst="rect">
            <a:avLst/>
          </a:prstGeom>
          <a:noFill/>
          <a:ln w="9525">
            <a:noFill/>
            <a:miter lim="800000"/>
            <a:headEnd/>
            <a:tailEnd/>
          </a:ln>
        </p:spPr>
        <p:txBody>
          <a:bodyPr>
            <a:spAutoFit/>
          </a:bodyPr>
          <a:lstStyle/>
          <a:p>
            <a:pPr marL="180975" indent="-180975" algn="ctr">
              <a:spcBef>
                <a:spcPct val="50000"/>
              </a:spcBef>
              <a:buFont typeface="Wingdings" pitchFamily="2" charset="2"/>
              <a:buNone/>
              <a:defRPr/>
            </a:pPr>
            <a:r>
              <a:rPr lang="hu-HU" sz="2200" dirty="0">
                <a:latin typeface="+mj-lt"/>
                <a:cs typeface="Arial" charset="0"/>
              </a:rPr>
              <a:t>„Tudta ugyanis, hogy Jézust irigységből szolgáltatták ki neki.” (Máté 27,18)</a:t>
            </a:r>
          </a:p>
          <a:p>
            <a:pPr marL="180975" indent="-180975" algn="ctr">
              <a:spcBef>
                <a:spcPct val="50000"/>
              </a:spcBef>
              <a:buFont typeface="Wingdings" pitchFamily="2" charset="2"/>
              <a:buNone/>
              <a:defRPr/>
            </a:pPr>
            <a:endParaRPr lang="hu-HU" sz="1400" dirty="0">
              <a:latin typeface="+mj-lt"/>
              <a:cs typeface="Arial" charset="0"/>
            </a:endParaRPr>
          </a:p>
          <a:p>
            <a:pPr marL="180975" indent="-180975">
              <a:spcBef>
                <a:spcPct val="50000"/>
              </a:spcBef>
              <a:buFont typeface="Wingdings" pitchFamily="2" charset="2"/>
              <a:buChar char="§"/>
              <a:defRPr/>
            </a:pPr>
            <a:r>
              <a:rPr lang="hu-HU" sz="2200" dirty="0">
                <a:latin typeface="+mj-lt"/>
                <a:cs typeface="Arial" charset="0"/>
              </a:rPr>
              <a:t>Igazság helyett kétséges taktika</a:t>
            </a:r>
          </a:p>
          <a:p>
            <a:pPr marL="180975" indent="-180975">
              <a:spcBef>
                <a:spcPct val="50000"/>
              </a:spcBef>
              <a:buFont typeface="Wingdings" pitchFamily="2" charset="2"/>
              <a:buChar char="§"/>
              <a:defRPr/>
            </a:pPr>
            <a:r>
              <a:rPr lang="hu-HU" sz="2200" dirty="0">
                <a:latin typeface="+mj-lt"/>
                <a:cs typeface="Arial" charset="0"/>
              </a:rPr>
              <a:t>Ésszerűtlen, kétségbeesett próbálkozás</a:t>
            </a:r>
          </a:p>
          <a:p>
            <a:pPr marL="180975" indent="-180975">
              <a:spcBef>
                <a:spcPct val="50000"/>
              </a:spcBef>
              <a:buFont typeface="Wingdings" pitchFamily="2" charset="2"/>
              <a:buChar char="§"/>
              <a:defRPr/>
            </a:pPr>
            <a:r>
              <a:rPr lang="hu-HU" sz="2200" dirty="0">
                <a:latin typeface="+mj-lt"/>
                <a:cs typeface="Arial" charset="0"/>
              </a:rPr>
              <a:t>Visszavonhatatlan rossz ajánlattal áll elő</a:t>
            </a:r>
          </a:p>
          <a:p>
            <a:pPr marL="180975" indent="-180975">
              <a:spcBef>
                <a:spcPct val="50000"/>
              </a:spcBef>
              <a:buFont typeface="Wingdings" pitchFamily="2" charset="2"/>
              <a:buNone/>
              <a:defRPr/>
            </a:pPr>
            <a:r>
              <a:rPr lang="hu-HU" dirty="0">
                <a:latin typeface="+mj-lt"/>
                <a:cs typeface="Arial" charset="0"/>
              </a:rPr>
              <a:t>  </a:t>
            </a:r>
            <a:endParaRPr lang="en-US" dirty="0">
              <a:latin typeface="+mj-lt"/>
              <a:cs typeface="Arial" charset="0"/>
            </a:endParaRPr>
          </a:p>
        </p:txBody>
      </p:sp>
      <p:pic>
        <p:nvPicPr>
          <p:cNvPr id="64521" name="Picture 12" descr="giveUsBarabb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268538"/>
            <a:ext cx="40386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3"/>
          <p:cNvSpPr txBox="1">
            <a:spLocks noChangeArrowheads="1"/>
          </p:cNvSpPr>
          <p:nvPr/>
        </p:nvSpPr>
        <p:spPr bwMode="auto">
          <a:xfrm>
            <a:off x="381000" y="5545138"/>
            <a:ext cx="38862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Barabbást bocsásd szabadon</a:t>
            </a:r>
          </a:p>
          <a:p>
            <a:pPr algn="ctr">
              <a:defRPr/>
            </a:pPr>
            <a:r>
              <a:rPr lang="fr-FR" sz="1600">
                <a:latin typeface="+mj-lt"/>
                <a:cs typeface="Arial" charset="0"/>
              </a:rPr>
              <a:t> Charles Louis Lucien MULLER</a:t>
            </a:r>
            <a:endParaRPr lang="en-US" sz="1600">
              <a:latin typeface="+mj-lt"/>
              <a:cs typeface="Arial" charset="0"/>
            </a:endParaRPr>
          </a:p>
        </p:txBody>
      </p:sp>
    </p:spTree>
    <p:extLst>
      <p:ext uri="{BB962C8B-B14F-4D97-AF65-F5344CB8AC3E}">
        <p14:creationId xmlns:p14="http://schemas.microsoft.com/office/powerpoint/2010/main" val="730071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849" y="274638"/>
            <a:ext cx="8569325" cy="688975"/>
          </a:xfrm>
        </p:spPr>
        <p:txBody>
          <a:bodyPr>
            <a:normAutofit fontScale="90000"/>
          </a:bodyPr>
          <a:lstStyle/>
          <a:p>
            <a:r>
              <a:rPr lang="hu-HU" dirty="0">
                <a:cs typeface="Arial" charset="0"/>
              </a:rPr>
              <a:t>4. Az igazságtalanság és az irracionalitás fokozódik</a:t>
            </a:r>
            <a:endParaRPr lang="hu-HU" dirty="0"/>
          </a:p>
        </p:txBody>
      </p:sp>
      <p:sp>
        <p:nvSpPr>
          <p:cNvPr id="12"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F60678-7516-4B75-821B-0EB8D252EA07}" type="slidenum">
              <a:rPr lang="en-US" altLang="hu-HU">
                <a:solidFill>
                  <a:srgbClr val="898989"/>
                </a:solidFill>
                <a:latin typeface="Calibri" panose="020F0502020204030204" pitchFamily="34" charset="0"/>
              </a:rPr>
              <a:pPr eaLnBrk="1" hangingPunct="1"/>
              <a:t>45</a:t>
            </a:fld>
            <a:endParaRPr lang="en-US" altLang="hu-HU">
              <a:solidFill>
                <a:srgbClr val="898989"/>
              </a:solidFill>
              <a:latin typeface="Calibri" panose="020F0502020204030204" pitchFamily="34" charset="0"/>
            </a:endParaRPr>
          </a:p>
        </p:txBody>
      </p:sp>
      <p:pic>
        <p:nvPicPr>
          <p:cNvPr id="65539"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8"/>
          <p:cNvSpPr>
            <a:spLocks noChangeArrowheads="1"/>
          </p:cNvSpPr>
          <p:nvPr/>
        </p:nvSpPr>
        <p:spPr bwMode="auto">
          <a:xfrm>
            <a:off x="5257800" y="1524000"/>
            <a:ext cx="3429000" cy="43434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4760" name="Text Box 9"/>
          <p:cNvSpPr txBox="1">
            <a:spLocks noChangeArrowheads="1"/>
          </p:cNvSpPr>
          <p:nvPr/>
        </p:nvSpPr>
        <p:spPr bwMode="auto">
          <a:xfrm>
            <a:off x="5410200" y="1752600"/>
            <a:ext cx="3124200" cy="3478213"/>
          </a:xfrm>
          <a:prstGeom prst="rect">
            <a:avLst/>
          </a:prstGeom>
          <a:noFill/>
          <a:ln w="9525">
            <a:noFill/>
            <a:miter lim="800000"/>
            <a:headEnd/>
            <a:tailEnd/>
          </a:ln>
        </p:spPr>
        <p:txBody>
          <a:bodyPr>
            <a:spAutoFit/>
          </a:bodyPr>
          <a:lstStyle/>
          <a:p>
            <a:pPr algn="ctr">
              <a:spcBef>
                <a:spcPct val="50000"/>
              </a:spcBef>
              <a:defRPr/>
            </a:pPr>
            <a:r>
              <a:rPr lang="hu-HU" sz="2200">
                <a:latin typeface="+mj-lt"/>
                <a:cs typeface="Arial" charset="0"/>
              </a:rPr>
              <a:t>„Akkor Pilátus elvitte Jézust, és megkorbácsoltatta. A katonák tövisből koronát fontak, a fejére tették, és bíborruhát adtak rá; oda járultak hozzá, és ezt  mondták: „Üdvözlégy zsidók királya!” – és arcul ütötték.”</a:t>
            </a:r>
            <a:r>
              <a:rPr lang="hu-HU">
                <a:latin typeface="+mj-lt"/>
                <a:cs typeface="Arial" charset="0"/>
              </a:rPr>
              <a:t> </a:t>
            </a:r>
            <a:endParaRPr lang="en-US">
              <a:latin typeface="+mj-lt"/>
              <a:cs typeface="Arial" charset="0"/>
            </a:endParaRPr>
          </a:p>
        </p:txBody>
      </p:sp>
      <p:pic>
        <p:nvPicPr>
          <p:cNvPr id="65544" name="Picture 11" descr="The_Flagellation_of_Christ_W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7830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12"/>
          <p:cNvSpPr txBox="1">
            <a:spLocks noChangeArrowheads="1"/>
          </p:cNvSpPr>
          <p:nvPr/>
        </p:nvSpPr>
        <p:spPr bwMode="auto">
          <a:xfrm>
            <a:off x="609600" y="6019800"/>
            <a:ext cx="38100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Krisztus megkorbácsolása</a:t>
            </a:r>
          </a:p>
          <a:p>
            <a:pPr algn="ctr">
              <a:defRPr/>
            </a:pPr>
            <a:r>
              <a:rPr lang="hu-HU" sz="1600">
                <a:latin typeface="+mj-lt"/>
                <a:cs typeface="Arial" charset="0"/>
              </a:rPr>
              <a:t>Peter Paul RUBENS</a:t>
            </a:r>
            <a:endParaRPr lang="en-US" sz="1600">
              <a:latin typeface="+mj-lt"/>
              <a:cs typeface="Arial" charset="0"/>
            </a:endParaRPr>
          </a:p>
        </p:txBody>
      </p:sp>
    </p:spTree>
    <p:extLst>
      <p:ext uri="{BB962C8B-B14F-4D97-AF65-F5344CB8AC3E}">
        <p14:creationId xmlns:p14="http://schemas.microsoft.com/office/powerpoint/2010/main" val="499402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5. A félelem eluralkodása</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648F79-3405-485A-93BD-FA498AE182F9}" type="slidenum">
              <a:rPr lang="en-US" altLang="hu-HU">
                <a:solidFill>
                  <a:srgbClr val="898989"/>
                </a:solidFill>
                <a:latin typeface="Calibri" panose="020F0502020204030204" pitchFamily="34" charset="0"/>
              </a:rPr>
              <a:pPr eaLnBrk="1" hangingPunct="1"/>
              <a:t>46</a:t>
            </a:fld>
            <a:endParaRPr lang="en-US" altLang="hu-HU">
              <a:solidFill>
                <a:srgbClr val="898989"/>
              </a:solidFill>
              <a:latin typeface="Calibri" panose="020F0502020204030204" pitchFamily="34" charset="0"/>
            </a:endParaRPr>
          </a:p>
        </p:txBody>
      </p:sp>
      <p:pic>
        <p:nvPicPr>
          <p:cNvPr id="66563"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17341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17341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7"/>
          <p:cNvSpPr txBox="1">
            <a:spLocks noChangeArrowheads="1"/>
          </p:cNvSpPr>
          <p:nvPr/>
        </p:nvSpPr>
        <p:spPr bwMode="auto">
          <a:xfrm>
            <a:off x="1066800" y="1196975"/>
            <a:ext cx="3352800" cy="915988"/>
          </a:xfrm>
          <a:prstGeom prst="rect">
            <a:avLst/>
          </a:prstGeom>
          <a:noFill/>
          <a:ln w="9525">
            <a:noFill/>
            <a:miter lim="800000"/>
            <a:headEnd/>
            <a:tailEnd/>
          </a:ln>
        </p:spPr>
        <p:txBody>
          <a:bodyPr>
            <a:spAutoFit/>
          </a:bodyPr>
          <a:lstStyle/>
          <a:p>
            <a:pPr algn="ctr">
              <a:spcBef>
                <a:spcPct val="50000"/>
              </a:spcBef>
              <a:defRPr/>
            </a:pPr>
            <a:r>
              <a:rPr lang="hu-HU" i="1">
                <a:latin typeface="+mj-lt"/>
                <a:cs typeface="Arial" charset="0"/>
              </a:rPr>
              <a:t>„Íme kihozom őt nektek. Tudjátok meg, hogy semmiféle bűnt nem találok benne.” </a:t>
            </a:r>
            <a:endParaRPr lang="en-US" i="1">
              <a:latin typeface="+mj-lt"/>
              <a:cs typeface="Arial" charset="0"/>
            </a:endParaRPr>
          </a:p>
        </p:txBody>
      </p:sp>
      <p:sp>
        <p:nvSpPr>
          <p:cNvPr id="66567" name="Rectangle 8"/>
          <p:cNvSpPr>
            <a:spLocks noChangeArrowheads="1"/>
          </p:cNvSpPr>
          <p:nvPr/>
        </p:nvSpPr>
        <p:spPr bwMode="auto">
          <a:xfrm>
            <a:off x="5791200" y="1349375"/>
            <a:ext cx="2971800" cy="47244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5785" name="Text Box 9"/>
          <p:cNvSpPr txBox="1">
            <a:spLocks noChangeArrowheads="1"/>
          </p:cNvSpPr>
          <p:nvPr/>
        </p:nvSpPr>
        <p:spPr bwMode="auto">
          <a:xfrm>
            <a:off x="5715000" y="1425575"/>
            <a:ext cx="2971800" cy="3986213"/>
          </a:xfrm>
          <a:prstGeom prst="rect">
            <a:avLst/>
          </a:prstGeom>
          <a:noFill/>
          <a:ln w="9525">
            <a:noFill/>
            <a:miter lim="800000"/>
            <a:headEnd/>
            <a:tailEnd/>
          </a:ln>
        </p:spPr>
        <p:txBody>
          <a:bodyPr>
            <a:spAutoFit/>
          </a:bodyPr>
          <a:lstStyle/>
          <a:p>
            <a:pPr marL="271463" indent="-271463" algn="ctr">
              <a:spcBef>
                <a:spcPct val="50000"/>
              </a:spcBef>
              <a:buFont typeface="Wingdings" pitchFamily="2" charset="2"/>
              <a:buNone/>
              <a:defRPr/>
            </a:pPr>
            <a:r>
              <a:rPr lang="hu-HU" sz="2200">
                <a:latin typeface="+mj-lt"/>
                <a:cs typeface="Arial" charset="0"/>
              </a:rPr>
              <a:t>„Feszítsd meg, feszítsd meg!”</a:t>
            </a:r>
          </a:p>
          <a:p>
            <a:pPr marL="271463" indent="-271463" algn="ctr">
              <a:spcBef>
                <a:spcPct val="50000"/>
              </a:spcBef>
              <a:buFont typeface="Wingdings" pitchFamily="2" charset="2"/>
              <a:buNone/>
              <a:defRPr/>
            </a:pPr>
            <a:r>
              <a:rPr lang="hu-HU" sz="2200">
                <a:latin typeface="+mj-lt"/>
                <a:cs typeface="Arial" charset="0"/>
              </a:rPr>
              <a:t>„…feszítsétek meg, mert én nem találom bűnösnek.”</a:t>
            </a:r>
          </a:p>
          <a:p>
            <a:pPr marL="271463" indent="-271463" algn="ctr">
              <a:spcBef>
                <a:spcPct val="50000"/>
              </a:spcBef>
              <a:buFont typeface="Wingdings" pitchFamily="2" charset="2"/>
              <a:buNone/>
              <a:defRPr/>
            </a:pPr>
            <a:r>
              <a:rPr lang="hu-HU" sz="2200">
                <a:latin typeface="+mj-lt"/>
                <a:cs typeface="Arial" charset="0"/>
              </a:rPr>
              <a:t>„…a törvény szerint meg kell halnia, mert Isten Fiává tette magát.”</a:t>
            </a:r>
          </a:p>
          <a:p>
            <a:pPr marL="271463" indent="-271463" algn="ctr">
              <a:spcBef>
                <a:spcPct val="50000"/>
              </a:spcBef>
              <a:buFont typeface="Wingdings" pitchFamily="2" charset="2"/>
              <a:buNone/>
              <a:defRPr/>
            </a:pPr>
            <a:r>
              <a:rPr lang="hu-HU" sz="2200">
                <a:latin typeface="+mj-lt"/>
                <a:cs typeface="Arial" charset="0"/>
              </a:rPr>
              <a:t>„…még nagyobb félelem szállta meg.”</a:t>
            </a:r>
            <a:endParaRPr lang="en-US" sz="2200">
              <a:latin typeface="+mj-lt"/>
              <a:cs typeface="Arial" charset="0"/>
            </a:endParaRPr>
          </a:p>
        </p:txBody>
      </p:sp>
      <p:pic>
        <p:nvPicPr>
          <p:cNvPr id="66569" name="Picture 10" descr="ecceho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4943475"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Text Box 11"/>
          <p:cNvSpPr txBox="1">
            <a:spLocks noChangeArrowheads="1"/>
          </p:cNvSpPr>
          <p:nvPr/>
        </p:nvSpPr>
        <p:spPr bwMode="auto">
          <a:xfrm>
            <a:off x="304800" y="5692775"/>
            <a:ext cx="50292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Ecce Homo</a:t>
            </a:r>
          </a:p>
          <a:p>
            <a:pPr algn="ctr">
              <a:defRPr/>
            </a:pPr>
            <a:r>
              <a:rPr lang="hu-HU" sz="1600">
                <a:latin typeface="+mj-lt"/>
                <a:cs typeface="Arial" charset="0"/>
              </a:rPr>
              <a:t>MUNKÁCSY Mihály</a:t>
            </a:r>
            <a:endParaRPr lang="en-US" sz="1600">
              <a:latin typeface="+mj-lt"/>
              <a:cs typeface="Arial" charset="0"/>
            </a:endParaRPr>
          </a:p>
        </p:txBody>
      </p:sp>
    </p:spTree>
    <p:extLst>
      <p:ext uri="{BB962C8B-B14F-4D97-AF65-F5344CB8AC3E}">
        <p14:creationId xmlns:p14="http://schemas.microsoft.com/office/powerpoint/2010/main" val="2361569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6. Illúzió kontra valóság</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B6D932-16FB-4A6A-B11D-115D5D2FFC98}" type="slidenum">
              <a:rPr lang="en-US" altLang="hu-HU">
                <a:solidFill>
                  <a:srgbClr val="898989"/>
                </a:solidFill>
                <a:latin typeface="Calibri" panose="020F0502020204030204" pitchFamily="34" charset="0"/>
              </a:rPr>
              <a:pPr eaLnBrk="1" hangingPunct="1"/>
              <a:t>47</a:t>
            </a:fld>
            <a:endParaRPr lang="en-US" altLang="hu-HU">
              <a:solidFill>
                <a:srgbClr val="898989"/>
              </a:solidFill>
              <a:latin typeface="Calibri" panose="020F0502020204030204" pitchFamily="34" charset="0"/>
            </a:endParaRPr>
          </a:p>
        </p:txBody>
      </p:sp>
      <p:pic>
        <p:nvPicPr>
          <p:cNvPr id="67587"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 Box 7"/>
          <p:cNvSpPr txBox="1">
            <a:spLocks noChangeArrowheads="1"/>
          </p:cNvSpPr>
          <p:nvPr/>
        </p:nvSpPr>
        <p:spPr bwMode="auto">
          <a:xfrm>
            <a:off x="304800" y="1364754"/>
            <a:ext cx="3733800" cy="1200150"/>
          </a:xfrm>
          <a:prstGeom prst="rect">
            <a:avLst/>
          </a:prstGeom>
          <a:noFill/>
          <a:ln w="9525">
            <a:noFill/>
            <a:miter lim="800000"/>
            <a:headEnd/>
            <a:tailEnd/>
          </a:ln>
        </p:spPr>
        <p:txBody>
          <a:bodyPr>
            <a:spAutoFit/>
          </a:bodyPr>
          <a:lstStyle/>
          <a:p>
            <a:pPr algn="ctr">
              <a:spcBef>
                <a:spcPct val="50000"/>
              </a:spcBef>
              <a:defRPr/>
            </a:pPr>
            <a:r>
              <a:rPr lang="hu-HU" i="1" dirty="0">
                <a:latin typeface="+mj-lt"/>
                <a:cs typeface="Arial" charset="0"/>
              </a:rPr>
              <a:t>„Nekem nem felelsz? Nem tudod, hogy hatalmam van arra, hogy szabadon bocsássalak, de hatalmam van arra, hogy megfeszítselek.”</a:t>
            </a:r>
            <a:endParaRPr lang="en-US" i="1" dirty="0">
              <a:latin typeface="+mj-lt"/>
              <a:cs typeface="Arial" charset="0"/>
            </a:endParaRPr>
          </a:p>
        </p:txBody>
      </p:sp>
      <p:sp>
        <p:nvSpPr>
          <p:cNvPr id="67591" name="Rectangle 8"/>
          <p:cNvSpPr>
            <a:spLocks noChangeArrowheads="1"/>
          </p:cNvSpPr>
          <p:nvPr/>
        </p:nvSpPr>
        <p:spPr bwMode="auto">
          <a:xfrm>
            <a:off x="4876800" y="2344738"/>
            <a:ext cx="3886200" cy="32004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6809" name="Text Box 9"/>
          <p:cNvSpPr txBox="1">
            <a:spLocks noChangeArrowheads="1"/>
          </p:cNvSpPr>
          <p:nvPr/>
        </p:nvSpPr>
        <p:spPr bwMode="auto">
          <a:xfrm>
            <a:off x="4953000" y="2420938"/>
            <a:ext cx="3657600" cy="2968625"/>
          </a:xfrm>
          <a:prstGeom prst="rect">
            <a:avLst/>
          </a:prstGeom>
          <a:noFill/>
          <a:ln w="9525">
            <a:noFill/>
            <a:miter lim="800000"/>
            <a:headEnd/>
            <a:tailEnd/>
          </a:ln>
        </p:spPr>
        <p:txBody>
          <a:bodyPr>
            <a:spAutoFit/>
          </a:bodyPr>
          <a:lstStyle/>
          <a:p>
            <a:pPr marL="180975" indent="-180975" algn="ctr">
              <a:spcBef>
                <a:spcPct val="50000"/>
              </a:spcBef>
              <a:buFont typeface="Wingdings" pitchFamily="2" charset="2"/>
              <a:buNone/>
              <a:defRPr/>
            </a:pPr>
            <a:r>
              <a:rPr lang="hu-HU" sz="2200">
                <a:latin typeface="+mj-lt"/>
                <a:cs typeface="Arial" charset="0"/>
              </a:rPr>
              <a:t>„Semmi hatalmad nem volna rajtam, ha felülről nem adatott volna neked.” </a:t>
            </a:r>
          </a:p>
          <a:p>
            <a:pPr marL="180975" indent="-180975">
              <a:spcBef>
                <a:spcPct val="50000"/>
              </a:spcBef>
              <a:buFont typeface="Wingdings" pitchFamily="2" charset="2"/>
              <a:buChar char="§"/>
              <a:defRPr/>
            </a:pPr>
            <a:r>
              <a:rPr lang="hu-HU" sz="2200">
                <a:latin typeface="+mj-lt"/>
                <a:cs typeface="Arial" charset="0"/>
              </a:rPr>
              <a:t>Igyekezet kontra „az a képesség, hogy az ember az ellenállással szemben is érvényesíteni tudja az akaratát.”</a:t>
            </a:r>
            <a:endParaRPr lang="en-US" sz="2200">
              <a:latin typeface="+mj-lt"/>
              <a:cs typeface="Arial" charset="0"/>
            </a:endParaRPr>
          </a:p>
        </p:txBody>
      </p:sp>
      <p:pic>
        <p:nvPicPr>
          <p:cNvPr id="67593" name="Picture 10" descr="crown_of_thorns_can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01938"/>
            <a:ext cx="2112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Text Box 11"/>
          <p:cNvSpPr txBox="1">
            <a:spLocks noChangeArrowheads="1"/>
          </p:cNvSpPr>
          <p:nvPr/>
        </p:nvSpPr>
        <p:spPr bwMode="auto">
          <a:xfrm>
            <a:off x="1066800" y="5773738"/>
            <a:ext cx="21336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Töviskorona</a:t>
            </a:r>
          </a:p>
          <a:p>
            <a:pPr algn="ctr">
              <a:defRPr/>
            </a:pPr>
            <a:r>
              <a:rPr lang="hu-HU" sz="1600">
                <a:latin typeface="+mj-lt"/>
                <a:cs typeface="Arial" charset="0"/>
              </a:rPr>
              <a:t>Mark CANNON</a:t>
            </a:r>
            <a:endParaRPr lang="en-US" sz="1600">
              <a:latin typeface="+mj-lt"/>
              <a:cs typeface="Arial" charset="0"/>
            </a:endParaRPr>
          </a:p>
        </p:txBody>
      </p:sp>
    </p:spTree>
    <p:extLst>
      <p:ext uri="{BB962C8B-B14F-4D97-AF65-F5344CB8AC3E}">
        <p14:creationId xmlns:p14="http://schemas.microsoft.com/office/powerpoint/2010/main" val="2750644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cs typeface="Arial" charset="0"/>
              </a:rPr>
              <a:t>7. A felelősség áthárítása</a:t>
            </a:r>
            <a:endParaRPr lang="hu-HU" dirty="0"/>
          </a:p>
        </p:txBody>
      </p:sp>
      <p:sp>
        <p:nvSpPr>
          <p:cNvPr id="13"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5E0999-9E6B-4C2B-BB73-7D9C5693BA5D}" type="slidenum">
              <a:rPr lang="en-US" altLang="hu-HU">
                <a:solidFill>
                  <a:srgbClr val="898989"/>
                </a:solidFill>
                <a:latin typeface="Calibri" panose="020F0502020204030204" pitchFamily="34" charset="0"/>
              </a:rPr>
              <a:pPr eaLnBrk="1" hangingPunct="1"/>
              <a:t>48</a:t>
            </a:fld>
            <a:endParaRPr lang="en-US" altLang="hu-HU">
              <a:solidFill>
                <a:srgbClr val="898989"/>
              </a:solidFill>
              <a:latin typeface="Calibri" panose="020F0502020204030204" pitchFamily="34" charset="0"/>
            </a:endParaRPr>
          </a:p>
        </p:txBody>
      </p:sp>
      <p:pic>
        <p:nvPicPr>
          <p:cNvPr id="68611" name="Picture 3"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311150" y="1124744"/>
            <a:ext cx="3886200" cy="915988"/>
          </a:xfrm>
          <a:prstGeom prst="rect">
            <a:avLst/>
          </a:prstGeom>
          <a:noFill/>
          <a:ln w="9525">
            <a:noFill/>
            <a:miter lim="800000"/>
            <a:headEnd/>
            <a:tailEnd/>
          </a:ln>
        </p:spPr>
        <p:txBody>
          <a:bodyPr>
            <a:spAutoFit/>
          </a:bodyPr>
          <a:lstStyle/>
          <a:p>
            <a:pPr algn="ctr">
              <a:spcBef>
                <a:spcPct val="50000"/>
              </a:spcBef>
              <a:defRPr/>
            </a:pPr>
            <a:r>
              <a:rPr lang="hu-HU" i="1" dirty="0">
                <a:latin typeface="+mj-lt"/>
                <a:cs typeface="Arial" charset="0"/>
              </a:rPr>
              <a:t>„Amikor Pilátus meghallotta ezeket a szavakat, kihozatta Jézust az épület elé, és bírói székbe ült.”</a:t>
            </a:r>
            <a:endParaRPr lang="en-US" i="1" dirty="0">
              <a:latin typeface="+mj-lt"/>
              <a:cs typeface="Arial" charset="0"/>
            </a:endParaRPr>
          </a:p>
        </p:txBody>
      </p:sp>
      <p:sp>
        <p:nvSpPr>
          <p:cNvPr id="68615" name="Rectangle 8"/>
          <p:cNvSpPr>
            <a:spLocks noChangeArrowheads="1"/>
          </p:cNvSpPr>
          <p:nvPr/>
        </p:nvSpPr>
        <p:spPr bwMode="auto">
          <a:xfrm>
            <a:off x="4953000" y="1438275"/>
            <a:ext cx="3962400" cy="4419600"/>
          </a:xfrm>
          <a:prstGeom prst="rect">
            <a:avLst/>
          </a:prstGeom>
          <a:solidFill>
            <a:srgbClr val="DDDDDD"/>
          </a:soli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p>
        </p:txBody>
      </p:sp>
      <p:sp>
        <p:nvSpPr>
          <p:cNvPr id="77833" name="Text Box 9"/>
          <p:cNvSpPr txBox="1">
            <a:spLocks noChangeArrowheads="1"/>
          </p:cNvSpPr>
          <p:nvPr/>
        </p:nvSpPr>
        <p:spPr bwMode="auto">
          <a:xfrm>
            <a:off x="5029200" y="1514475"/>
            <a:ext cx="3810000" cy="3970338"/>
          </a:xfrm>
          <a:prstGeom prst="rect">
            <a:avLst/>
          </a:prstGeom>
          <a:noFill/>
          <a:ln w="9525">
            <a:noFill/>
            <a:miter lim="800000"/>
            <a:headEnd/>
            <a:tailEnd/>
          </a:ln>
        </p:spPr>
        <p:txBody>
          <a:bodyPr>
            <a:spAutoFit/>
          </a:bodyPr>
          <a:lstStyle/>
          <a:p>
            <a:pPr algn="ctr">
              <a:spcBef>
                <a:spcPct val="50000"/>
              </a:spcBef>
              <a:defRPr/>
            </a:pPr>
            <a:r>
              <a:rPr lang="hu-HU" sz="2100">
                <a:latin typeface="+mj-lt"/>
                <a:cs typeface="Arial" charset="0"/>
              </a:rPr>
              <a:t>„Ne avatkozz ennek az igaz embernek a dolgába, mert sokat szenvedtem ma álmomban miatta.”                                (Pilátus felesége, Máté 27,19)</a:t>
            </a:r>
          </a:p>
          <a:p>
            <a:pPr algn="ctr">
              <a:spcBef>
                <a:spcPct val="50000"/>
              </a:spcBef>
              <a:defRPr/>
            </a:pPr>
            <a:endParaRPr lang="hu-HU" sz="2100">
              <a:latin typeface="+mj-lt"/>
              <a:cs typeface="Arial" charset="0"/>
            </a:endParaRPr>
          </a:p>
          <a:p>
            <a:pPr algn="ctr">
              <a:spcBef>
                <a:spcPct val="50000"/>
              </a:spcBef>
              <a:defRPr/>
            </a:pPr>
            <a:r>
              <a:rPr lang="hu-HU" sz="2100">
                <a:latin typeface="+mj-lt"/>
                <a:cs typeface="Arial" charset="0"/>
              </a:rPr>
              <a:t>„Vizet hozatott, megmosta kezét a sokaság szeme láttára, és így szólt: - Ártatlan vagyok ennek az igaz embernek a vérétől.-”              (Máté 27,24)</a:t>
            </a:r>
            <a:r>
              <a:rPr lang="hu-HU">
                <a:latin typeface="+mj-lt"/>
                <a:cs typeface="Arial" charset="0"/>
              </a:rPr>
              <a:t>                    </a:t>
            </a:r>
            <a:endParaRPr lang="en-US">
              <a:latin typeface="+mj-lt"/>
              <a:cs typeface="Arial" charset="0"/>
            </a:endParaRPr>
          </a:p>
        </p:txBody>
      </p:sp>
      <p:pic>
        <p:nvPicPr>
          <p:cNvPr id="68617" name="Picture 10" descr="2n_do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67744"/>
            <a:ext cx="32416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Text Box 11"/>
          <p:cNvSpPr txBox="1">
            <a:spLocks noChangeArrowheads="1"/>
          </p:cNvSpPr>
          <p:nvPr/>
        </p:nvSpPr>
        <p:spPr bwMode="auto">
          <a:xfrm>
            <a:off x="381000" y="6077744"/>
            <a:ext cx="3581400" cy="581025"/>
          </a:xfrm>
          <a:prstGeom prst="rect">
            <a:avLst/>
          </a:prstGeom>
          <a:noFill/>
          <a:ln w="9525">
            <a:noFill/>
            <a:miter lim="800000"/>
            <a:headEnd/>
            <a:tailEnd/>
          </a:ln>
        </p:spPr>
        <p:txBody>
          <a:bodyPr>
            <a:spAutoFit/>
          </a:bodyPr>
          <a:lstStyle/>
          <a:p>
            <a:pPr algn="ctr">
              <a:defRPr/>
            </a:pPr>
            <a:r>
              <a:rPr lang="hu-HU" sz="1600" b="1">
                <a:latin typeface="+mj-lt"/>
                <a:cs typeface="Arial" charset="0"/>
              </a:rPr>
              <a:t>Pilátus kezét mossa</a:t>
            </a:r>
          </a:p>
          <a:p>
            <a:pPr algn="ctr">
              <a:defRPr/>
            </a:pPr>
            <a:r>
              <a:rPr lang="hu-HU" sz="1600">
                <a:latin typeface="+mj-lt"/>
                <a:cs typeface="Arial" charset="0"/>
              </a:rPr>
              <a:t>Lorenzo GHIBERTI</a:t>
            </a:r>
            <a:endParaRPr lang="en-US" sz="1600">
              <a:latin typeface="+mj-lt"/>
              <a:cs typeface="Arial" charset="0"/>
            </a:endParaRPr>
          </a:p>
        </p:txBody>
      </p:sp>
    </p:spTree>
    <p:extLst>
      <p:ext uri="{BB962C8B-B14F-4D97-AF65-F5344CB8AC3E}">
        <p14:creationId xmlns:p14="http://schemas.microsoft.com/office/powerpoint/2010/main" val="2784824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44624"/>
            <a:ext cx="9036496" cy="1008112"/>
          </a:xfrm>
        </p:spPr>
        <p:txBody>
          <a:bodyPr>
            <a:normAutofit fontScale="90000"/>
          </a:bodyPr>
          <a:lstStyle/>
          <a:p>
            <a:r>
              <a:rPr lang="hu-HU" altLang="hu-HU" dirty="0"/>
              <a:t>Hét tanács a hatalom megőrzéséhez</a:t>
            </a:r>
            <a:br>
              <a:rPr lang="hu-HU" altLang="hu-HU" dirty="0"/>
            </a:br>
            <a:r>
              <a:rPr lang="hu-HU" altLang="hu-HU" sz="2000" dirty="0"/>
              <a:t>(A „hatalom” fogalma itt értelemszerűen: tiszteleten, elfogadáson alapuló hatalom, megj. FJ)  </a:t>
            </a:r>
            <a:endParaRPr lang="hu-HU" dirty="0"/>
          </a:p>
        </p:txBody>
      </p:sp>
      <p:sp>
        <p:nvSpPr>
          <p:cNvPr id="66563" name="Rectangle 3"/>
          <p:cNvSpPr>
            <a:spLocks noGrp="1" noChangeArrowheads="1"/>
          </p:cNvSpPr>
          <p:nvPr>
            <p:ph idx="1"/>
          </p:nvPr>
        </p:nvSpPr>
        <p:spPr>
          <a:xfrm>
            <a:off x="3923928" y="1340769"/>
            <a:ext cx="4762872" cy="4897438"/>
          </a:xfrm>
        </p:spPr>
        <p:txBody>
          <a:bodyPr/>
          <a:lstStyle/>
          <a:p>
            <a:pPr>
              <a:lnSpc>
                <a:spcPct val="80000"/>
              </a:lnSpc>
              <a:buFont typeface="Wingdings" panose="05000000000000000000" pitchFamily="2" charset="2"/>
              <a:buChar char="§"/>
            </a:pPr>
            <a:r>
              <a:rPr lang="hu-HU" altLang="hu-HU" sz="2400" dirty="0"/>
              <a:t>Ne engedj semmilyen zsarolásnak!</a:t>
            </a:r>
          </a:p>
          <a:p>
            <a:pPr>
              <a:lnSpc>
                <a:spcPct val="80000"/>
              </a:lnSpc>
              <a:buFont typeface="Wingdings" panose="05000000000000000000" pitchFamily="2" charset="2"/>
              <a:buChar char="§"/>
            </a:pPr>
            <a:r>
              <a:rPr lang="hu-HU" altLang="hu-HU" sz="2400" dirty="0"/>
              <a:t>Ragaszkodj az igazsághoz!</a:t>
            </a:r>
          </a:p>
          <a:p>
            <a:pPr>
              <a:lnSpc>
                <a:spcPct val="80000"/>
              </a:lnSpc>
              <a:buFont typeface="Wingdings" panose="05000000000000000000" pitchFamily="2" charset="2"/>
              <a:buChar char="§"/>
            </a:pPr>
            <a:r>
              <a:rPr lang="hu-HU" altLang="hu-HU" sz="2400" dirty="0"/>
              <a:t>Ne ajánlj hamis kompromisszumot!</a:t>
            </a:r>
          </a:p>
          <a:p>
            <a:pPr>
              <a:lnSpc>
                <a:spcPct val="80000"/>
              </a:lnSpc>
              <a:buFont typeface="Wingdings" panose="05000000000000000000" pitchFamily="2" charset="2"/>
              <a:buChar char="§"/>
            </a:pPr>
            <a:r>
              <a:rPr lang="hu-HU" altLang="hu-HU" sz="2400" dirty="0"/>
              <a:t>A rossz döntést ne tetézd még rosszabbakkal!</a:t>
            </a:r>
          </a:p>
          <a:p>
            <a:pPr>
              <a:lnSpc>
                <a:spcPct val="80000"/>
              </a:lnSpc>
              <a:buFont typeface="Wingdings" panose="05000000000000000000" pitchFamily="2" charset="2"/>
              <a:buChar char="§"/>
            </a:pPr>
            <a:r>
              <a:rPr lang="hu-HU" altLang="hu-HU" sz="2400" dirty="0"/>
              <a:t>Ne hagyd, hogy a félelem eluralkodjon rajtad!</a:t>
            </a:r>
          </a:p>
          <a:p>
            <a:pPr>
              <a:lnSpc>
                <a:spcPct val="80000"/>
              </a:lnSpc>
              <a:buFont typeface="Wingdings" panose="05000000000000000000" pitchFamily="2" charset="2"/>
              <a:buChar char="§"/>
            </a:pPr>
            <a:r>
              <a:rPr lang="hu-HU" altLang="hu-HU" sz="2400" dirty="0"/>
              <a:t>Lásd be, hogy hatalmad korlátos!</a:t>
            </a:r>
          </a:p>
          <a:p>
            <a:pPr>
              <a:lnSpc>
                <a:spcPct val="80000"/>
              </a:lnSpc>
              <a:buFont typeface="Wingdings" panose="05000000000000000000" pitchFamily="2" charset="2"/>
              <a:buChar char="§"/>
            </a:pPr>
            <a:r>
              <a:rPr lang="hu-HU" altLang="hu-HU" sz="2400" dirty="0"/>
              <a:t>Vállald a hatalommal járó felelősséget!</a:t>
            </a:r>
            <a:endParaRPr lang="en-US" altLang="hu-HU" sz="2400" dirty="0"/>
          </a:p>
          <a:p>
            <a:pPr>
              <a:lnSpc>
                <a:spcPct val="80000"/>
              </a:lnSpc>
              <a:buFont typeface="Wingdings" panose="05000000000000000000" pitchFamily="2" charset="2"/>
              <a:buNone/>
            </a:pPr>
            <a:endParaRPr lang="en-US" altLang="hu-HU" sz="2400" dirty="0"/>
          </a:p>
        </p:txBody>
      </p:sp>
      <p:sp>
        <p:nvSpPr>
          <p:cNvPr id="9"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77E4F3-2644-483B-A76C-77B13FDD7BBA}" type="slidenum">
              <a:rPr lang="en-US" altLang="hu-HU">
                <a:solidFill>
                  <a:srgbClr val="898989"/>
                </a:solidFill>
                <a:latin typeface="Calibri" panose="020F0502020204030204" pitchFamily="34" charset="0"/>
              </a:rPr>
              <a:pPr eaLnBrk="1" hangingPunct="1"/>
              <a:t>49</a:t>
            </a:fld>
            <a:endParaRPr lang="en-US" altLang="hu-HU">
              <a:solidFill>
                <a:srgbClr val="898989"/>
              </a:solidFill>
              <a:latin typeface="Calibri" panose="020F0502020204030204" pitchFamily="34" charset="0"/>
            </a:endParaRPr>
          </a:p>
        </p:txBody>
      </p:sp>
      <p:pic>
        <p:nvPicPr>
          <p:cNvPr id="66564" name="Picture 4" descr="munkacsy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40768"/>
            <a:ext cx="3327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457200" y="5800725"/>
            <a:ext cx="327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u-HU" altLang="hu-HU" sz="1600" b="1"/>
              <a:t>Krisztus Pilátus előtt</a:t>
            </a:r>
          </a:p>
          <a:p>
            <a:pPr algn="ctr" eaLnBrk="1" hangingPunct="1"/>
            <a:r>
              <a:rPr lang="hu-HU" altLang="hu-HU" sz="1600"/>
              <a:t>MUNKÁCSY Mihály</a:t>
            </a:r>
            <a:endParaRPr lang="en-US" altLang="hu-HU" sz="1600"/>
          </a:p>
        </p:txBody>
      </p:sp>
    </p:spTree>
    <p:extLst>
      <p:ext uri="{BB962C8B-B14F-4D97-AF65-F5344CB8AC3E}">
        <p14:creationId xmlns:p14="http://schemas.microsoft.com/office/powerpoint/2010/main" val="837467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linds(horizontal)">
                                      <p:cBhvr>
                                        <p:cTn id="7" dur="500"/>
                                        <p:tgtEl>
                                          <p:spTgt spid="665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565"/>
                                        </p:tgtEl>
                                        <p:attrNameLst>
                                          <p:attrName>style.visibility</p:attrName>
                                        </p:attrNameLst>
                                      </p:cBhvr>
                                      <p:to>
                                        <p:strVal val="visible"/>
                                      </p:to>
                                    </p:set>
                                    <p:animEffect transition="in" filter="blinds(horizontal)">
                                      <p:cBhvr>
                                        <p:cTn id="10" dur="500"/>
                                        <p:tgtEl>
                                          <p:spTgt spid="665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15" dur="500"/>
                                        <p:tgtEl>
                                          <p:spTgt spid="66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20" dur="500"/>
                                        <p:tgtEl>
                                          <p:spTgt spid="66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Effect transition="in" filter="blinds(horizontal)">
                                      <p:cBhvr>
                                        <p:cTn id="25" dur="500"/>
                                        <p:tgtEl>
                                          <p:spTgt spid="66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6563">
                                            <p:txEl>
                                              <p:pRg st="3" end="3"/>
                                            </p:txEl>
                                          </p:spTgt>
                                        </p:tgtEl>
                                        <p:attrNameLst>
                                          <p:attrName>style.visibility</p:attrName>
                                        </p:attrNameLst>
                                      </p:cBhvr>
                                      <p:to>
                                        <p:strVal val="visible"/>
                                      </p:to>
                                    </p:set>
                                    <p:animEffect transition="in" filter="blinds(horizontal)">
                                      <p:cBhvr>
                                        <p:cTn id="30" dur="500"/>
                                        <p:tgtEl>
                                          <p:spTgt spid="66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6563">
                                            <p:txEl>
                                              <p:pRg st="4" end="4"/>
                                            </p:txEl>
                                          </p:spTgt>
                                        </p:tgtEl>
                                        <p:attrNameLst>
                                          <p:attrName>style.visibility</p:attrName>
                                        </p:attrNameLst>
                                      </p:cBhvr>
                                      <p:to>
                                        <p:strVal val="visible"/>
                                      </p:to>
                                    </p:set>
                                    <p:animEffect transition="in" filter="blinds(horizontal)">
                                      <p:cBhvr>
                                        <p:cTn id="35" dur="500"/>
                                        <p:tgtEl>
                                          <p:spTgt spid="6656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6563">
                                            <p:txEl>
                                              <p:pRg st="5" end="5"/>
                                            </p:txEl>
                                          </p:spTgt>
                                        </p:tgtEl>
                                        <p:attrNameLst>
                                          <p:attrName>style.visibility</p:attrName>
                                        </p:attrNameLst>
                                      </p:cBhvr>
                                      <p:to>
                                        <p:strVal val="visible"/>
                                      </p:to>
                                    </p:set>
                                    <p:animEffect transition="in" filter="blinds(horizontal)">
                                      <p:cBhvr>
                                        <p:cTn id="40" dur="500"/>
                                        <p:tgtEl>
                                          <p:spTgt spid="6656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6563">
                                            <p:txEl>
                                              <p:pRg st="6" end="6"/>
                                            </p:txEl>
                                          </p:spTgt>
                                        </p:tgtEl>
                                        <p:attrNameLst>
                                          <p:attrName>style.visibility</p:attrName>
                                        </p:attrNameLst>
                                      </p:cBhvr>
                                      <p:to>
                                        <p:strVal val="visible"/>
                                      </p:to>
                                    </p:set>
                                    <p:animEffect transition="in" filter="blinds(horizontal)">
                                      <p:cBhvr>
                                        <p:cTn id="45"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hu-HU" altLang="hu-HU" sz="3600" dirty="0"/>
              <a:t>A </a:t>
            </a:r>
            <a:r>
              <a:rPr lang="hu-HU" altLang="hu-HU" sz="3600" dirty="0" err="1"/>
              <a:t>manage</a:t>
            </a:r>
            <a:r>
              <a:rPr lang="hu-HU" altLang="hu-HU" sz="3600" dirty="0"/>
              <a:t> (angol) szó jelentése: menedzsel</a:t>
            </a:r>
            <a:endParaRPr lang="en-US" altLang="hu-HU" sz="3600" dirty="0"/>
          </a:p>
        </p:txBody>
      </p:sp>
      <p:sp>
        <p:nvSpPr>
          <p:cNvPr id="13315" name="Content Placeholder 2"/>
          <p:cNvSpPr>
            <a:spLocks noGrp="1"/>
          </p:cNvSpPr>
          <p:nvPr>
            <p:ph idx="1"/>
          </p:nvPr>
        </p:nvSpPr>
        <p:spPr/>
        <p:txBody>
          <a:bodyPr>
            <a:normAutofit/>
          </a:bodyPr>
          <a:lstStyle/>
          <a:p>
            <a:pPr marL="514350" indent="-514350">
              <a:buFont typeface="Arial" panose="020B0604020202020204" pitchFamily="34" charset="0"/>
              <a:buAutoNum type="arabicPeriod"/>
            </a:pPr>
            <a:r>
              <a:rPr lang="hu-HU" altLang="hu-HU" sz="2400"/>
              <a:t>igazgat, vezet (vállalatot, háztartást)</a:t>
            </a:r>
            <a:br>
              <a:rPr lang="hu-HU" altLang="hu-HU" sz="2400"/>
            </a:br>
            <a:r>
              <a:rPr lang="hu-HU" altLang="hu-HU" sz="2400"/>
              <a:t>Magánigazgatás = Vezetés a magánszférában</a:t>
            </a:r>
          </a:p>
          <a:p>
            <a:pPr marL="514350" indent="-514350">
              <a:buFont typeface="Arial" panose="020B0604020202020204" pitchFamily="34" charset="0"/>
              <a:buAutoNum type="arabicPeriod"/>
            </a:pPr>
            <a:r>
              <a:rPr lang="hu-HU" altLang="hu-HU" sz="2400"/>
              <a:t>intéz, irányít (ügyet)</a:t>
            </a:r>
          </a:p>
          <a:p>
            <a:pPr marL="514350" indent="-514350">
              <a:buFont typeface="Arial" panose="020B0604020202020204" pitchFamily="34" charset="0"/>
              <a:buAutoNum type="arabicPeriod"/>
            </a:pPr>
            <a:r>
              <a:rPr lang="hu-HU" altLang="hu-HU" sz="2400"/>
              <a:t>megvalósít, keresztülvisz, boldogul, megbirkózik (valamit/valamivel)</a:t>
            </a:r>
          </a:p>
          <a:p>
            <a:pPr marL="514350" indent="-514350">
              <a:buFont typeface="Arial" panose="020B0604020202020204" pitchFamily="34" charset="0"/>
              <a:buAutoNum type="arabicPeriod"/>
            </a:pPr>
            <a:r>
              <a:rPr lang="hu-HU" altLang="hu-HU" sz="2400"/>
              <a:t>kezel (eszközt, szerszámot)</a:t>
            </a:r>
          </a:p>
          <a:p>
            <a:pPr marL="514350" indent="-514350">
              <a:buFont typeface="Arial" panose="020B0604020202020204" pitchFamily="34" charset="0"/>
              <a:buAutoNum type="arabicPeriod"/>
            </a:pPr>
            <a:r>
              <a:rPr lang="hu-HU" altLang="hu-HU" sz="2400"/>
              <a:t>kezel, irányít, kézben tart, rávesz, rábír (valakit)</a:t>
            </a:r>
          </a:p>
          <a:p>
            <a:pPr marL="514350" indent="-514350">
              <a:buFont typeface="Arial" panose="020B0604020202020204" pitchFamily="34" charset="0"/>
              <a:buAutoNum type="arabicPeriod"/>
            </a:pPr>
            <a:r>
              <a:rPr lang="hu-HU" altLang="hu-HU" sz="2400"/>
              <a:t>gazdálkodik, takarékoskodik, gondosan bánik (erőforrásokkal)</a:t>
            </a:r>
          </a:p>
          <a:p>
            <a:pPr marL="514350" indent="-514350">
              <a:buFont typeface="Arial" panose="020B0604020202020204" pitchFamily="34" charset="0"/>
              <a:buAutoNum type="arabicPeriod"/>
            </a:pPr>
            <a:r>
              <a:rPr lang="hu-HU" altLang="hu-HU" sz="2400"/>
              <a:t>gondoz (állatot)</a:t>
            </a:r>
          </a:p>
          <a:p>
            <a:pPr marL="514350" indent="-514350">
              <a:buFont typeface="Arial" panose="020B0604020202020204" pitchFamily="34" charset="0"/>
              <a:buAutoNum type="arabicPeriod"/>
            </a:pPr>
            <a:r>
              <a:rPr lang="hu-HU" altLang="hu-HU" sz="2400"/>
              <a:t>megművel (földet)</a:t>
            </a:r>
          </a:p>
        </p:txBody>
      </p:sp>
      <p:sp>
        <p:nvSpPr>
          <p:cNvPr id="410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20531E-079A-4DA8-AED4-01C249E6B92D}" type="slidenum">
              <a:rPr lang="en-US" altLang="hu-HU">
                <a:solidFill>
                  <a:srgbClr val="898989"/>
                </a:solidFill>
                <a:latin typeface="Calibri" panose="020F0502020204030204" pitchFamily="34" charset="0"/>
              </a:rPr>
              <a:pPr eaLnBrk="1" hangingPunct="1"/>
              <a:t>5</a:t>
            </a:fld>
            <a:endParaRPr lang="en-US"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2600658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71086"/>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 (részletek)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50</a:t>
            </a:fld>
            <a:endParaRPr lang="hu-HU" dirty="0"/>
          </a:p>
        </p:txBody>
      </p:sp>
    </p:spTree>
    <p:extLst>
      <p:ext uri="{BB962C8B-B14F-4D97-AF65-F5344CB8AC3E}">
        <p14:creationId xmlns:p14="http://schemas.microsoft.com/office/powerpoint/2010/main" val="146179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munkahelyi légkör meghatározása</a:t>
            </a:r>
          </a:p>
        </p:txBody>
      </p:sp>
      <p:sp>
        <p:nvSpPr>
          <p:cNvPr id="33795" name="Rectangle 3"/>
          <p:cNvSpPr>
            <a:spLocks noGrp="1" noChangeArrowheads="1"/>
          </p:cNvSpPr>
          <p:nvPr>
            <p:ph idx="1"/>
          </p:nvPr>
        </p:nvSpPr>
        <p:spPr/>
        <p:txBody>
          <a:bodyPr/>
          <a:lstStyle/>
          <a:p>
            <a:pPr eaLnBrk="1" hangingPunct="1">
              <a:spcAft>
                <a:spcPct val="50000"/>
              </a:spcAft>
            </a:pPr>
            <a:r>
              <a:rPr lang="hu-HU" altLang="hu-HU" dirty="0"/>
              <a:t>Nem az a jó légkörű munkahely, ahová jó bejárni, hanem az, ahol jó dolgozni</a:t>
            </a:r>
          </a:p>
          <a:p>
            <a:pPr eaLnBrk="1" hangingPunct="1">
              <a:spcAft>
                <a:spcPct val="50000"/>
              </a:spcAft>
            </a:pPr>
            <a:r>
              <a:rPr lang="hu-HU" altLang="hu-HU" dirty="0"/>
              <a:t>A munkahelyi légkör azon tényezők összessége, amelyek a dolgozókat odaadó munkára (nem) készteti</a:t>
            </a:r>
            <a:endParaRPr lang="en-US" altLang="hu-HU" dirty="0"/>
          </a:p>
        </p:txBody>
      </p:sp>
      <p:sp>
        <p:nvSpPr>
          <p:cNvPr id="9218"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997548-AB7B-42FF-BCBB-224EA34724BF}" type="slidenum">
              <a:rPr lang="en-US" altLang="hu-HU">
                <a:solidFill>
                  <a:srgbClr val="898989"/>
                </a:solidFill>
                <a:latin typeface="Calibri" panose="020F0502020204030204" pitchFamily="34" charset="0"/>
              </a:rPr>
              <a:pPr eaLnBrk="1" hangingPunct="1"/>
              <a:t>51</a:t>
            </a:fld>
            <a:endParaRPr lang="en-US"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27630313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A munkahelyi légkör tényezői</a:t>
            </a:r>
            <a:endParaRPr lang="hu-HU" dirty="0"/>
          </a:p>
        </p:txBody>
      </p:sp>
      <p:sp>
        <p:nvSpPr>
          <p:cNvPr id="34819" name="Rectangle 3"/>
          <p:cNvSpPr>
            <a:spLocks noGrp="1" noChangeArrowheads="1"/>
          </p:cNvSpPr>
          <p:nvPr>
            <p:ph idx="1"/>
          </p:nvPr>
        </p:nvSpPr>
        <p:spPr/>
        <p:txBody>
          <a:bodyPr/>
          <a:lstStyle/>
          <a:p>
            <a:pPr eaLnBrk="1" hangingPunct="1"/>
            <a:r>
              <a:rPr lang="hu-HU" altLang="hu-HU" sz="2400" i="1"/>
              <a:t>Rugalmasság:</a:t>
            </a:r>
            <a:r>
              <a:rPr lang="hu-HU" altLang="hu-HU" sz="2400"/>
              <a:t> mennyire érzik a munkatársak, hogy szabadon kezdeményezhetnek</a:t>
            </a:r>
          </a:p>
          <a:p>
            <a:pPr eaLnBrk="1" hangingPunct="1"/>
            <a:r>
              <a:rPr lang="hu-HU" altLang="hu-HU" sz="2400" i="1"/>
              <a:t>Felelősségtudat: </a:t>
            </a:r>
            <a:r>
              <a:rPr lang="hu-HU" altLang="hu-HU" sz="2400"/>
              <a:t>mekkora felelősséget éreznek a szervezet iránt</a:t>
            </a:r>
          </a:p>
          <a:p>
            <a:pPr eaLnBrk="1" hangingPunct="1"/>
            <a:r>
              <a:rPr lang="hu-HU" altLang="hu-HU" sz="2400" i="1"/>
              <a:t>Követelmények: </a:t>
            </a:r>
            <a:r>
              <a:rPr lang="hu-HU" altLang="hu-HU" sz="2400"/>
              <a:t>milyen követelményeket állítanak maguk elé</a:t>
            </a:r>
          </a:p>
          <a:p>
            <a:pPr eaLnBrk="1" hangingPunct="1"/>
            <a:r>
              <a:rPr lang="hu-HU" altLang="hu-HU" sz="2400" i="1"/>
              <a:t>Elismerés:</a:t>
            </a:r>
            <a:r>
              <a:rPr lang="hu-HU" altLang="hu-HU" sz="2400"/>
              <a:t> mennyire érzik pontosnak teljesítményük értékelését és megfelelőnek munkájuk elismerését</a:t>
            </a:r>
          </a:p>
          <a:p>
            <a:pPr eaLnBrk="1" hangingPunct="1"/>
            <a:r>
              <a:rPr lang="hu-HU" altLang="hu-HU" sz="2400" i="1"/>
              <a:t>Átláthatóság:</a:t>
            </a:r>
            <a:r>
              <a:rPr lang="hu-HU" altLang="hu-HU" sz="2400"/>
              <a:t> mennyire látják tisztán a feladatukat és az értékeket</a:t>
            </a:r>
          </a:p>
          <a:p>
            <a:pPr eaLnBrk="1" hangingPunct="1"/>
            <a:r>
              <a:rPr lang="hu-HU" altLang="hu-HU" sz="2400" i="1"/>
              <a:t>Elkötelezettség: </a:t>
            </a:r>
            <a:r>
              <a:rPr lang="hu-HU" altLang="hu-HU" sz="2400"/>
              <a:t>mekkora elkötelezettséggel képesek dolgozni a közös célokért</a:t>
            </a:r>
            <a:endParaRPr lang="en-US" altLang="hu-HU" sz="2400"/>
          </a:p>
        </p:txBody>
      </p:sp>
      <p:sp>
        <p:nvSpPr>
          <p:cNvPr id="10242"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908D9D-8BE0-4AE4-AD28-20CA61EDC534}" type="slidenum">
              <a:rPr lang="en-US" altLang="hu-HU">
                <a:solidFill>
                  <a:srgbClr val="898989"/>
                </a:solidFill>
                <a:latin typeface="Calibri" panose="020F0502020204030204" pitchFamily="34" charset="0"/>
              </a:rPr>
              <a:pPr eaLnBrk="1" hangingPunct="1"/>
              <a:t>52</a:t>
            </a:fld>
            <a:endParaRPr lang="en-US"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29428410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type="body" idx="1"/>
          </p:nvPr>
        </p:nvSpPr>
        <p:spPr>
          <a:xfrm>
            <a:off x="722313" y="2906713"/>
            <a:ext cx="7772400" cy="1026343"/>
          </a:xfrm>
        </p:spPr>
        <p:txBody>
          <a:bodyPr>
            <a:noAutofit/>
          </a:bodyPr>
          <a:lstStyle/>
          <a:p>
            <a:pPr marL="0" indent="0" algn="ctr">
              <a:buNone/>
            </a:pPr>
            <a:r>
              <a:rPr lang="hu-HU" sz="3600" b="1" dirty="0">
                <a:solidFill>
                  <a:schemeClr val="tx1"/>
                </a:solidFill>
              </a:rPr>
              <a:t>Fontos-e a munkahelyi légkör milyensége?</a:t>
            </a:r>
          </a:p>
          <a:p>
            <a:pPr marL="0" indent="0" algn="ctr">
              <a:buNone/>
            </a:pPr>
            <a:r>
              <a:rPr lang="hu-HU" sz="3600" b="1" dirty="0">
                <a:solidFill>
                  <a:schemeClr val="tx1"/>
                </a:solidFill>
              </a:rPr>
              <a:t>Ha igen, miért, ha nem, miért nem?</a:t>
            </a:r>
          </a:p>
        </p:txBody>
      </p:sp>
      <p:sp>
        <p:nvSpPr>
          <p:cNvPr id="2" name="Dia számának helye 1"/>
          <p:cNvSpPr>
            <a:spLocks noGrp="1"/>
          </p:cNvSpPr>
          <p:nvPr>
            <p:ph type="sldNum" sz="quarter" idx="12"/>
          </p:nvPr>
        </p:nvSpPr>
        <p:spPr/>
        <p:txBody>
          <a:bodyPr/>
          <a:lstStyle/>
          <a:p>
            <a:fld id="{7345199B-382E-4A33-8779-A8217CE6BC8E}" type="slidenum">
              <a:rPr lang="hu-HU" smtClean="0"/>
              <a:pPr/>
              <a:t>53</a:t>
            </a:fld>
            <a:endParaRPr lang="hu-HU"/>
          </a:p>
        </p:txBody>
      </p:sp>
    </p:spTree>
    <p:extLst>
      <p:ext uri="{BB962C8B-B14F-4D97-AF65-F5344CB8AC3E}">
        <p14:creationId xmlns:p14="http://schemas.microsoft.com/office/powerpoint/2010/main" val="498386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type="body" idx="1"/>
          </p:nvPr>
        </p:nvSpPr>
        <p:spPr>
          <a:xfrm>
            <a:off x="722313" y="2420889"/>
            <a:ext cx="7772400" cy="1224135"/>
          </a:xfrm>
        </p:spPr>
        <p:txBody>
          <a:bodyPr>
            <a:normAutofit/>
          </a:bodyPr>
          <a:lstStyle/>
          <a:p>
            <a:pPr marL="0" indent="0" algn="ctr">
              <a:buNone/>
            </a:pPr>
            <a:r>
              <a:rPr lang="hu-HU" sz="3600" b="1" dirty="0">
                <a:solidFill>
                  <a:schemeClr val="tx1"/>
                </a:solidFill>
              </a:rPr>
              <a:t>Mitől függ, hogy egy közösségben milyen a légkör?</a:t>
            </a:r>
          </a:p>
        </p:txBody>
      </p:sp>
      <p:sp>
        <p:nvSpPr>
          <p:cNvPr id="2" name="Dia számának helye 1"/>
          <p:cNvSpPr>
            <a:spLocks noGrp="1"/>
          </p:cNvSpPr>
          <p:nvPr>
            <p:ph type="sldNum" sz="quarter" idx="12"/>
          </p:nvPr>
        </p:nvSpPr>
        <p:spPr/>
        <p:txBody>
          <a:bodyPr/>
          <a:lstStyle/>
          <a:p>
            <a:fld id="{7345199B-382E-4A33-8779-A8217CE6BC8E}" type="slidenum">
              <a:rPr lang="hu-HU" smtClean="0"/>
              <a:pPr/>
              <a:t>54</a:t>
            </a:fld>
            <a:endParaRPr lang="hu-HU"/>
          </a:p>
        </p:txBody>
      </p:sp>
    </p:spTree>
    <p:extLst>
      <p:ext uri="{BB962C8B-B14F-4D97-AF65-F5344CB8AC3E}">
        <p14:creationId xmlns:p14="http://schemas.microsoft.com/office/powerpoint/2010/main" val="46569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A munkahelyi légkör jelentősége</a:t>
            </a:r>
            <a:endParaRPr lang="hu-HU" dirty="0"/>
          </a:p>
        </p:txBody>
      </p:sp>
      <p:sp>
        <p:nvSpPr>
          <p:cNvPr id="8196" name="Rectangle 3"/>
          <p:cNvSpPr>
            <a:spLocks noGrp="1" noChangeArrowheads="1"/>
          </p:cNvSpPr>
          <p:nvPr>
            <p:ph idx="1"/>
          </p:nvPr>
        </p:nvSpPr>
        <p:spPr>
          <a:xfrm>
            <a:off x="457200" y="1484784"/>
            <a:ext cx="8229600" cy="4925143"/>
          </a:xfrm>
          <a:solidFill>
            <a:schemeClr val="bg1">
              <a:lumMod val="85000"/>
            </a:schemeClr>
          </a:solidFill>
        </p:spPr>
        <p:txBody>
          <a:bodyPr rtlCol="0">
            <a:noAutofit/>
          </a:bodyPr>
          <a:lstStyle/>
          <a:p>
            <a:pPr marL="0" indent="0" eaLnBrk="1" fontAlgn="auto" hangingPunct="1">
              <a:lnSpc>
                <a:spcPct val="120000"/>
              </a:lnSpc>
              <a:spcAft>
                <a:spcPts val="0"/>
              </a:spcAft>
              <a:buFont typeface="Wingdings" pitchFamily="2" charset="2"/>
              <a:buNone/>
              <a:defRPr/>
            </a:pPr>
            <a:r>
              <a:rPr lang="hu-HU" sz="2400" i="1" dirty="0"/>
              <a:t>„A légkörre pozitívan ható vezetési stílust alkalmazó vezetők határozottan jobb pénzügyi eredményeket produkáltak, mint a légkörre negatív hatást gyakorló vezetési stílust alkalmazó vezetők. Ezzel nem azt állítjuk, hogy a teljesítmény szempontjából a légkör az egyedüli meghatározó tényező. A gazdasági viszonyok és a verseny dinamikája szintén nagyon fontosak. Kutatásaink azonban bebizonyították, hogy az eredmények csaknem egy harmada a munkahelyi légkörre vezethető vissza, és ez egyszerűen túl sok ahhoz, hogy ne vegyünk róla tudomást.</a:t>
            </a:r>
            <a:r>
              <a:rPr lang="en-US" sz="2400" i="1" dirty="0"/>
              <a:t> </a:t>
            </a:r>
            <a:r>
              <a:rPr lang="hu-HU" sz="2400" i="1" dirty="0"/>
              <a:t>”</a:t>
            </a:r>
            <a:r>
              <a:rPr lang="en-US" sz="2400" i="1" dirty="0"/>
              <a:t> </a:t>
            </a:r>
            <a:r>
              <a:rPr lang="hu-HU" sz="2400" i="1" dirty="0"/>
              <a:t> </a:t>
            </a:r>
          </a:p>
          <a:p>
            <a:pPr marL="0" indent="0" algn="r" eaLnBrk="1" fontAlgn="auto" hangingPunct="1">
              <a:lnSpc>
                <a:spcPct val="120000"/>
              </a:lnSpc>
              <a:spcAft>
                <a:spcPts val="0"/>
              </a:spcAft>
              <a:buFont typeface="Wingdings" pitchFamily="2" charset="2"/>
              <a:buNone/>
              <a:defRPr/>
            </a:pPr>
            <a:r>
              <a:rPr lang="hu-HU" sz="2000" dirty="0"/>
              <a:t>(Daniel </a:t>
            </a:r>
            <a:r>
              <a:rPr lang="hu-HU" sz="2000" dirty="0" err="1"/>
              <a:t>Goleman</a:t>
            </a:r>
            <a:r>
              <a:rPr lang="hu-HU" sz="2000" dirty="0"/>
              <a:t>)</a:t>
            </a:r>
          </a:p>
          <a:p>
            <a:pPr eaLnBrk="1" fontAlgn="auto" hangingPunct="1">
              <a:lnSpc>
                <a:spcPct val="94000"/>
              </a:lnSpc>
              <a:spcAft>
                <a:spcPts val="0"/>
              </a:spcAft>
              <a:buFont typeface="Wingdings" pitchFamily="2" charset="2"/>
              <a:buNone/>
              <a:defRPr/>
            </a:pPr>
            <a:r>
              <a:rPr lang="hu-HU" sz="2400" dirty="0"/>
              <a:t>	</a:t>
            </a:r>
          </a:p>
          <a:p>
            <a:pPr eaLnBrk="1" fontAlgn="auto" hangingPunct="1">
              <a:lnSpc>
                <a:spcPct val="105000"/>
              </a:lnSpc>
              <a:spcBef>
                <a:spcPct val="50000"/>
              </a:spcBef>
              <a:spcAft>
                <a:spcPts val="0"/>
              </a:spcAft>
              <a:buSzPct val="80000"/>
              <a:buFont typeface="Wingdings" pitchFamily="2" charset="2"/>
              <a:buNone/>
              <a:defRPr/>
            </a:pPr>
            <a:r>
              <a:rPr lang="hu-HU" sz="2400" dirty="0"/>
              <a:t>	</a:t>
            </a:r>
          </a:p>
        </p:txBody>
      </p:sp>
      <p:sp>
        <p:nvSpPr>
          <p:cNvPr id="8194" name="Slide Number Placeholder 5"/>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C39445-183A-49F2-A016-82A66AF0B8CC}" type="slidenum">
              <a:rPr lang="en-US" altLang="hu-HU">
                <a:solidFill>
                  <a:srgbClr val="898989"/>
                </a:solidFill>
                <a:latin typeface="Calibri" panose="020F0502020204030204" pitchFamily="34" charset="0"/>
              </a:rPr>
              <a:pPr eaLnBrk="1" hangingPunct="1"/>
              <a:t>55</a:t>
            </a:fld>
            <a:endParaRPr lang="en-US"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22901374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Kurt </a:t>
            </a:r>
            <a:r>
              <a:rPr lang="hu-HU" altLang="hu-HU" dirty="0" err="1"/>
              <a:t>Lewin</a:t>
            </a:r>
            <a:r>
              <a:rPr lang="hu-HU" altLang="hu-HU" dirty="0"/>
              <a:t> vezetési stílusai</a:t>
            </a:r>
            <a:endParaRPr lang="hu-HU" dirty="0"/>
          </a:p>
        </p:txBody>
      </p:sp>
      <p:graphicFrame>
        <p:nvGraphicFramePr>
          <p:cNvPr id="4" name="Content Placeholder 3"/>
          <p:cNvGraphicFramePr>
            <a:graphicFrameLocks noGrp="1"/>
          </p:cNvGraphicFramePr>
          <p:nvPr>
            <p:ph idx="1"/>
          </p:nvPr>
        </p:nvGraphicFramePr>
        <p:xfrm>
          <a:off x="457200" y="1453047"/>
          <a:ext cx="8229600" cy="485627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48615">
                <a:tc>
                  <a:txBody>
                    <a:bodyPr/>
                    <a:lstStyle/>
                    <a:p>
                      <a:pPr algn="ctr"/>
                      <a:r>
                        <a:rPr lang="hu-HU" sz="3200" b="1" dirty="0"/>
                        <a:t>Stílus</a:t>
                      </a:r>
                    </a:p>
                  </a:txBody>
                  <a:tcPr marT="45716" marB="45716"/>
                </a:tc>
                <a:tc>
                  <a:txBody>
                    <a:bodyPr/>
                    <a:lstStyle/>
                    <a:p>
                      <a:pPr algn="ctr"/>
                      <a:r>
                        <a:rPr lang="hu-HU" sz="3200" b="1" dirty="0"/>
                        <a:t>Hatás</a:t>
                      </a:r>
                    </a:p>
                  </a:txBody>
                  <a:tcPr marT="45716" marB="45716"/>
                </a:tc>
                <a:extLst>
                  <a:ext uri="{0D108BD9-81ED-4DB2-BD59-A6C34878D82A}">
                    <a16:rowId xmlns:a16="http://schemas.microsoft.com/office/drawing/2014/main" val="10000"/>
                  </a:ext>
                </a:extLst>
              </a:tr>
              <a:tr h="1440035">
                <a:tc>
                  <a:txBody>
                    <a:bodyPr/>
                    <a:lstStyle/>
                    <a:p>
                      <a:pPr algn="ctr"/>
                      <a:r>
                        <a:rPr lang="hu-HU" sz="2800" dirty="0"/>
                        <a:t>Autokratikus</a:t>
                      </a:r>
                    </a:p>
                  </a:txBody>
                  <a:tcPr marT="45716" marB="45716"/>
                </a:tc>
                <a:tc>
                  <a:txBody>
                    <a:bodyPr/>
                    <a:lstStyle/>
                    <a:p>
                      <a:r>
                        <a:rPr lang="hu-HU" sz="2800" dirty="0"/>
                        <a:t>Több elégedetlenség, agresszió vagy közöny</a:t>
                      </a:r>
                    </a:p>
                  </a:txBody>
                  <a:tcPr marT="45716" marB="45716"/>
                </a:tc>
                <a:extLst>
                  <a:ext uri="{0D108BD9-81ED-4DB2-BD59-A6C34878D82A}">
                    <a16:rowId xmlns:a16="http://schemas.microsoft.com/office/drawing/2014/main" val="10001"/>
                  </a:ext>
                </a:extLst>
              </a:tr>
              <a:tr h="1296031">
                <a:tc>
                  <a:txBody>
                    <a:bodyPr/>
                    <a:lstStyle/>
                    <a:p>
                      <a:pPr algn="ctr"/>
                      <a:r>
                        <a:rPr lang="hu-HU" sz="2800" dirty="0"/>
                        <a:t>Demokratikus</a:t>
                      </a:r>
                    </a:p>
                  </a:txBody>
                  <a:tcPr marT="45716" marB="45716"/>
                </a:tc>
                <a:tc>
                  <a:txBody>
                    <a:bodyPr/>
                    <a:lstStyle/>
                    <a:p>
                      <a:r>
                        <a:rPr lang="hu-HU" sz="2800" dirty="0"/>
                        <a:t>Magasabb szintű együttműködés és élvezet</a:t>
                      </a:r>
                    </a:p>
                  </a:txBody>
                  <a:tcPr marT="45716" marB="45716"/>
                </a:tc>
                <a:extLst>
                  <a:ext uri="{0D108BD9-81ED-4DB2-BD59-A6C34878D82A}">
                    <a16:rowId xmlns:a16="http://schemas.microsoft.com/office/drawing/2014/main" val="10002"/>
                  </a:ext>
                </a:extLst>
              </a:tr>
              <a:tr h="1371481">
                <a:tc>
                  <a:txBody>
                    <a:bodyPr/>
                    <a:lstStyle/>
                    <a:p>
                      <a:pPr algn="ctr"/>
                      <a:r>
                        <a:rPr lang="hu-HU" sz="2800" dirty="0"/>
                        <a:t>„</a:t>
                      </a:r>
                      <a:r>
                        <a:rPr lang="hu-HU" sz="2800" dirty="0" err="1"/>
                        <a:t>Laissez</a:t>
                      </a:r>
                      <a:r>
                        <a:rPr lang="hu-HU" sz="2800" dirty="0"/>
                        <a:t> fair”</a:t>
                      </a:r>
                    </a:p>
                  </a:txBody>
                  <a:tcPr marT="45716" marB="45716"/>
                </a:tc>
                <a:tc>
                  <a:txBody>
                    <a:bodyPr/>
                    <a:lstStyle/>
                    <a:p>
                      <a:r>
                        <a:rPr lang="hu-HU" sz="2800" dirty="0"/>
                        <a:t>Nem nagyon elégedetlenek és nem nagyon hatékonyak</a:t>
                      </a:r>
                    </a:p>
                  </a:txBody>
                  <a:tcPr marT="45716" marB="45716"/>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C9CFD4-D72F-4442-B145-612F356B0804}" type="slidenum">
              <a:rPr lang="hu-HU" altLang="hu-HU">
                <a:solidFill>
                  <a:srgbClr val="898989"/>
                </a:solidFill>
                <a:latin typeface="Calibri" panose="020F0502020204030204" pitchFamily="34" charset="0"/>
              </a:rPr>
              <a:pPr eaLnBrk="1" hangingPunct="1"/>
              <a:t>56</a:t>
            </a:fld>
            <a:endParaRPr lang="hu-HU"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2166732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A </a:t>
            </a:r>
            <a:r>
              <a:rPr lang="hu-HU" altLang="hu-HU" dirty="0" err="1"/>
              <a:t>Lewin-modell</a:t>
            </a:r>
            <a:r>
              <a:rPr lang="hu-HU" altLang="hu-HU" dirty="0"/>
              <a:t> „értékelése”</a:t>
            </a:r>
            <a:endParaRPr lang="hu-HU" dirty="0"/>
          </a:p>
        </p:txBody>
      </p:sp>
      <p:sp>
        <p:nvSpPr>
          <p:cNvPr id="27651" name="Content Placeholder 2"/>
          <p:cNvSpPr>
            <a:spLocks noGrp="1"/>
          </p:cNvSpPr>
          <p:nvPr>
            <p:ph idx="1"/>
          </p:nvPr>
        </p:nvSpPr>
        <p:spPr/>
        <p:txBody>
          <a:bodyPr>
            <a:normAutofit lnSpcReduction="10000"/>
          </a:bodyPr>
          <a:lstStyle/>
          <a:p>
            <a:pPr eaLnBrk="1" hangingPunct="1"/>
            <a:r>
              <a:rPr lang="hu-HU" altLang="hu-HU"/>
              <a:t>Először vizsgálta a vezetési stílusok hatását</a:t>
            </a:r>
          </a:p>
          <a:p>
            <a:pPr eaLnBrk="1" hangingPunct="1"/>
            <a:r>
              <a:rPr lang="hu-HU" altLang="hu-HU"/>
              <a:t>1939, fiúkból álló csoportok („régi”; nem munkacsoportok)</a:t>
            </a:r>
          </a:p>
          <a:p>
            <a:pPr eaLnBrk="1" hangingPunct="1"/>
            <a:r>
              <a:rPr lang="hu-HU" altLang="hu-HU"/>
              <a:t>Lewin érvelése a demokratikus stílus mellett</a:t>
            </a:r>
          </a:p>
          <a:p>
            <a:pPr eaLnBrk="1" hangingPunct="1"/>
            <a:r>
              <a:rPr lang="hu-HU" altLang="hu-HU"/>
              <a:t>Társadalmi, kulturális tényezők hatásai bizonyos mértékig aláásták megállapításait</a:t>
            </a:r>
          </a:p>
          <a:p>
            <a:pPr eaLnBrk="1" hangingPunct="1"/>
            <a:r>
              <a:rPr lang="hu-HU" altLang="hu-HU"/>
              <a:t>Megállapította, hogy a vezetők hozzáállása megváltozhat, a vezetési képességek fejleszthetők</a:t>
            </a:r>
          </a:p>
        </p:txBody>
      </p:sp>
      <p:sp>
        <p:nvSpPr>
          <p:cNvPr id="4" name="Slide Number Placeholder 3"/>
          <p:cNvSpPr>
            <a:spLocks noGrp="1"/>
          </p:cNvSpPr>
          <p:nvPr>
            <p:ph type="sldNum" sz="quarter" idx="12"/>
          </p:nvPr>
        </p:nvSpPr>
        <p:spPr>
          <a:xfrm>
            <a:off x="65532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E1D4E8-DB68-4D16-A37B-9AF49E28E3D3}" type="slidenum">
              <a:rPr lang="hu-HU" altLang="hu-HU">
                <a:solidFill>
                  <a:srgbClr val="898989"/>
                </a:solidFill>
                <a:latin typeface="Calibri" panose="020F0502020204030204" pitchFamily="34" charset="0"/>
              </a:rPr>
              <a:pPr eaLnBrk="1" hangingPunct="1"/>
              <a:t>57</a:t>
            </a:fld>
            <a:endParaRPr lang="hu-HU" altLang="hu-HU">
              <a:solidFill>
                <a:srgbClr val="898989"/>
              </a:solidFill>
              <a:latin typeface="Calibri" panose="020F0502020204030204" pitchFamily="34" charset="0"/>
            </a:endParaRPr>
          </a:p>
        </p:txBody>
      </p:sp>
    </p:spTree>
    <p:extLst>
      <p:ext uri="{BB962C8B-B14F-4D97-AF65-F5344CB8AC3E}">
        <p14:creationId xmlns:p14="http://schemas.microsoft.com/office/powerpoint/2010/main" val="301112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661370"/>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 (részletek)</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58</a:t>
            </a:fld>
            <a:endParaRPr lang="hu-HU" dirty="0"/>
          </a:p>
        </p:txBody>
      </p:sp>
    </p:spTree>
    <p:extLst>
      <p:ext uri="{BB962C8B-B14F-4D97-AF65-F5344CB8AC3E}">
        <p14:creationId xmlns:p14="http://schemas.microsoft.com/office/powerpoint/2010/main" val="936040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Autofit/>
          </a:bodyPr>
          <a:lstStyle/>
          <a:p>
            <a:pPr eaLnBrk="1" hangingPunct="1"/>
            <a:r>
              <a:rPr lang="hu-HU" altLang="hu-HU" sz="3600" dirty="0"/>
              <a:t>A teljesítményt befolyásoló képességek</a:t>
            </a:r>
            <a:endParaRPr lang="en-US" altLang="hu-HU" sz="3600" dirty="0"/>
          </a:p>
        </p:txBody>
      </p:sp>
      <p:sp>
        <p:nvSpPr>
          <p:cNvPr id="8196" name="Rectangle 3"/>
          <p:cNvSpPr>
            <a:spLocks noGrp="1" noChangeArrowheads="1"/>
          </p:cNvSpPr>
          <p:nvPr>
            <p:ph idx="1"/>
          </p:nvPr>
        </p:nvSpPr>
        <p:spPr/>
        <p:txBody>
          <a:bodyPr/>
          <a:lstStyle/>
          <a:p>
            <a:pPr eaLnBrk="1" hangingPunct="1">
              <a:spcBef>
                <a:spcPct val="50000"/>
              </a:spcBef>
            </a:pPr>
            <a:r>
              <a:rPr lang="hu-HU" altLang="hu-HU" sz="2800"/>
              <a:t>Technikai szakértelem (pl. könyvelés, üzleti tervek készítése)</a:t>
            </a:r>
          </a:p>
          <a:p>
            <a:pPr eaLnBrk="1" hangingPunct="1">
              <a:spcBef>
                <a:spcPct val="50000"/>
              </a:spcBef>
            </a:pPr>
            <a:r>
              <a:rPr lang="hu-HU" altLang="hu-HU" sz="2800"/>
              <a:t>Kognitív képességek (IQ) (pl. elemző érvelés, logikai következtetések)</a:t>
            </a:r>
          </a:p>
          <a:p>
            <a:pPr eaLnBrk="1" hangingPunct="1">
              <a:spcBef>
                <a:spcPct val="50000"/>
              </a:spcBef>
            </a:pPr>
            <a:r>
              <a:rPr lang="hu-HU" altLang="hu-HU" sz="2800"/>
              <a:t>Az érzelmi intelligenciát – önmagunk és kapcsolataink eredményes kezelésének képessége – demonstráló kompetenciák (pl. a másokkal való együttműködés képessége, a változásvezetésben mutatott eredményesség)</a:t>
            </a:r>
            <a:endParaRPr lang="en-US" altLang="hu-HU" sz="2800"/>
          </a:p>
        </p:txBody>
      </p:sp>
      <p:sp>
        <p:nvSpPr>
          <p:cNvPr id="8194"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AF6662-F68C-4393-9140-AB95AF480A2B}" type="slidenum">
              <a:rPr lang="en-US" altLang="hu-HU" sz="1400" smtClean="0"/>
              <a:pPr>
                <a:spcBef>
                  <a:spcPct val="0"/>
                </a:spcBef>
                <a:buFontTx/>
                <a:buNone/>
              </a:pPr>
              <a:t>59</a:t>
            </a:fld>
            <a:endParaRPr lang="en-US" altLang="hu-HU" sz="1400"/>
          </a:p>
        </p:txBody>
      </p:sp>
    </p:spTree>
    <p:extLst>
      <p:ext uri="{BB962C8B-B14F-4D97-AF65-F5344CB8AC3E}">
        <p14:creationId xmlns:p14="http://schemas.microsoft.com/office/powerpoint/2010/main" val="428405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924C1D-D60A-4308-9665-89715C6202FE}" type="slidenum">
              <a:rPr lang="en-US" altLang="hu-HU">
                <a:solidFill>
                  <a:srgbClr val="898989"/>
                </a:solidFill>
                <a:latin typeface="Calibri" panose="020F0502020204030204" pitchFamily="34" charset="0"/>
              </a:rPr>
              <a:pPr eaLnBrk="1" hangingPunct="1"/>
              <a:t>6</a:t>
            </a:fld>
            <a:endParaRPr lang="en-US" altLang="hu-HU">
              <a:solidFill>
                <a:srgbClr val="898989"/>
              </a:solidFill>
              <a:latin typeface="Calibri" panose="020F0502020204030204" pitchFamily="34" charset="0"/>
            </a:endParaRPr>
          </a:p>
        </p:txBody>
      </p:sp>
      <p:sp>
        <p:nvSpPr>
          <p:cNvPr id="14339" name="Rectangle 2"/>
          <p:cNvSpPr>
            <a:spLocks noGrp="1" noChangeArrowheads="1"/>
          </p:cNvSpPr>
          <p:nvPr>
            <p:ph type="title"/>
          </p:nvPr>
        </p:nvSpPr>
        <p:spPr/>
        <p:txBody>
          <a:bodyPr>
            <a:normAutofit fontScale="90000"/>
          </a:bodyPr>
          <a:lstStyle/>
          <a:p>
            <a:pPr eaLnBrk="1" hangingPunct="1"/>
            <a:r>
              <a:rPr lang="hu-HU" altLang="hu-HU"/>
              <a:t>Definíció</a:t>
            </a:r>
            <a:endParaRPr lang="en-US" altLang="hu-HU"/>
          </a:p>
        </p:txBody>
      </p:sp>
      <p:sp>
        <p:nvSpPr>
          <p:cNvPr id="5124" name="Rectangle 3"/>
          <p:cNvSpPr>
            <a:spLocks noGrp="1" noChangeArrowheads="1"/>
          </p:cNvSpPr>
          <p:nvPr>
            <p:ph type="body" idx="1"/>
          </p:nvPr>
        </p:nvSpPr>
        <p:spPr>
          <a:xfrm>
            <a:off x="611188" y="1700213"/>
            <a:ext cx="8064500" cy="3097212"/>
          </a:xfrm>
          <a:solidFill>
            <a:schemeClr val="bg1">
              <a:lumMod val="85000"/>
            </a:schemeClr>
          </a:solidFill>
        </p:spPr>
        <p:txBody>
          <a:bodyPr/>
          <a:lstStyle/>
          <a:p>
            <a:pPr marL="271463" indent="-271463" eaLnBrk="1" hangingPunct="1">
              <a:buFontTx/>
              <a:buNone/>
              <a:defRPr/>
            </a:pPr>
            <a:endParaRPr lang="hu-HU" sz="2400" i="1" dirty="0"/>
          </a:p>
          <a:p>
            <a:pPr marL="98425" indent="-3175" eaLnBrk="1" hangingPunct="1">
              <a:buFontTx/>
              <a:buNone/>
              <a:defRPr/>
            </a:pPr>
            <a:r>
              <a:rPr lang="hu-HU" sz="2400" i="1" dirty="0"/>
              <a:t>„ A menedzsment egy szervezet emberi, pénzügyi, fizikai és információs erőforrásai tervezésének és a kapcsolódó döntések meghozatalának, az erőforrások szervezésének, vezetésének és irányításának folyamata a szervezet céljainak eredményes és hatékony megvalósítása érdekében.”</a:t>
            </a:r>
            <a:r>
              <a:rPr lang="hu-HU" sz="2400" dirty="0"/>
              <a:t> </a:t>
            </a:r>
          </a:p>
          <a:p>
            <a:pPr marL="271463" indent="-271463" algn="r" eaLnBrk="1" hangingPunct="1">
              <a:buFontTx/>
              <a:buNone/>
              <a:defRPr/>
            </a:pPr>
            <a:r>
              <a:rPr lang="hu-HU" sz="2000" dirty="0"/>
              <a:t>(Griffin, 1987)</a:t>
            </a:r>
            <a:endParaRPr lang="en-US" sz="2000" dirty="0"/>
          </a:p>
        </p:txBody>
      </p:sp>
    </p:spTree>
    <p:extLst>
      <p:ext uri="{BB962C8B-B14F-4D97-AF65-F5344CB8AC3E}">
        <p14:creationId xmlns:p14="http://schemas.microsoft.com/office/powerpoint/2010/main" val="1348242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hu-HU" altLang="hu-HU" sz="4000"/>
              <a:t>Megdöbbentő megállapítások</a:t>
            </a:r>
            <a:endParaRPr lang="en-US" altLang="hu-HU" sz="4000"/>
          </a:p>
        </p:txBody>
      </p:sp>
      <p:sp>
        <p:nvSpPr>
          <p:cNvPr id="10244" name="Rectangle 3"/>
          <p:cNvSpPr>
            <a:spLocks noGrp="1" noChangeArrowheads="1"/>
          </p:cNvSpPr>
          <p:nvPr>
            <p:ph idx="1"/>
          </p:nvPr>
        </p:nvSpPr>
        <p:spPr/>
        <p:txBody>
          <a:bodyPr/>
          <a:lstStyle/>
          <a:p>
            <a:pPr eaLnBrk="1" hangingPunct="1">
              <a:spcBef>
                <a:spcPct val="50000"/>
              </a:spcBef>
            </a:pPr>
            <a:r>
              <a:rPr lang="hu-HU" altLang="hu-HU" sz="2400" dirty="0"/>
              <a:t>Az érzelmi intelligencia kétszer olyan fontos szerepet játszik a szervezet minden szintjén betöltött munkakörökben, mint a technikai szakértelem és a kognitív képesség</a:t>
            </a:r>
          </a:p>
          <a:p>
            <a:pPr eaLnBrk="1" hangingPunct="1">
              <a:spcBef>
                <a:spcPct val="50000"/>
              </a:spcBef>
            </a:pPr>
            <a:r>
              <a:rPr lang="hu-HU" altLang="hu-HU" sz="2400" dirty="0"/>
              <a:t>A kiemelkedően és az átlagosan teljesítő felsővezetők pszichológiai profiljának összehasonlításánál jelentkező különbség 90%-a az érzelmi intelligenciával összefüggő tényezőknek tulajdonítható</a:t>
            </a:r>
          </a:p>
          <a:p>
            <a:pPr eaLnBrk="1" hangingPunct="1">
              <a:spcBef>
                <a:spcPct val="50000"/>
              </a:spcBef>
            </a:pPr>
            <a:r>
              <a:rPr lang="hu-HU" altLang="hu-HU" sz="2400" dirty="0"/>
              <a:t>Magas, illetve átlagos érzelmi intelligencia szinttel jellemezhető felsővezetők részlegei bevételi eredményei között 30-40%-os különbséget is mérnek</a:t>
            </a:r>
          </a:p>
          <a:p>
            <a:pPr algn="r" eaLnBrk="1" hangingPunct="1">
              <a:buFont typeface="Wingdings" panose="05000000000000000000" pitchFamily="2" charset="2"/>
              <a:buNone/>
            </a:pPr>
            <a:r>
              <a:rPr lang="hu-HU" altLang="hu-HU" sz="2000" dirty="0"/>
              <a:t>(David </a:t>
            </a:r>
            <a:r>
              <a:rPr lang="hu-HU" altLang="hu-HU" sz="2000" dirty="0" err="1"/>
              <a:t>McClelland</a:t>
            </a:r>
            <a:r>
              <a:rPr lang="hu-HU" altLang="hu-HU" sz="2000" dirty="0"/>
              <a:t>, 1996; David </a:t>
            </a:r>
            <a:r>
              <a:rPr lang="hu-HU" altLang="hu-HU" sz="2000" dirty="0" err="1"/>
              <a:t>Golemann</a:t>
            </a:r>
            <a:r>
              <a:rPr lang="hu-HU" altLang="hu-HU" sz="2000" dirty="0"/>
              <a:t>, 1997)</a:t>
            </a:r>
            <a:endParaRPr lang="en-US" altLang="hu-HU" sz="2000" dirty="0"/>
          </a:p>
        </p:txBody>
      </p:sp>
      <p:sp>
        <p:nvSpPr>
          <p:cNvPr id="10242"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FC2824-9447-43D8-A4A7-0D4C4A04424D}" type="slidenum">
              <a:rPr lang="en-US" altLang="hu-HU" sz="1400" smtClean="0"/>
              <a:pPr>
                <a:spcBef>
                  <a:spcPct val="0"/>
                </a:spcBef>
                <a:buFontTx/>
                <a:buNone/>
              </a:pPr>
              <a:t>60</a:t>
            </a:fld>
            <a:endParaRPr lang="en-US" altLang="hu-HU" sz="1400"/>
          </a:p>
        </p:txBody>
      </p:sp>
    </p:spTree>
    <p:extLst>
      <p:ext uri="{BB962C8B-B14F-4D97-AF65-F5344CB8AC3E}">
        <p14:creationId xmlns:p14="http://schemas.microsoft.com/office/powerpoint/2010/main" val="3588286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274638"/>
            <a:ext cx="9144000" cy="638175"/>
          </a:xfrm>
        </p:spPr>
        <p:txBody>
          <a:bodyPr>
            <a:noAutofit/>
          </a:bodyPr>
          <a:lstStyle/>
          <a:p>
            <a:pPr eaLnBrk="1" hangingPunct="1"/>
            <a:r>
              <a:rPr lang="hu-HU" altLang="hu-HU" sz="3200" dirty="0"/>
              <a:t>Az érzelmi intelligencia öt összetevője a munkában</a:t>
            </a:r>
            <a:endParaRPr lang="en-US" altLang="hu-HU" sz="3200" dirty="0"/>
          </a:p>
        </p:txBody>
      </p:sp>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C3FF62-DBBC-4F71-9D51-4D43695F3FF0}" type="slidenum">
              <a:rPr lang="en-US" altLang="hu-HU" sz="1400" smtClean="0"/>
              <a:pPr>
                <a:spcBef>
                  <a:spcPct val="0"/>
                </a:spcBef>
                <a:buFontTx/>
                <a:buNone/>
              </a:pPr>
              <a:t>61</a:t>
            </a:fld>
            <a:endParaRPr lang="en-US" altLang="hu-HU" sz="1400"/>
          </a:p>
        </p:txBody>
      </p:sp>
      <p:graphicFrame>
        <p:nvGraphicFramePr>
          <p:cNvPr id="15" name="Group 26"/>
          <p:cNvGraphicFramePr>
            <a:graphicFrameLocks noGrp="1"/>
          </p:cNvGraphicFramePr>
          <p:nvPr>
            <p:ph idx="1"/>
          </p:nvPr>
        </p:nvGraphicFramePr>
        <p:xfrm>
          <a:off x="385763" y="1340768"/>
          <a:ext cx="8362950" cy="504825"/>
        </p:xfrm>
        <a:graphic>
          <a:graphicData uri="http://schemas.openxmlformats.org/drawingml/2006/table">
            <a:tbl>
              <a:tblPr/>
              <a:tblGrid>
                <a:gridCol w="172720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504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2400" b="1"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Definíció</a:t>
                      </a:r>
                      <a:endParaRPr kumimoji="0" lang="en-US" sz="24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Ismérvek</a:t>
                      </a:r>
                      <a:endParaRPr kumimoji="0" lang="en-US" sz="24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Table 4"/>
          <p:cNvGraphicFramePr>
            <a:graphicFrameLocks noGrp="1"/>
          </p:cNvGraphicFramePr>
          <p:nvPr/>
        </p:nvGraphicFramePr>
        <p:xfrm>
          <a:off x="385763" y="1844006"/>
          <a:ext cx="8362950" cy="1311275"/>
        </p:xfrm>
        <a:graphic>
          <a:graphicData uri="http://schemas.openxmlformats.org/drawingml/2006/table">
            <a:tbl>
              <a:tblPr/>
              <a:tblGrid>
                <a:gridCol w="172720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13112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Önismeret</a:t>
                      </a:r>
                      <a:endParaRPr kumimoji="0" lang="en-US" sz="2400" b="1" i="0" u="none" strike="noStrike" cap="none" normalizeH="0" baseline="0" dirty="0">
                        <a:ln>
                          <a:noFill/>
                        </a:ln>
                        <a:solidFill>
                          <a:schemeClr val="tx1"/>
                        </a:solidFill>
                        <a:effectLst/>
                        <a:latin typeface="Arial" pitchFamily="34" charset="0"/>
                      </a:endParaRP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Annak képessége, hogy felismerjük és megértsük saját hangulatainkat, érzelmeinket, a cselekedeteinket ösztönző erőket, valamint ezek másokra gyakorolt hatását.</a:t>
                      </a:r>
                      <a:endParaRPr kumimoji="0" lang="en-US" sz="1600" b="0" i="0" u="none" strike="noStrike" cap="none" normalizeH="0" baseline="0" dirty="0">
                        <a:ln>
                          <a:noFill/>
                        </a:ln>
                        <a:solidFill>
                          <a:schemeClr val="tx1"/>
                        </a:solidFill>
                        <a:effectLst/>
                        <a:latin typeface="Arial" pitchFamily="34" charset="0"/>
                      </a:endParaRP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önbizalom; realista önértékelés; önkritikus humorérzék</a:t>
                      </a:r>
                      <a:endParaRPr kumimoji="0" lang="en-US" sz="1600" b="0" i="0" u="none" strike="noStrike" cap="none" normalizeH="0" baseline="0" dirty="0">
                        <a:ln>
                          <a:noFill/>
                        </a:ln>
                        <a:solidFill>
                          <a:schemeClr val="tx1"/>
                        </a:solidFill>
                        <a:effectLst/>
                        <a:latin typeface="Arial" pitchFamily="34" charset="0"/>
                      </a:endParaRP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Table 5"/>
          <p:cNvGraphicFramePr>
            <a:graphicFrameLocks noGrp="1"/>
          </p:cNvGraphicFramePr>
          <p:nvPr/>
        </p:nvGraphicFramePr>
        <p:xfrm>
          <a:off x="395288" y="3166393"/>
          <a:ext cx="8362950" cy="1603375"/>
        </p:xfrm>
        <a:graphic>
          <a:graphicData uri="http://schemas.openxmlformats.org/drawingml/2006/table">
            <a:tbl>
              <a:tblPr/>
              <a:tblGrid>
                <a:gridCol w="172720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1603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Önuralom</a:t>
                      </a:r>
                      <a:endParaRPr kumimoji="0" lang="en-US" sz="2400" b="1" i="0" u="none" strike="noStrike" cap="none" normalizeH="0" baseline="0" dirty="0">
                        <a:ln>
                          <a:noFill/>
                        </a:ln>
                        <a:solidFill>
                          <a:schemeClr val="tx1"/>
                        </a:solidFill>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A negatív impulzusokon és hangulatokon való uralkodás képessége.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Hajlam arra, hogy ne rögtön ítéljünk, azaz gondolkodjunk, nyitottság a változásra mielőtt cselekszünk.</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megbízhatóság; és integritás; elboldogulás bizonytalan helyzetekben; nyitottság a változásra</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8" name="Table 6"/>
          <p:cNvGraphicFramePr>
            <a:graphicFrameLocks noGrp="1"/>
          </p:cNvGraphicFramePr>
          <p:nvPr/>
        </p:nvGraphicFramePr>
        <p:xfrm>
          <a:off x="395288" y="4771356"/>
          <a:ext cx="8362950" cy="1603375"/>
        </p:xfrm>
        <a:graphic>
          <a:graphicData uri="http://schemas.openxmlformats.org/drawingml/2006/table">
            <a:tbl>
              <a:tblPr/>
              <a:tblGrid>
                <a:gridCol w="172720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1603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Motiváció</a:t>
                      </a:r>
                      <a:endParaRPr kumimoji="0" lang="en-US" sz="2400" b="1" i="0" u="none" strike="noStrike" cap="none" normalizeH="0" baseline="0" dirty="0">
                        <a:ln>
                          <a:noFill/>
                        </a:ln>
                        <a:solidFill>
                          <a:schemeClr val="tx1"/>
                        </a:solidFill>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Elhivatottság a pénzen vagy státuszon túlmutató indítékú munkavégzésre.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Hajlam arra, hogy a kitűzött cél érdekében szorgalmasan és kitartóan dolgozzunk.</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erőteljes késztetés a célok elérésére; optimizmus, még az esetleges kudarcok dacára is; a szervezet iránti elkötelezettség</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76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274638"/>
            <a:ext cx="9144000" cy="850106"/>
          </a:xfrm>
        </p:spPr>
        <p:txBody>
          <a:bodyPr>
            <a:normAutofit fontScale="90000"/>
          </a:bodyPr>
          <a:lstStyle/>
          <a:p>
            <a:pPr eaLnBrk="1" hangingPunct="1"/>
            <a:r>
              <a:rPr lang="hu-HU" altLang="hu-HU" sz="3200" dirty="0"/>
              <a:t>Az érzelmi intelligencia öt összetevője a munkában (folyt.)</a:t>
            </a:r>
            <a:endParaRPr lang="en-US" altLang="hu-HU" sz="3200" dirty="0"/>
          </a:p>
        </p:txBody>
      </p:sp>
      <p:sp>
        <p:nvSpPr>
          <p:cNvPr id="13314" name="Slide Number Placeholder 5"/>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429F99-F94A-46F2-8008-CE79124FC9FA}" type="slidenum">
              <a:rPr lang="en-US" altLang="hu-HU" sz="1400" smtClean="0"/>
              <a:pPr>
                <a:spcBef>
                  <a:spcPct val="0"/>
                </a:spcBef>
                <a:buFontTx/>
                <a:buNone/>
              </a:pPr>
              <a:t>62</a:t>
            </a:fld>
            <a:endParaRPr lang="en-US" altLang="hu-HU" sz="1400"/>
          </a:p>
        </p:txBody>
      </p:sp>
      <p:graphicFrame>
        <p:nvGraphicFramePr>
          <p:cNvPr id="10" name="Group 23"/>
          <p:cNvGraphicFramePr>
            <a:graphicFrameLocks noGrp="1"/>
          </p:cNvGraphicFramePr>
          <p:nvPr>
            <p:ph idx="1"/>
          </p:nvPr>
        </p:nvGraphicFramePr>
        <p:xfrm>
          <a:off x="457200" y="1430338"/>
          <a:ext cx="8229600" cy="585787"/>
        </p:xfrm>
        <a:graphic>
          <a:graphicData uri="http://schemas.openxmlformats.org/drawingml/2006/table">
            <a:tbl>
              <a:tblPr/>
              <a:tblGrid>
                <a:gridCol w="1954213">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5857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hu-HU" sz="2400" b="1"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Definíció</a:t>
                      </a:r>
                      <a:endParaRPr kumimoji="0" lang="en-US" sz="24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Ismérvek</a:t>
                      </a:r>
                      <a:endParaRPr kumimoji="0" lang="en-US" sz="24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 Box 21"/>
          <p:cNvSpPr txBox="1">
            <a:spLocks noChangeArrowheads="1"/>
          </p:cNvSpPr>
          <p:nvPr/>
        </p:nvSpPr>
        <p:spPr bwMode="auto">
          <a:xfrm>
            <a:off x="1116013" y="5876925"/>
            <a:ext cx="7488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hu-HU" altLang="hu-HU" sz="2000"/>
              <a:t>(D. Goleman: Mitől lesz valaki vezető?)</a:t>
            </a:r>
            <a:endParaRPr lang="en-US" altLang="hu-HU" sz="2000"/>
          </a:p>
        </p:txBody>
      </p:sp>
      <p:graphicFrame>
        <p:nvGraphicFramePr>
          <p:cNvPr id="12" name="Table 5"/>
          <p:cNvGraphicFramePr>
            <a:graphicFrameLocks noGrp="1"/>
          </p:cNvGraphicFramePr>
          <p:nvPr/>
        </p:nvGraphicFramePr>
        <p:xfrm>
          <a:off x="460375" y="2016125"/>
          <a:ext cx="8229600" cy="1603375"/>
        </p:xfrm>
        <a:graphic>
          <a:graphicData uri="http://schemas.openxmlformats.org/drawingml/2006/table">
            <a:tbl>
              <a:tblPr/>
              <a:tblGrid>
                <a:gridCol w="1954213">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1603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Empátia</a:t>
                      </a:r>
                      <a:endParaRPr kumimoji="0" lang="en-US" sz="2400" b="1" i="0" u="none" strike="noStrike" cap="none" normalizeH="0" baseline="0" dirty="0">
                        <a:ln>
                          <a:noFill/>
                        </a:ln>
                        <a:solidFill>
                          <a:schemeClr val="tx1"/>
                        </a:solidFill>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Annak a képessége, hogy megértsük mások érzelmi állapotát.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Készség arra, hogy az embereket érzelmi reakcióknak megfelelően kezeljük.</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kiváló érzék a tehetség kifejlesztéséhez és szinten tartásához; más kultúrák iránti fogékonyság; az ügyfelek és vevők kiszolgálása</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Table 6"/>
          <p:cNvGraphicFramePr>
            <a:graphicFrameLocks noGrp="1"/>
          </p:cNvGraphicFramePr>
          <p:nvPr/>
        </p:nvGraphicFramePr>
        <p:xfrm>
          <a:off x="454025" y="3629025"/>
          <a:ext cx="8229600" cy="1603375"/>
        </p:xfrm>
        <a:graphic>
          <a:graphicData uri="http://schemas.openxmlformats.org/drawingml/2006/table">
            <a:tbl>
              <a:tblPr/>
              <a:tblGrid>
                <a:gridCol w="1954213">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035300">
                  <a:extLst>
                    <a:ext uri="{9D8B030D-6E8A-4147-A177-3AD203B41FA5}">
                      <a16:colId xmlns:a16="http://schemas.microsoft.com/office/drawing/2014/main" val="20002"/>
                    </a:ext>
                  </a:extLst>
                </a:gridCol>
              </a:tblGrid>
              <a:tr h="1603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2400" b="1" i="0" u="none" strike="noStrike" cap="none" normalizeH="0" baseline="0" dirty="0">
                          <a:ln>
                            <a:noFill/>
                          </a:ln>
                          <a:solidFill>
                            <a:schemeClr val="tx1"/>
                          </a:solidFill>
                          <a:effectLst/>
                          <a:latin typeface="Arial" pitchFamily="34" charset="0"/>
                        </a:rPr>
                        <a:t>Szociális készségek</a:t>
                      </a:r>
                      <a:endParaRPr kumimoji="0" lang="en-US" sz="2400" b="1" i="0" u="none" strike="noStrike" cap="none" normalizeH="0" baseline="0" dirty="0">
                        <a:ln>
                          <a:noFill/>
                        </a:ln>
                        <a:solidFill>
                          <a:schemeClr val="tx1"/>
                        </a:solidFill>
                        <a:effectLst/>
                        <a:latin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Kitűnő érzék a kapcsolatok menedzseléséhez és a hálózatok kiépítéséhez.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A közös alap megtalálásának és az összhang megteremtésének képessége.</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hu-HU" sz="1600" b="0" i="0" u="none" strike="noStrike" cap="none" normalizeH="0" baseline="0" dirty="0">
                          <a:ln>
                            <a:noFill/>
                          </a:ln>
                          <a:solidFill>
                            <a:schemeClr val="tx1"/>
                          </a:solidFill>
                          <a:effectLst/>
                          <a:latin typeface="Arial" pitchFamily="34" charset="0"/>
                        </a:rPr>
                        <a:t>eredményesség a változásvezetés terén; rábeszélő képesség; kiváló érzék a </a:t>
                      </a:r>
                      <a:r>
                        <a:rPr kumimoji="0" lang="hu-HU" sz="1600" b="0" i="0" u="none" strike="noStrike" cap="none" normalizeH="0" baseline="0" dirty="0" err="1">
                          <a:ln>
                            <a:noFill/>
                          </a:ln>
                          <a:solidFill>
                            <a:schemeClr val="tx1"/>
                          </a:solidFill>
                          <a:effectLst/>
                          <a:latin typeface="Arial" pitchFamily="34" charset="0"/>
                        </a:rPr>
                        <a:t>teamépítéshez</a:t>
                      </a:r>
                      <a:r>
                        <a:rPr kumimoji="0" lang="hu-HU" sz="1600" b="0" i="0" u="none" strike="noStrike" cap="none" normalizeH="0" baseline="0" dirty="0">
                          <a:ln>
                            <a:noFill/>
                          </a:ln>
                          <a:solidFill>
                            <a:schemeClr val="tx1"/>
                          </a:solidFill>
                          <a:effectLst/>
                          <a:latin typeface="Arial" pitchFamily="34" charset="0"/>
                        </a:rPr>
                        <a:t> és </a:t>
                      </a:r>
                      <a:r>
                        <a:rPr kumimoji="0" lang="hu-HU" sz="1600" b="0" i="0" u="none" strike="noStrike" cap="none" normalizeH="0" baseline="0" dirty="0" err="1">
                          <a:ln>
                            <a:noFill/>
                          </a:ln>
                          <a:solidFill>
                            <a:schemeClr val="tx1"/>
                          </a:solidFill>
                          <a:effectLst/>
                          <a:latin typeface="Arial" pitchFamily="34" charset="0"/>
                        </a:rPr>
                        <a:t>teamvezetéshez</a:t>
                      </a:r>
                      <a:endParaRPr kumimoji="0" lang="en-US" sz="1600" b="0" i="0" u="none" strike="noStrike" cap="none" normalizeH="0" baseline="0" dirty="0">
                        <a:ln>
                          <a:noFill/>
                        </a:ln>
                        <a:solidFill>
                          <a:schemeClr val="tx1"/>
                        </a:solidFill>
                        <a:effectLst/>
                        <a:latin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76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285484"/>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63</a:t>
            </a:fld>
            <a:endParaRPr lang="hu-HU" dirty="0"/>
          </a:p>
        </p:txBody>
      </p:sp>
    </p:spTree>
    <p:extLst>
      <p:ext uri="{BB962C8B-B14F-4D97-AF65-F5344CB8AC3E}">
        <p14:creationId xmlns:p14="http://schemas.microsoft.com/office/powerpoint/2010/main" val="126121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normAutofit fontScale="90000"/>
          </a:bodyPr>
          <a:lstStyle/>
          <a:p>
            <a:r>
              <a:rPr lang="hu-HU" altLang="hu-HU"/>
              <a:t>Ami kiszámítható</a:t>
            </a:r>
          </a:p>
        </p:txBody>
      </p:sp>
      <p:sp>
        <p:nvSpPr>
          <p:cNvPr id="9" name="Text Placeholder 4"/>
          <p:cNvSpPr txBox="1">
            <a:spLocks/>
          </p:cNvSpPr>
          <p:nvPr/>
        </p:nvSpPr>
        <p:spPr bwMode="gray">
          <a:xfrm>
            <a:off x="250825" y="2085107"/>
            <a:ext cx="4537075" cy="3384550"/>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„Az etikátlan viselkedések kedvező eredmények miatti megjutalmazása a hosszú távú katasztrófa előidézésének biztos módszere.”</a:t>
            </a:r>
          </a:p>
          <a:p>
            <a:pPr marL="0" lvl="1">
              <a:spcBef>
                <a:spcPts val="1200"/>
              </a:spcBef>
              <a:buFont typeface="Arial" charset="0"/>
              <a:buNone/>
              <a:defRPr/>
            </a:pPr>
            <a:endParaRPr lang="hu-HU" dirty="0">
              <a:latin typeface="+mn-lt"/>
            </a:endParaRPr>
          </a:p>
          <a:p>
            <a:pPr marL="0" lvl="1" algn="r">
              <a:spcBef>
                <a:spcPts val="1200"/>
              </a:spcBef>
              <a:buFont typeface="Arial" charset="0"/>
              <a:buNone/>
              <a:defRPr/>
            </a:pPr>
            <a:r>
              <a:rPr lang="hu-HU" dirty="0">
                <a:latin typeface="+mn-lt"/>
              </a:rPr>
              <a:t>(Max. H. </a:t>
            </a:r>
            <a:r>
              <a:rPr lang="hu-HU" dirty="0" err="1">
                <a:latin typeface="+mn-lt"/>
              </a:rPr>
              <a:t>Bazerman</a:t>
            </a:r>
            <a:r>
              <a:rPr lang="hu-HU" dirty="0">
                <a:latin typeface="+mn-lt"/>
              </a:rPr>
              <a:t>, </a:t>
            </a:r>
            <a:r>
              <a:rPr lang="hu-HU" dirty="0" err="1">
                <a:latin typeface="+mn-lt"/>
              </a:rPr>
              <a:t>Ann</a:t>
            </a:r>
            <a:r>
              <a:rPr lang="hu-HU" dirty="0">
                <a:latin typeface="+mn-lt"/>
              </a:rPr>
              <a:t> E. </a:t>
            </a:r>
            <a:r>
              <a:rPr lang="hu-HU" dirty="0" err="1">
                <a:latin typeface="+mn-lt"/>
              </a:rPr>
              <a:t>Tenbrunsel</a:t>
            </a:r>
            <a:r>
              <a:rPr lang="hu-HU" dirty="0">
                <a:latin typeface="+mn-lt"/>
              </a:rPr>
              <a:t>: </a:t>
            </a:r>
            <a:br>
              <a:rPr lang="hu-HU" dirty="0">
                <a:latin typeface="+mn-lt"/>
              </a:rPr>
            </a:br>
            <a:r>
              <a:rPr lang="hu-HU" dirty="0">
                <a:latin typeface="+mn-lt"/>
              </a:rPr>
              <a:t>Etikátlan lépések; </a:t>
            </a:r>
            <a:r>
              <a:rPr lang="hu-HU" dirty="0" err="1">
                <a:latin typeface="+mn-lt"/>
              </a:rPr>
              <a:t>HBRm</a:t>
            </a:r>
            <a:r>
              <a:rPr lang="hu-HU" dirty="0">
                <a:latin typeface="+mn-lt"/>
              </a:rPr>
              <a:t> 2011. május)</a:t>
            </a:r>
          </a:p>
        </p:txBody>
      </p:sp>
      <p:sp>
        <p:nvSpPr>
          <p:cNvPr id="10" name="Text Placeholder 4"/>
          <p:cNvSpPr txBox="1">
            <a:spLocks/>
          </p:cNvSpPr>
          <p:nvPr/>
        </p:nvSpPr>
        <p:spPr>
          <a:xfrm>
            <a:off x="4932363" y="1340768"/>
            <a:ext cx="3960812" cy="5015582"/>
          </a:xfrm>
          <a:prstGeom prst="rect">
            <a:avLst/>
          </a:prstGeom>
          <a:solidFill>
            <a:schemeClr val="bg1">
              <a:lumMod val="85000"/>
            </a:schemeClr>
          </a:solidFill>
        </p:spPr>
        <p:txBody>
          <a:bodyPr vert="horz" lIns="91440" tIns="45720" rIns="91440" bIns="45720" rtlCol="0" anchor="ctr">
            <a:normAutofit/>
          </a:bodyP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None/>
              <a:defRPr/>
            </a:pPr>
            <a:r>
              <a:rPr lang="hu-HU" sz="2000" dirty="0">
                <a:solidFill>
                  <a:schemeClr val="tx1"/>
                </a:solidFill>
              </a:rPr>
              <a:t>„A tanulság, hogy</a:t>
            </a:r>
          </a:p>
          <a:p>
            <a:pPr marL="627063" lvl="1" indent="-169863">
              <a:buFont typeface="Wingdings" pitchFamily="2" charset="2"/>
              <a:buChar char="§"/>
              <a:defRPr/>
            </a:pPr>
            <a:r>
              <a:rPr lang="hu-HU" sz="2000" dirty="0"/>
              <a:t>valóban nem éri meg jogkövető adózónak lenni…</a:t>
            </a:r>
          </a:p>
          <a:p>
            <a:pPr marL="627063" lvl="1" indent="-169863">
              <a:buFont typeface="Wingdings" pitchFamily="2" charset="2"/>
              <a:buChar char="§"/>
              <a:defRPr/>
            </a:pPr>
            <a:r>
              <a:rPr lang="hu-HU" sz="2000" dirty="0"/>
              <a:t>nem érdemes egy közepesen jó lehetőséget elfogadni, úgyis érkezik még egy…</a:t>
            </a:r>
          </a:p>
          <a:p>
            <a:pPr marL="627063" lvl="1" indent="-169863">
              <a:buFont typeface="Wingdings" pitchFamily="2" charset="2"/>
              <a:buChar char="§"/>
              <a:defRPr/>
            </a:pPr>
            <a:r>
              <a:rPr lang="hu-HU" sz="2000" dirty="0"/>
              <a:t>puszta költségvetési érdekek továbbra is erősebbek egyes jogállami érdekek megőrzésénél…</a:t>
            </a:r>
          </a:p>
          <a:p>
            <a:pPr marL="627063" lvl="1" indent="-169863">
              <a:buFont typeface="Wingdings" pitchFamily="2" charset="2"/>
              <a:buChar char="§"/>
              <a:defRPr/>
            </a:pPr>
            <a:r>
              <a:rPr lang="hu-HU" sz="2000" dirty="0"/>
              <a:t>az adóamnesztia-jellegű intézkedések várhatóan nem fogják emelni… az adómorált.”</a:t>
            </a:r>
          </a:p>
          <a:p>
            <a:pPr marL="0" lvl="1" algn="r">
              <a:defRPr/>
            </a:pPr>
            <a:endParaRPr lang="hu-HU" sz="1600" dirty="0"/>
          </a:p>
          <a:p>
            <a:pPr marL="0" lvl="1" algn="r">
              <a:buFont typeface="Arial" panose="020B0604020202020204" pitchFamily="34" charset="0"/>
              <a:buNone/>
              <a:defRPr/>
            </a:pPr>
            <a:r>
              <a:rPr lang="hu-HU" sz="1600" dirty="0"/>
              <a:t>(</a:t>
            </a:r>
            <a:r>
              <a:rPr lang="hu-HU" sz="1600" dirty="0" err="1"/>
              <a:t>Jalsovszky</a:t>
            </a:r>
            <a:r>
              <a:rPr lang="hu-HU" sz="1600" dirty="0"/>
              <a:t> Pál: Adóamnesztia </a:t>
            </a:r>
            <a:r>
              <a:rPr lang="hu-HU" sz="1600" dirty="0" err="1"/>
              <a:t>újratöltve</a:t>
            </a:r>
            <a:r>
              <a:rPr lang="hu-HU" sz="1600" dirty="0"/>
              <a:t>; </a:t>
            </a:r>
            <a:br>
              <a:rPr lang="hu-HU" sz="1600" dirty="0"/>
            </a:br>
            <a:r>
              <a:rPr lang="hu-HU" sz="1600" dirty="0"/>
              <a:t>VG. 2014. március 11.)</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64</a:t>
            </a:fld>
            <a:endParaRPr lang="hu-HU" dirty="0"/>
          </a:p>
        </p:txBody>
      </p:sp>
    </p:spTree>
    <p:extLst>
      <p:ext uri="{BB962C8B-B14F-4D97-AF65-F5344CB8AC3E}">
        <p14:creationId xmlns:p14="http://schemas.microsoft.com/office/powerpoint/2010/main" val="123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hu-HU" altLang="hu-HU"/>
              <a:t>Megkérdőjelezhető előfeltevések</a:t>
            </a:r>
          </a:p>
        </p:txBody>
      </p:sp>
      <p:sp>
        <p:nvSpPr>
          <p:cNvPr id="8" name="Text Placeholder 4"/>
          <p:cNvSpPr txBox="1">
            <a:spLocks/>
          </p:cNvSpPr>
          <p:nvPr/>
        </p:nvSpPr>
        <p:spPr>
          <a:xfrm>
            <a:off x="323850" y="1844675"/>
            <a:ext cx="4032250" cy="4392613"/>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7063" lvl="1" indent="-169863">
              <a:buFont typeface="Wingdings" pitchFamily="2" charset="2"/>
              <a:buChar char="§"/>
              <a:defRPr/>
            </a:pPr>
            <a:r>
              <a:rPr lang="hu-HU" sz="2400" dirty="0"/>
              <a:t>„…a menedzserek döntő többségének az a célja, hogy etikus módon vezesse a szervezeteket…”</a:t>
            </a:r>
          </a:p>
          <a:p>
            <a:pPr marL="627063" lvl="1" indent="-169863">
              <a:buFont typeface="Wingdings" pitchFamily="2" charset="2"/>
              <a:buChar char="§"/>
              <a:defRPr/>
            </a:pPr>
            <a:r>
              <a:rPr lang="hu-HU" sz="2400" dirty="0"/>
              <a:t>„…néhány vezető megrögzött csaló…”</a:t>
            </a:r>
          </a:p>
          <a:p>
            <a:pPr marL="627063" lvl="1" indent="-169863">
              <a:buFont typeface="Wingdings" pitchFamily="2" charset="2"/>
              <a:buChar char="§"/>
              <a:defRPr/>
            </a:pPr>
            <a:r>
              <a:rPr lang="hu-HU" sz="2400" dirty="0"/>
              <a:t>„…azért … szegik meg az etikai szabályokat, mert feletteseik nem veszik észre…”</a:t>
            </a:r>
          </a:p>
          <a:p>
            <a:pPr marL="627063" lvl="1" indent="-169863" algn="r">
              <a:defRPr/>
            </a:pPr>
            <a:endParaRPr lang="hu-HU" dirty="0"/>
          </a:p>
        </p:txBody>
      </p:sp>
      <p:sp>
        <p:nvSpPr>
          <p:cNvPr id="9" name="Text Placeholder 4"/>
          <p:cNvSpPr txBox="1">
            <a:spLocks/>
          </p:cNvSpPr>
          <p:nvPr/>
        </p:nvSpPr>
        <p:spPr bwMode="gray">
          <a:xfrm>
            <a:off x="4787900" y="1844675"/>
            <a:ext cx="4105275" cy="4392613"/>
          </a:xfrm>
          <a:prstGeom prst="rect">
            <a:avLst/>
          </a:prstGeom>
          <a:solidFill>
            <a:schemeClr val="bg1">
              <a:lumMod val="85000"/>
            </a:schemeClr>
          </a:solidFill>
        </p:spPr>
        <p:txBody>
          <a:bodyPr lIns="0" tIns="0" rIns="0" bIns="0"/>
          <a:lstStyle/>
          <a:p>
            <a:pPr marL="0" lvl="1" algn="ctr">
              <a:lnSpc>
                <a:spcPct val="114000"/>
              </a:lnSpc>
              <a:spcBef>
                <a:spcPts val="600"/>
              </a:spcBef>
              <a:defRPr/>
            </a:pPr>
            <a:br>
              <a:rPr lang="hu-HU" sz="2400" dirty="0">
                <a:latin typeface="+mn-lt"/>
              </a:rPr>
            </a:br>
            <a:r>
              <a:rPr lang="hu-HU" sz="2400" dirty="0">
                <a:latin typeface="+mn-lt"/>
              </a:rPr>
              <a:t>„</a:t>
            </a:r>
            <a:r>
              <a:rPr lang="hu-HU" sz="2400" b="1" dirty="0">
                <a:latin typeface="+mn-lt"/>
              </a:rPr>
              <a:t>Újabb botrány az </a:t>
            </a:r>
            <a:r>
              <a:rPr lang="hu-HU" sz="2400" b="1" dirty="0" err="1">
                <a:latin typeface="+mn-lt"/>
              </a:rPr>
              <a:t>ADAC-nál</a:t>
            </a:r>
            <a:endParaRPr lang="hu-HU" sz="2400" b="1" dirty="0">
              <a:latin typeface="+mn-lt"/>
            </a:endParaRPr>
          </a:p>
          <a:p>
            <a:pPr marL="0" lvl="1">
              <a:lnSpc>
                <a:spcPct val="114000"/>
              </a:lnSpc>
              <a:spcBef>
                <a:spcPts val="1200"/>
              </a:spcBef>
              <a:defRPr/>
            </a:pPr>
            <a:endParaRPr lang="hu-HU" sz="600" dirty="0">
              <a:latin typeface="+mn-lt"/>
            </a:endParaRPr>
          </a:p>
          <a:p>
            <a:pPr marL="0" lvl="1" algn="ctr">
              <a:lnSpc>
                <a:spcPct val="114000"/>
              </a:lnSpc>
              <a:spcBef>
                <a:spcPts val="1200"/>
              </a:spcBef>
              <a:defRPr/>
            </a:pPr>
            <a:r>
              <a:rPr lang="hu-HU" sz="2400" dirty="0">
                <a:latin typeface="+mn-lt"/>
              </a:rPr>
              <a:t>Félmilliárd euró adótartozást halmozott fel  a napjainkig megbízhatónak tartott, 18 millió tagot számláló német autóklub, az ADAC a Spiegel hírmagazin szerint.”</a:t>
            </a:r>
          </a:p>
          <a:p>
            <a:pPr marL="0" lvl="1">
              <a:spcBef>
                <a:spcPts val="1200"/>
              </a:spcBef>
              <a:buFont typeface="Arial" charset="0"/>
              <a:buNone/>
              <a:defRPr/>
            </a:pPr>
            <a:endParaRPr lang="hu-HU" sz="300" dirty="0">
              <a:latin typeface="+mn-lt"/>
            </a:endParaRPr>
          </a:p>
          <a:p>
            <a:pPr marL="0" lvl="1" algn="r">
              <a:spcBef>
                <a:spcPts val="1200"/>
              </a:spcBef>
              <a:defRPr/>
            </a:pPr>
            <a:r>
              <a:rPr lang="hu-HU" dirty="0">
                <a:latin typeface="+mn-lt"/>
              </a:rPr>
              <a:t>(VG. 2014. március 11.)</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65</a:t>
            </a:fld>
            <a:endParaRPr lang="hu-HU" dirty="0"/>
          </a:p>
        </p:txBody>
      </p:sp>
    </p:spTree>
    <p:extLst>
      <p:ext uri="{BB962C8B-B14F-4D97-AF65-F5344CB8AC3E}">
        <p14:creationId xmlns:p14="http://schemas.microsoft.com/office/powerpoint/2010/main" val="20516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hu-HU" altLang="hu-HU"/>
              <a:t>Etikátlan lépések – etikai lábnyomok</a:t>
            </a:r>
          </a:p>
        </p:txBody>
      </p:sp>
      <p:sp>
        <p:nvSpPr>
          <p:cNvPr id="11" name="Text Placeholder 4"/>
          <p:cNvSpPr txBox="1">
            <a:spLocks/>
          </p:cNvSpPr>
          <p:nvPr/>
        </p:nvSpPr>
        <p:spPr>
          <a:xfrm>
            <a:off x="4714875" y="5300663"/>
            <a:ext cx="4321175" cy="552450"/>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a:buFont typeface="Arial" panose="020B0604020202020204" pitchFamily="34" charset="0"/>
              <a:buNone/>
            </a:pPr>
            <a:r>
              <a:rPr lang="hu-HU" altLang="hu-HU" sz="1400"/>
              <a:t>(Wikipédia, 2014. szeptember 5.)</a:t>
            </a:r>
          </a:p>
        </p:txBody>
      </p:sp>
      <p:sp>
        <p:nvSpPr>
          <p:cNvPr id="12" name="Text Placeholder 4"/>
          <p:cNvSpPr txBox="1">
            <a:spLocks/>
          </p:cNvSpPr>
          <p:nvPr/>
        </p:nvSpPr>
        <p:spPr bwMode="gray">
          <a:xfrm>
            <a:off x="250825" y="1989138"/>
            <a:ext cx="3960813" cy="3168650"/>
          </a:xfrm>
          <a:prstGeom prst="rect">
            <a:avLst/>
          </a:prstGeom>
          <a:solidFill>
            <a:schemeClr val="bg1">
              <a:lumMod val="85000"/>
            </a:schemeClr>
          </a:solidFill>
        </p:spPr>
        <p:txBody>
          <a:bodyPr lIns="0" tIns="0" rIns="0" bIns="0">
            <a:normAutofit/>
          </a:bodyPr>
          <a:lstStyle/>
          <a:p>
            <a:pPr marL="0" lvl="1" algn="ctr">
              <a:lnSpc>
                <a:spcPct val="114000"/>
              </a:lnSpc>
              <a:spcBef>
                <a:spcPts val="1200"/>
              </a:spcBef>
              <a:defRPr/>
            </a:pPr>
            <a:br>
              <a:rPr lang="hu-HU" sz="2400" dirty="0">
                <a:latin typeface="+mn-lt"/>
              </a:rPr>
            </a:br>
            <a:r>
              <a:rPr lang="hu-HU" sz="2400" dirty="0">
                <a:latin typeface="+mn-lt"/>
              </a:rPr>
              <a:t>„Gyakran még a legjobb szándékú igazgatóknak sincs tudomásuk sem a saját etikátlan viselkedésükről, sem az alkalmazottaikéról.”</a:t>
            </a:r>
          </a:p>
          <a:p>
            <a:pPr marL="0" lvl="1" algn="ctr">
              <a:spcBef>
                <a:spcPts val="1200"/>
              </a:spcBef>
              <a:buFont typeface="Arial" charset="0"/>
              <a:buNone/>
              <a:defRPr/>
            </a:pPr>
            <a:endParaRPr lang="hu-HU" dirty="0">
              <a:latin typeface="+mn-lt"/>
            </a:endParaRPr>
          </a:p>
        </p:txBody>
      </p:sp>
      <p:graphicFrame>
        <p:nvGraphicFramePr>
          <p:cNvPr id="13" name="Table 5"/>
          <p:cNvGraphicFramePr>
            <a:graphicFrameLocks noGrp="1"/>
          </p:cNvGraphicFramePr>
          <p:nvPr>
            <p:extLst>
              <p:ext uri="{D42A27DB-BD31-4B8C-83A1-F6EECF244321}">
                <p14:modId xmlns:p14="http://schemas.microsoft.com/office/powerpoint/2010/main" val="3789384648"/>
              </p:ext>
            </p:extLst>
          </p:nvPr>
        </p:nvGraphicFramePr>
        <p:xfrm>
          <a:off x="4403725" y="1989138"/>
          <a:ext cx="4632325" cy="3163888"/>
        </p:xfrm>
        <a:graphic>
          <a:graphicData uri="http://schemas.openxmlformats.org/drawingml/2006/table">
            <a:tbl>
              <a:tblPr firstRow="1" bandRow="1">
                <a:tableStyleId>{073A0DAA-6AF3-43AB-8588-CEC1D06C72B9}</a:tableStyleId>
              </a:tblPr>
              <a:tblGrid>
                <a:gridCol w="1466619">
                  <a:extLst>
                    <a:ext uri="{9D8B030D-6E8A-4147-A177-3AD203B41FA5}">
                      <a16:colId xmlns:a16="http://schemas.microsoft.com/office/drawing/2014/main" val="20000"/>
                    </a:ext>
                  </a:extLst>
                </a:gridCol>
                <a:gridCol w="1070536">
                  <a:extLst>
                    <a:ext uri="{9D8B030D-6E8A-4147-A177-3AD203B41FA5}">
                      <a16:colId xmlns:a16="http://schemas.microsoft.com/office/drawing/2014/main" val="20001"/>
                    </a:ext>
                  </a:extLst>
                </a:gridCol>
                <a:gridCol w="1063361">
                  <a:extLst>
                    <a:ext uri="{9D8B030D-6E8A-4147-A177-3AD203B41FA5}">
                      <a16:colId xmlns:a16="http://schemas.microsoft.com/office/drawing/2014/main" val="20002"/>
                    </a:ext>
                  </a:extLst>
                </a:gridCol>
                <a:gridCol w="1031809">
                  <a:extLst>
                    <a:ext uri="{9D8B030D-6E8A-4147-A177-3AD203B41FA5}">
                      <a16:colId xmlns:a16="http://schemas.microsoft.com/office/drawing/2014/main" val="20003"/>
                    </a:ext>
                  </a:extLst>
                </a:gridCol>
              </a:tblGrid>
              <a:tr h="743731">
                <a:tc>
                  <a:txBody>
                    <a:bodyPr/>
                    <a:lstStyle/>
                    <a:p>
                      <a:r>
                        <a:rPr lang="hu-HU" sz="1400" dirty="0"/>
                        <a:t>Térség</a:t>
                      </a:r>
                    </a:p>
                  </a:txBody>
                  <a:tcPr marL="91443" marR="91443" marT="45708" marB="45708"/>
                </a:tc>
                <a:tc>
                  <a:txBody>
                    <a:bodyPr/>
                    <a:lstStyle/>
                    <a:p>
                      <a:r>
                        <a:rPr lang="hu-HU" sz="1400" dirty="0"/>
                        <a:t>Ökológiai lábnyom (ha)</a:t>
                      </a:r>
                    </a:p>
                  </a:txBody>
                  <a:tcPr marL="91443" marR="91443" marT="45708" marB="45708"/>
                </a:tc>
                <a:tc>
                  <a:txBody>
                    <a:bodyPr/>
                    <a:lstStyle/>
                    <a:p>
                      <a:r>
                        <a:rPr lang="hu-HU" sz="1400" dirty="0"/>
                        <a:t>Biológiai kapacitás (ha)</a:t>
                      </a:r>
                    </a:p>
                  </a:txBody>
                  <a:tcPr marL="91443" marR="91443" marT="45708" marB="45708"/>
                </a:tc>
                <a:tc>
                  <a:txBody>
                    <a:bodyPr/>
                    <a:lstStyle/>
                    <a:p>
                      <a:r>
                        <a:rPr lang="hu-HU" sz="1400" dirty="0"/>
                        <a:t>Ökológiai hiány (ha)</a:t>
                      </a:r>
                    </a:p>
                  </a:txBody>
                  <a:tcPr marL="91443" marR="91443" marT="45708" marB="45708"/>
                </a:tc>
                <a:extLst>
                  <a:ext uri="{0D108BD9-81ED-4DB2-BD59-A6C34878D82A}">
                    <a16:rowId xmlns:a16="http://schemas.microsoft.com/office/drawing/2014/main" val="10000"/>
                  </a:ext>
                </a:extLst>
              </a:tr>
              <a:tr h="377031">
                <a:tc>
                  <a:txBody>
                    <a:bodyPr/>
                    <a:lstStyle/>
                    <a:p>
                      <a:r>
                        <a:rPr lang="hu-HU" sz="1400" dirty="0"/>
                        <a:t>Afrika</a:t>
                      </a:r>
                    </a:p>
                  </a:txBody>
                  <a:tcPr marL="91443" marR="91443" marT="45708" marB="45708"/>
                </a:tc>
                <a:tc>
                  <a:txBody>
                    <a:bodyPr/>
                    <a:lstStyle/>
                    <a:p>
                      <a:r>
                        <a:rPr lang="hu-HU" sz="1400" dirty="0"/>
                        <a:t>1,33</a:t>
                      </a:r>
                    </a:p>
                  </a:txBody>
                  <a:tcPr marL="91443" marR="91443" marT="45708" marB="45708"/>
                </a:tc>
                <a:tc>
                  <a:txBody>
                    <a:bodyPr/>
                    <a:lstStyle/>
                    <a:p>
                      <a:r>
                        <a:rPr lang="hu-HU" sz="1400" dirty="0"/>
                        <a:t>1,73</a:t>
                      </a:r>
                    </a:p>
                  </a:txBody>
                  <a:tcPr marL="91443" marR="91443" marT="45708" marB="45708"/>
                </a:tc>
                <a:tc>
                  <a:txBody>
                    <a:bodyPr/>
                    <a:lstStyle/>
                    <a:p>
                      <a:r>
                        <a:rPr lang="hu-HU" sz="1400" dirty="0"/>
                        <a:t>-0,4</a:t>
                      </a:r>
                    </a:p>
                  </a:txBody>
                  <a:tcPr marL="91443" marR="91443" marT="45708" marB="45708"/>
                </a:tc>
                <a:extLst>
                  <a:ext uri="{0D108BD9-81ED-4DB2-BD59-A6C34878D82A}">
                    <a16:rowId xmlns:a16="http://schemas.microsoft.com/office/drawing/2014/main" val="10001"/>
                  </a:ext>
                </a:extLst>
              </a:tr>
              <a:tr h="535002">
                <a:tc>
                  <a:txBody>
                    <a:bodyPr/>
                    <a:lstStyle/>
                    <a:p>
                      <a:r>
                        <a:rPr lang="hu-HU" sz="1400" dirty="0"/>
                        <a:t>Ázsia, Csendes </a:t>
                      </a:r>
                      <a:r>
                        <a:rPr lang="hu-HU" sz="1400" dirty="0" err="1"/>
                        <a:t>-óceáni</a:t>
                      </a:r>
                      <a:r>
                        <a:rPr lang="hu-HU" sz="1400" dirty="0"/>
                        <a:t> térség</a:t>
                      </a:r>
                    </a:p>
                  </a:txBody>
                  <a:tcPr marL="91443" marR="91443" marT="45708" marB="45708"/>
                </a:tc>
                <a:tc>
                  <a:txBody>
                    <a:bodyPr/>
                    <a:lstStyle/>
                    <a:p>
                      <a:r>
                        <a:rPr lang="hu-HU" sz="1400" dirty="0"/>
                        <a:t>1,78</a:t>
                      </a:r>
                    </a:p>
                  </a:txBody>
                  <a:tcPr marL="91443" marR="91443" marT="45708" marB="45708"/>
                </a:tc>
                <a:tc>
                  <a:txBody>
                    <a:bodyPr/>
                    <a:lstStyle/>
                    <a:p>
                      <a:r>
                        <a:rPr lang="hu-HU" sz="1400" dirty="0"/>
                        <a:t>1,11</a:t>
                      </a:r>
                    </a:p>
                  </a:txBody>
                  <a:tcPr marL="91443" marR="91443" marT="45708" marB="45708"/>
                </a:tc>
                <a:tc>
                  <a:txBody>
                    <a:bodyPr/>
                    <a:lstStyle/>
                    <a:p>
                      <a:r>
                        <a:rPr lang="hu-HU" sz="1400" dirty="0"/>
                        <a:t>0,67</a:t>
                      </a:r>
                    </a:p>
                  </a:txBody>
                  <a:tcPr marL="91443" marR="91443" marT="45708" marB="45708"/>
                </a:tc>
                <a:extLst>
                  <a:ext uri="{0D108BD9-81ED-4DB2-BD59-A6C34878D82A}">
                    <a16:rowId xmlns:a16="http://schemas.microsoft.com/office/drawing/2014/main" val="10002"/>
                  </a:ext>
                </a:extLst>
              </a:tr>
              <a:tr h="377031">
                <a:tc>
                  <a:txBody>
                    <a:bodyPr/>
                    <a:lstStyle/>
                    <a:p>
                      <a:r>
                        <a:rPr lang="hu-HU" sz="1400" dirty="0"/>
                        <a:t>Észak-Amerika</a:t>
                      </a:r>
                    </a:p>
                  </a:txBody>
                  <a:tcPr marL="91443" marR="91443" marT="45708" marB="45708"/>
                </a:tc>
                <a:tc>
                  <a:txBody>
                    <a:bodyPr/>
                    <a:lstStyle/>
                    <a:p>
                      <a:r>
                        <a:rPr lang="hu-HU" sz="1400" dirty="0"/>
                        <a:t>11,7</a:t>
                      </a:r>
                    </a:p>
                  </a:txBody>
                  <a:tcPr marL="91443" marR="91443" marT="45708" marB="45708"/>
                </a:tc>
                <a:tc>
                  <a:txBody>
                    <a:bodyPr/>
                    <a:lstStyle/>
                    <a:p>
                      <a:r>
                        <a:rPr lang="hu-HU" sz="1400" dirty="0"/>
                        <a:t>6,2</a:t>
                      </a:r>
                    </a:p>
                  </a:txBody>
                  <a:tcPr marL="91443" marR="91443" marT="45708" marB="45708"/>
                </a:tc>
                <a:tc>
                  <a:txBody>
                    <a:bodyPr/>
                    <a:lstStyle/>
                    <a:p>
                      <a:r>
                        <a:rPr lang="hu-HU" sz="1400" dirty="0"/>
                        <a:t>5,</a:t>
                      </a:r>
                      <a:r>
                        <a:rPr lang="hu-HU" sz="1400" dirty="0" err="1"/>
                        <a:t>5</a:t>
                      </a:r>
                      <a:endParaRPr lang="hu-HU" sz="1400" dirty="0"/>
                    </a:p>
                  </a:txBody>
                  <a:tcPr marL="91443" marR="91443" marT="45708" marB="45708"/>
                </a:tc>
                <a:extLst>
                  <a:ext uri="{0D108BD9-81ED-4DB2-BD59-A6C34878D82A}">
                    <a16:rowId xmlns:a16="http://schemas.microsoft.com/office/drawing/2014/main" val="10003"/>
                  </a:ext>
                </a:extLst>
              </a:tr>
              <a:tr h="377031">
                <a:tc>
                  <a:txBody>
                    <a:bodyPr/>
                    <a:lstStyle/>
                    <a:p>
                      <a:r>
                        <a:rPr lang="hu-HU" sz="1400" dirty="0"/>
                        <a:t>Kelet-Európa</a:t>
                      </a:r>
                    </a:p>
                  </a:txBody>
                  <a:tcPr marL="91443" marR="91443" marT="45708" marB="45708"/>
                </a:tc>
                <a:tc>
                  <a:txBody>
                    <a:bodyPr/>
                    <a:lstStyle/>
                    <a:p>
                      <a:r>
                        <a:rPr lang="hu-HU" sz="1400" dirty="0"/>
                        <a:t>4,9</a:t>
                      </a:r>
                    </a:p>
                  </a:txBody>
                  <a:tcPr marL="91443" marR="91443" marT="45708" marB="45708"/>
                </a:tc>
                <a:tc>
                  <a:txBody>
                    <a:bodyPr/>
                    <a:lstStyle/>
                    <a:p>
                      <a:r>
                        <a:rPr lang="hu-HU" sz="1400" dirty="0"/>
                        <a:t>3,1</a:t>
                      </a:r>
                    </a:p>
                  </a:txBody>
                  <a:tcPr marL="91443" marR="91443" marT="45708" marB="45708"/>
                </a:tc>
                <a:tc>
                  <a:txBody>
                    <a:bodyPr/>
                    <a:lstStyle/>
                    <a:p>
                      <a:r>
                        <a:rPr lang="hu-HU" sz="1400" dirty="0"/>
                        <a:t>1,7</a:t>
                      </a:r>
                    </a:p>
                  </a:txBody>
                  <a:tcPr marL="91443" marR="91443" marT="45708" marB="45708"/>
                </a:tc>
                <a:extLst>
                  <a:ext uri="{0D108BD9-81ED-4DB2-BD59-A6C34878D82A}">
                    <a16:rowId xmlns:a16="http://schemas.microsoft.com/office/drawing/2014/main" val="10004"/>
                  </a:ext>
                </a:extLst>
              </a:tr>
              <a:tr h="377031">
                <a:tc>
                  <a:txBody>
                    <a:bodyPr/>
                    <a:lstStyle/>
                    <a:p>
                      <a:r>
                        <a:rPr lang="hu-HU" sz="1400" dirty="0"/>
                        <a:t>Nyugat-Európa</a:t>
                      </a:r>
                    </a:p>
                  </a:txBody>
                  <a:tcPr marL="91443" marR="91443" marT="45708" marB="45708"/>
                </a:tc>
                <a:tc>
                  <a:txBody>
                    <a:bodyPr/>
                    <a:lstStyle/>
                    <a:p>
                      <a:r>
                        <a:rPr lang="hu-HU" sz="1400" dirty="0"/>
                        <a:t>6,3</a:t>
                      </a:r>
                    </a:p>
                  </a:txBody>
                  <a:tcPr marL="91443" marR="91443" marT="45708" marB="45708"/>
                </a:tc>
                <a:tc>
                  <a:txBody>
                    <a:bodyPr/>
                    <a:lstStyle/>
                    <a:p>
                      <a:r>
                        <a:rPr lang="hu-HU" sz="1400" dirty="0"/>
                        <a:t>2,9</a:t>
                      </a:r>
                    </a:p>
                  </a:txBody>
                  <a:tcPr marL="91443" marR="91443" marT="45708" marB="45708"/>
                </a:tc>
                <a:tc>
                  <a:txBody>
                    <a:bodyPr/>
                    <a:lstStyle/>
                    <a:p>
                      <a:r>
                        <a:rPr lang="hu-HU" sz="1400" dirty="0"/>
                        <a:t>3,4</a:t>
                      </a:r>
                    </a:p>
                  </a:txBody>
                  <a:tcPr marL="91443" marR="91443" marT="45708" marB="45708"/>
                </a:tc>
                <a:extLst>
                  <a:ext uri="{0D108BD9-81ED-4DB2-BD59-A6C34878D82A}">
                    <a16:rowId xmlns:a16="http://schemas.microsoft.com/office/drawing/2014/main" val="10005"/>
                  </a:ext>
                </a:extLst>
              </a:tr>
              <a:tr h="377031">
                <a:tc>
                  <a:txBody>
                    <a:bodyPr/>
                    <a:lstStyle/>
                    <a:p>
                      <a:r>
                        <a:rPr lang="hu-HU" sz="1400" dirty="0"/>
                        <a:t>Világ</a:t>
                      </a:r>
                    </a:p>
                  </a:txBody>
                  <a:tcPr marL="91443" marR="91443" marT="45708" marB="45708"/>
                </a:tc>
                <a:tc>
                  <a:txBody>
                    <a:bodyPr/>
                    <a:lstStyle/>
                    <a:p>
                      <a:r>
                        <a:rPr lang="hu-HU" sz="1400" dirty="0"/>
                        <a:t>2,85</a:t>
                      </a:r>
                      <a:endParaRPr lang="hu-HU" sz="1400" b="1" dirty="0"/>
                    </a:p>
                  </a:txBody>
                  <a:tcPr marL="91443" marR="91443" marT="45708" marB="45708"/>
                </a:tc>
                <a:tc>
                  <a:txBody>
                    <a:bodyPr/>
                    <a:lstStyle/>
                    <a:p>
                      <a:r>
                        <a:rPr lang="hu-HU" sz="1400" dirty="0"/>
                        <a:t>2,18</a:t>
                      </a:r>
                      <a:endParaRPr lang="hu-HU" sz="1400" b="1" dirty="0"/>
                    </a:p>
                  </a:txBody>
                  <a:tcPr marL="91443" marR="91443" marT="45708" marB="45708"/>
                </a:tc>
                <a:tc>
                  <a:txBody>
                    <a:bodyPr/>
                    <a:lstStyle/>
                    <a:p>
                      <a:r>
                        <a:rPr lang="hu-HU" sz="1400" dirty="0"/>
                        <a:t>0,67</a:t>
                      </a:r>
                      <a:endParaRPr lang="hu-HU" sz="1400" b="1" dirty="0"/>
                    </a:p>
                  </a:txBody>
                  <a:tcPr marL="91443" marR="91443" marT="45708" marB="45708"/>
                </a:tc>
                <a:extLst>
                  <a:ext uri="{0D108BD9-81ED-4DB2-BD59-A6C34878D82A}">
                    <a16:rowId xmlns:a16="http://schemas.microsoft.com/office/drawing/2014/main" val="10006"/>
                  </a:ext>
                </a:extLst>
              </a:tr>
            </a:tbl>
          </a:graphicData>
        </a:graphic>
      </p:graphicFrame>
      <p:sp>
        <p:nvSpPr>
          <p:cNvPr id="14" name="Rectangle 6"/>
          <p:cNvSpPr>
            <a:spLocks noChangeArrowheads="1"/>
          </p:cNvSpPr>
          <p:nvPr/>
        </p:nvSpPr>
        <p:spPr bwMode="auto">
          <a:xfrm>
            <a:off x="250825" y="1292225"/>
            <a:ext cx="39608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nSpc>
                <a:spcPct val="114000"/>
              </a:lnSpc>
              <a:spcBef>
                <a:spcPts val="1200"/>
              </a:spcBef>
              <a:buFontTx/>
              <a:buNone/>
            </a:pPr>
            <a:r>
              <a:rPr lang="hu-HU" altLang="hu-HU" sz="2000">
                <a:latin typeface="Arial" panose="020B0604020202020204" pitchFamily="34" charset="0"/>
              </a:rPr>
              <a:t>A helyzet súlyossága</a:t>
            </a:r>
          </a:p>
        </p:txBody>
      </p:sp>
      <p:sp>
        <p:nvSpPr>
          <p:cNvPr id="15" name="Rectangle 7"/>
          <p:cNvSpPr>
            <a:spLocks noChangeArrowheads="1"/>
          </p:cNvSpPr>
          <p:nvPr/>
        </p:nvSpPr>
        <p:spPr bwMode="auto">
          <a:xfrm>
            <a:off x="4427538" y="1292225"/>
            <a:ext cx="39608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nSpc>
                <a:spcPct val="114000"/>
              </a:lnSpc>
              <a:spcBef>
                <a:spcPts val="1200"/>
              </a:spcBef>
              <a:buFontTx/>
              <a:buNone/>
            </a:pPr>
            <a:r>
              <a:rPr lang="hu-HU" altLang="hu-HU" sz="2000">
                <a:latin typeface="Arial" panose="020B0604020202020204" pitchFamily="34" charset="0"/>
              </a:rPr>
              <a:t>Az ökológiai lábnyomról</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66</a:t>
            </a:fld>
            <a:endParaRPr lang="hu-HU" dirty="0"/>
          </a:p>
        </p:txBody>
      </p:sp>
    </p:spTree>
    <p:extLst>
      <p:ext uri="{BB962C8B-B14F-4D97-AF65-F5344CB8AC3E}">
        <p14:creationId xmlns:p14="http://schemas.microsoft.com/office/powerpoint/2010/main" val="16117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P spid="14"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hu-HU" altLang="hu-HU" sz="3600" dirty="0"/>
              <a:t>1. lépés: Rosszul megfogalmazott célok</a:t>
            </a:r>
          </a:p>
        </p:txBody>
      </p:sp>
      <p:sp>
        <p:nvSpPr>
          <p:cNvPr id="8" name="Text Placeholder 4"/>
          <p:cNvSpPr txBox="1">
            <a:spLocks/>
          </p:cNvSpPr>
          <p:nvPr/>
        </p:nvSpPr>
        <p:spPr>
          <a:xfrm>
            <a:off x="4932363" y="1989138"/>
            <a:ext cx="3960812" cy="3671887"/>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buFont typeface="Arial" panose="020B0604020202020204" pitchFamily="34" charset="0"/>
              <a:buNone/>
              <a:defRPr/>
            </a:pPr>
            <a:endParaRPr lang="hu-HU" sz="2400"/>
          </a:p>
          <a:p>
            <a:pPr marL="0" lvl="1" algn="ctr">
              <a:buFont typeface="Arial" panose="020B0604020202020204" pitchFamily="34" charset="0"/>
              <a:buNone/>
              <a:defRPr/>
            </a:pPr>
            <a:r>
              <a:rPr lang="hu-HU" sz="2400"/>
              <a:t>„Ha nem jön össze a minimumként előírt számú kérdőív-kitöltő, megduplázom a tényleges számot, az arányok maradnak…”</a:t>
            </a:r>
          </a:p>
          <a:p>
            <a:pPr marL="0" lvl="1" algn="r">
              <a:defRPr/>
            </a:pPr>
            <a:endParaRPr lang="hu-HU"/>
          </a:p>
          <a:p>
            <a:pPr marL="0" lvl="1" algn="r">
              <a:buFont typeface="Arial" panose="020B0604020202020204" pitchFamily="34" charset="0"/>
              <a:buNone/>
              <a:defRPr/>
            </a:pPr>
            <a:r>
              <a:rPr lang="hu-HU"/>
              <a:t>(Okos, szorgalmas, igazságosságra érzékeny egyetemi hallgatók)</a:t>
            </a:r>
            <a:endParaRPr lang="hu-HU" dirty="0"/>
          </a:p>
        </p:txBody>
      </p:sp>
      <p:sp>
        <p:nvSpPr>
          <p:cNvPr id="9" name="Text Placeholder 4"/>
          <p:cNvSpPr txBox="1">
            <a:spLocks/>
          </p:cNvSpPr>
          <p:nvPr/>
        </p:nvSpPr>
        <p:spPr bwMode="gray">
          <a:xfrm>
            <a:off x="250825" y="1989138"/>
            <a:ext cx="4321175" cy="3455987"/>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„Célokat jelölünk ki, és különféle ösztönzőkkel támogatjuk az  elérésüket a kívánt viselkedés elősegítése érdekében, de ezek negatív magatartást váltanak ki”</a:t>
            </a:r>
          </a:p>
          <a:p>
            <a:pPr marL="0" lvl="1">
              <a:spcBef>
                <a:spcPts val="1200"/>
              </a:spcBef>
              <a:buFont typeface="Arial" charset="0"/>
              <a:buNone/>
              <a:defRPr/>
            </a:pPr>
            <a:endParaRPr lang="hu-HU" dirty="0">
              <a:latin typeface="+mn-lt"/>
            </a:endParaRPr>
          </a:p>
        </p:txBody>
      </p:sp>
      <p:sp>
        <p:nvSpPr>
          <p:cNvPr id="7" name="Szövegdoboz 6"/>
          <p:cNvSpPr txBox="1"/>
          <p:nvPr/>
        </p:nvSpPr>
        <p:spPr>
          <a:xfrm>
            <a:off x="250825" y="5877272"/>
            <a:ext cx="8642350" cy="461665"/>
          </a:xfrm>
          <a:prstGeom prst="rect">
            <a:avLst/>
          </a:prstGeom>
          <a:noFill/>
        </p:spPr>
        <p:txBody>
          <a:bodyPr wrap="square" rtlCol="0">
            <a:spAutoFit/>
          </a:bodyPr>
          <a:lstStyle/>
          <a:p>
            <a:r>
              <a:rPr lang="hu-HU" sz="2400" dirty="0"/>
              <a:t>1. lábnyom: Távolodunk a valódi céloktól</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67</a:t>
            </a:fld>
            <a:endParaRPr lang="hu-HU" dirty="0"/>
          </a:p>
        </p:txBody>
      </p:sp>
    </p:spTree>
    <p:extLst>
      <p:ext uri="{BB962C8B-B14F-4D97-AF65-F5344CB8AC3E}">
        <p14:creationId xmlns:p14="http://schemas.microsoft.com/office/powerpoint/2010/main" val="255288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hu-HU" altLang="hu-HU" dirty="0"/>
              <a:t>2. lépés: </a:t>
            </a:r>
            <a:r>
              <a:rPr lang="hu-HU" altLang="hu-HU" dirty="0" err="1"/>
              <a:t>Érdekvezérelt</a:t>
            </a:r>
            <a:r>
              <a:rPr lang="hu-HU" altLang="hu-HU" dirty="0"/>
              <a:t> vakság</a:t>
            </a:r>
          </a:p>
        </p:txBody>
      </p:sp>
      <p:sp>
        <p:nvSpPr>
          <p:cNvPr id="9" name="Text Placeholder 4"/>
          <p:cNvSpPr txBox="1">
            <a:spLocks/>
          </p:cNvSpPr>
          <p:nvPr/>
        </p:nvSpPr>
        <p:spPr>
          <a:xfrm>
            <a:off x="4932363" y="1989138"/>
            <a:ext cx="3960812" cy="3671887"/>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lnSpc>
                <a:spcPct val="114000"/>
              </a:lnSpc>
              <a:buFont typeface="Arial" panose="020B0604020202020204" pitchFamily="34" charset="0"/>
              <a:buNone/>
              <a:defRPr/>
            </a:pPr>
            <a:br>
              <a:rPr lang="hu-HU" sz="2400"/>
            </a:br>
            <a:r>
              <a:rPr lang="hu-HU" sz="2400"/>
              <a:t>„Szakmailag nem értek egyet, de vezetői döntés volt, végrehajtom. Másik választási lehetőség lett volna, hogy »hazamegyek«, de ezt nem venné észre senki.”</a:t>
            </a:r>
          </a:p>
          <a:p>
            <a:pPr marL="0" lvl="1" algn="r">
              <a:defRPr/>
            </a:pPr>
            <a:endParaRPr lang="hu-HU"/>
          </a:p>
          <a:p>
            <a:pPr marL="0" lvl="1" algn="r">
              <a:buFont typeface="Arial" panose="020B0604020202020204" pitchFamily="34" charset="0"/>
              <a:buNone/>
              <a:defRPr/>
            </a:pPr>
            <a:r>
              <a:rPr lang="hu-HU"/>
              <a:t>(Nagyvállalati HR-igazgató)</a:t>
            </a:r>
            <a:endParaRPr lang="hu-HU" dirty="0"/>
          </a:p>
        </p:txBody>
      </p:sp>
      <p:sp>
        <p:nvSpPr>
          <p:cNvPr id="10" name="Text Placeholder 4"/>
          <p:cNvSpPr txBox="1">
            <a:spLocks/>
          </p:cNvSpPr>
          <p:nvPr/>
        </p:nvSpPr>
        <p:spPr bwMode="gray">
          <a:xfrm>
            <a:off x="250825" y="1989138"/>
            <a:ext cx="3960813" cy="2447925"/>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„Szemet hunyunk mások etikátlan viselkedése felett, ha az érdekünk úgy kívánja, hogy ne tudjunk róla.”</a:t>
            </a:r>
          </a:p>
          <a:p>
            <a:pPr marL="0" lvl="1">
              <a:spcBef>
                <a:spcPts val="1200"/>
              </a:spcBef>
              <a:buFont typeface="Arial" charset="0"/>
              <a:buNone/>
              <a:defRPr/>
            </a:pPr>
            <a:endParaRPr lang="hu-HU" dirty="0">
              <a:latin typeface="+mn-lt"/>
            </a:endParaRPr>
          </a:p>
        </p:txBody>
      </p:sp>
      <p:sp>
        <p:nvSpPr>
          <p:cNvPr id="11" name="Rectangle 5"/>
          <p:cNvSpPr/>
          <p:nvPr/>
        </p:nvSpPr>
        <p:spPr>
          <a:xfrm>
            <a:off x="250825" y="4576763"/>
            <a:ext cx="3960813" cy="795337"/>
          </a:xfrm>
          <a:prstGeom prst="rect">
            <a:avLst/>
          </a:prstGeom>
        </p:spPr>
        <p:txBody>
          <a:bodyPr>
            <a:spAutoFit/>
          </a:bodyPr>
          <a:lstStyle/>
          <a:p>
            <a:pPr marL="0" lvl="1">
              <a:lnSpc>
                <a:spcPct val="114000"/>
              </a:lnSpc>
              <a:spcBef>
                <a:spcPts val="1200"/>
              </a:spcBef>
              <a:defRPr/>
            </a:pPr>
            <a:r>
              <a:rPr lang="hu-HU" sz="2000" dirty="0">
                <a:latin typeface="+mn-lt"/>
              </a:rPr>
              <a:t>A mi hasonló magatartásunkat szinte teljes vakság fedi.</a:t>
            </a:r>
          </a:p>
        </p:txBody>
      </p:sp>
      <p:sp>
        <p:nvSpPr>
          <p:cNvPr id="12" name="Szövegdoboz 11"/>
          <p:cNvSpPr txBox="1"/>
          <p:nvPr/>
        </p:nvSpPr>
        <p:spPr>
          <a:xfrm>
            <a:off x="250825" y="5877272"/>
            <a:ext cx="8642350" cy="461665"/>
          </a:xfrm>
          <a:prstGeom prst="rect">
            <a:avLst/>
          </a:prstGeom>
          <a:noFill/>
        </p:spPr>
        <p:txBody>
          <a:bodyPr wrap="square" rtlCol="0">
            <a:spAutoFit/>
          </a:bodyPr>
          <a:lstStyle/>
          <a:p>
            <a:r>
              <a:rPr lang="hu-HU" sz="2400" dirty="0"/>
              <a:t>2. lábnyom: Belső meghasadás</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68</a:t>
            </a:fld>
            <a:endParaRPr lang="hu-HU" dirty="0"/>
          </a:p>
        </p:txBody>
      </p:sp>
    </p:spTree>
    <p:extLst>
      <p:ext uri="{BB962C8B-B14F-4D97-AF65-F5344CB8AC3E}">
        <p14:creationId xmlns:p14="http://schemas.microsoft.com/office/powerpoint/2010/main" val="18099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hu-HU" altLang="hu-HU" dirty="0"/>
              <a:t>3. lépés: Közvetett vakság</a:t>
            </a:r>
          </a:p>
        </p:txBody>
      </p:sp>
      <p:sp>
        <p:nvSpPr>
          <p:cNvPr id="8" name="Text Placeholder 4"/>
          <p:cNvSpPr txBox="1">
            <a:spLocks/>
          </p:cNvSpPr>
          <p:nvPr/>
        </p:nvSpPr>
        <p:spPr>
          <a:xfrm>
            <a:off x="4932363" y="1989138"/>
            <a:ext cx="3960812" cy="3240087"/>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 lvl="1" algn="ctr">
              <a:lnSpc>
                <a:spcPct val="114000"/>
              </a:lnSpc>
              <a:buFont typeface="Arial" panose="020B0604020202020204" pitchFamily="34" charset="0"/>
              <a:buNone/>
              <a:defRPr/>
            </a:pPr>
            <a:br>
              <a:rPr lang="hu-HU" sz="2400"/>
            </a:br>
            <a:r>
              <a:rPr lang="hu-HU" sz="2400"/>
              <a:t>„Mi soha nem adunk 10%-ot a potenciális megbízónak. Ha valamelyik alvállalkozónk mégis így tenne, arról nem tehetek...”</a:t>
            </a:r>
          </a:p>
          <a:p>
            <a:pPr marL="0" lvl="1" algn="r">
              <a:spcBef>
                <a:spcPts val="600"/>
              </a:spcBef>
              <a:defRPr/>
            </a:pPr>
            <a:endParaRPr lang="hu-HU" sz="1100"/>
          </a:p>
          <a:p>
            <a:pPr marL="0" lvl="1" algn="r">
              <a:buFont typeface="Arial" panose="020B0604020202020204" pitchFamily="34" charset="0"/>
              <a:buNone/>
              <a:defRPr/>
            </a:pPr>
            <a:r>
              <a:rPr lang="hu-HU"/>
              <a:t>(„Etikus” cégvezetők)</a:t>
            </a:r>
            <a:endParaRPr lang="hu-HU" dirty="0"/>
          </a:p>
        </p:txBody>
      </p:sp>
      <p:sp>
        <p:nvSpPr>
          <p:cNvPr id="9" name="Text Placeholder 4"/>
          <p:cNvSpPr txBox="1">
            <a:spLocks/>
          </p:cNvSpPr>
          <p:nvPr/>
        </p:nvSpPr>
        <p:spPr bwMode="gray">
          <a:xfrm>
            <a:off x="250825" y="1989138"/>
            <a:ext cx="3960813" cy="3240087"/>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„Kevésbé tartunk másokat felelősnek az etikátlan viselkedésért, ha azt egy harmadik fél által hajtották végre.”</a:t>
            </a:r>
          </a:p>
          <a:p>
            <a:pPr marL="0" lvl="1">
              <a:spcBef>
                <a:spcPts val="1200"/>
              </a:spcBef>
              <a:buFont typeface="Arial" charset="0"/>
              <a:buNone/>
              <a:defRPr/>
            </a:pPr>
            <a:endParaRPr lang="hu-HU" dirty="0">
              <a:latin typeface="+mn-lt"/>
            </a:endParaRPr>
          </a:p>
        </p:txBody>
      </p:sp>
      <p:sp>
        <p:nvSpPr>
          <p:cNvPr id="10" name="Szövegdoboz 9"/>
          <p:cNvSpPr txBox="1"/>
          <p:nvPr/>
        </p:nvSpPr>
        <p:spPr>
          <a:xfrm>
            <a:off x="250825" y="5877272"/>
            <a:ext cx="8642350" cy="461665"/>
          </a:xfrm>
          <a:prstGeom prst="rect">
            <a:avLst/>
          </a:prstGeom>
          <a:noFill/>
        </p:spPr>
        <p:txBody>
          <a:bodyPr wrap="square" rtlCol="0">
            <a:spAutoFit/>
          </a:bodyPr>
          <a:lstStyle/>
          <a:p>
            <a:r>
              <a:rPr lang="hu-HU" sz="2400" dirty="0"/>
              <a:t>3. lábnyom: A józan gondolkodásra való képesség elvesztése</a:t>
            </a:r>
          </a:p>
        </p:txBody>
      </p:sp>
      <p:sp>
        <p:nvSpPr>
          <p:cNvPr id="2" name="Slide Number Placeholder 1"/>
          <p:cNvSpPr>
            <a:spLocks noGrp="1"/>
          </p:cNvSpPr>
          <p:nvPr>
            <p:ph type="sldNum" sz="quarter" idx="12"/>
          </p:nvPr>
        </p:nvSpPr>
        <p:spPr/>
        <p:txBody>
          <a:bodyPr/>
          <a:lstStyle/>
          <a:p>
            <a:fld id="{7345199B-382E-4A33-8779-A8217CE6BC8E}" type="slidenum">
              <a:rPr lang="hu-HU" smtClean="0"/>
              <a:pPr/>
              <a:t>69</a:t>
            </a:fld>
            <a:endParaRPr lang="hu-HU" dirty="0"/>
          </a:p>
        </p:txBody>
      </p:sp>
    </p:spTree>
    <p:extLst>
      <p:ext uri="{BB962C8B-B14F-4D97-AF65-F5344CB8AC3E}">
        <p14:creationId xmlns:p14="http://schemas.microsoft.com/office/powerpoint/2010/main" val="30741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72EF1F-E527-444A-BADB-C6CFC928EB53}" type="slidenum">
              <a:rPr lang="en-US" altLang="hu-HU">
                <a:solidFill>
                  <a:srgbClr val="898989"/>
                </a:solidFill>
                <a:latin typeface="Calibri" panose="020F0502020204030204" pitchFamily="34" charset="0"/>
              </a:rPr>
              <a:pPr eaLnBrk="1" hangingPunct="1"/>
              <a:t>7</a:t>
            </a:fld>
            <a:endParaRPr lang="en-US" altLang="hu-HU">
              <a:solidFill>
                <a:srgbClr val="898989"/>
              </a:solidFill>
              <a:latin typeface="Calibri" panose="020F0502020204030204" pitchFamily="34" charset="0"/>
            </a:endParaRPr>
          </a:p>
        </p:txBody>
      </p:sp>
      <p:sp>
        <p:nvSpPr>
          <p:cNvPr id="17411" name="Rectangle 2"/>
          <p:cNvSpPr>
            <a:spLocks noGrp="1" noChangeArrowheads="1"/>
          </p:cNvSpPr>
          <p:nvPr>
            <p:ph type="title"/>
          </p:nvPr>
        </p:nvSpPr>
        <p:spPr>
          <a:xfrm>
            <a:off x="457200" y="44450"/>
            <a:ext cx="8229600" cy="1143000"/>
          </a:xfrm>
        </p:spPr>
        <p:txBody>
          <a:bodyPr/>
          <a:lstStyle/>
          <a:p>
            <a:pPr eaLnBrk="1" hangingPunct="1"/>
            <a:r>
              <a:rPr lang="hu-HU" altLang="hu-HU"/>
              <a:t>Tervezés</a:t>
            </a:r>
            <a:endParaRPr lang="en-US" altLang="hu-HU"/>
          </a:p>
        </p:txBody>
      </p:sp>
      <p:sp>
        <p:nvSpPr>
          <p:cNvPr id="17412" name="Rectangle 3"/>
          <p:cNvSpPr>
            <a:spLocks noGrp="1" noChangeArrowheads="1"/>
          </p:cNvSpPr>
          <p:nvPr>
            <p:ph type="body" idx="1"/>
          </p:nvPr>
        </p:nvSpPr>
        <p:spPr>
          <a:xfrm>
            <a:off x="395288" y="1168400"/>
            <a:ext cx="8497887" cy="5645150"/>
          </a:xfrm>
        </p:spPr>
        <p:txBody>
          <a:bodyPr/>
          <a:lstStyle/>
          <a:p>
            <a:pPr eaLnBrk="1" hangingPunct="1">
              <a:lnSpc>
                <a:spcPct val="90000"/>
              </a:lnSpc>
            </a:pPr>
            <a:r>
              <a:rPr lang="hu-HU" altLang="hu-HU" sz="2400" b="1"/>
              <a:t>Előrejelzés:</a:t>
            </a:r>
            <a:r>
              <a:rPr lang="hu-HU" altLang="hu-HU" sz="2400"/>
              <a:t> annak előrevetítése, hogy bizonyos idő múlva mi fog bekövetkezni</a:t>
            </a:r>
          </a:p>
          <a:p>
            <a:pPr eaLnBrk="1" hangingPunct="1">
              <a:lnSpc>
                <a:spcPct val="90000"/>
              </a:lnSpc>
            </a:pPr>
            <a:r>
              <a:rPr lang="hu-HU" altLang="hu-HU" sz="2400" b="1"/>
              <a:t>Vállalati politikák kialakítása:</a:t>
            </a:r>
            <a:r>
              <a:rPr lang="hu-HU" altLang="hu-HU" sz="2400"/>
              <a:t> általános útmutató megalkotása a döntéshozatalhoz és az egyéni tevékenységekhez</a:t>
            </a:r>
          </a:p>
          <a:p>
            <a:pPr eaLnBrk="1" hangingPunct="1">
              <a:lnSpc>
                <a:spcPct val="90000"/>
              </a:lnSpc>
            </a:pPr>
            <a:r>
              <a:rPr lang="hu-HU" altLang="hu-HU" sz="2400" b="1"/>
              <a:t>Célkitűzés:</a:t>
            </a:r>
            <a:r>
              <a:rPr lang="hu-HU" altLang="hu-HU" sz="2400"/>
              <a:t> megadott időre elérendő eredmények kijelölése</a:t>
            </a:r>
          </a:p>
          <a:p>
            <a:pPr eaLnBrk="1" hangingPunct="1">
              <a:lnSpc>
                <a:spcPct val="90000"/>
              </a:lnSpc>
            </a:pPr>
            <a:r>
              <a:rPr lang="hu-HU" altLang="hu-HU" sz="2400" b="1"/>
              <a:t>Program kidolgozása:</a:t>
            </a:r>
            <a:r>
              <a:rPr lang="hu-HU" altLang="hu-HU" sz="2400"/>
              <a:t> a meghatározott stratégia vagy cél elérése érdekében elvégzendő fő tevékenységek meghatározása</a:t>
            </a:r>
          </a:p>
          <a:p>
            <a:pPr eaLnBrk="1" hangingPunct="1">
              <a:lnSpc>
                <a:spcPct val="90000"/>
              </a:lnSpc>
            </a:pPr>
            <a:r>
              <a:rPr lang="hu-HU" altLang="hu-HU" sz="2400" b="1"/>
              <a:t>Ütemterv kidolgozása:</a:t>
            </a:r>
            <a:r>
              <a:rPr lang="hu-HU" altLang="hu-HU" sz="2400"/>
              <a:t> olyan terv létrehozása, amely megadja, hogy az egyén vagy csoport tevékenységeit mikor kell elkezdeni vagy befejezni</a:t>
            </a:r>
          </a:p>
          <a:p>
            <a:pPr eaLnBrk="1" hangingPunct="1">
              <a:lnSpc>
                <a:spcPct val="90000"/>
              </a:lnSpc>
            </a:pPr>
            <a:r>
              <a:rPr lang="hu-HU" altLang="hu-HU" sz="2400" b="1"/>
              <a:t>Költségvetés kidolgozása:</a:t>
            </a:r>
            <a:r>
              <a:rPr lang="hu-HU" altLang="hu-HU" sz="2400"/>
              <a:t> a szükséges erőforrásokhoz  kapcsolódó kiadások és várható bevételek megtervezése</a:t>
            </a:r>
          </a:p>
          <a:p>
            <a:pPr eaLnBrk="1" hangingPunct="1">
              <a:lnSpc>
                <a:spcPct val="90000"/>
              </a:lnSpc>
            </a:pPr>
            <a:r>
              <a:rPr lang="hu-HU" altLang="hu-HU" sz="2400" b="1"/>
              <a:t>Eljárások kidolgozása: </a:t>
            </a:r>
            <a:r>
              <a:rPr lang="hu-HU" altLang="hu-HU" sz="2400"/>
              <a:t>a végrehajtás során alkalmazandó részletes folyamatok meghatározása</a:t>
            </a:r>
            <a:endParaRPr lang="hu-HU" altLang="hu-HU" sz="2400" b="1"/>
          </a:p>
          <a:p>
            <a:pPr eaLnBrk="1" hangingPunct="1">
              <a:lnSpc>
                <a:spcPct val="90000"/>
              </a:lnSpc>
              <a:buFont typeface="Wingdings" pitchFamily="2" charset="2"/>
              <a:buNone/>
            </a:pPr>
            <a:endParaRPr lang="hu-HU" altLang="hu-HU" sz="2400"/>
          </a:p>
          <a:p>
            <a:pPr eaLnBrk="1" hangingPunct="1">
              <a:lnSpc>
                <a:spcPct val="90000"/>
              </a:lnSpc>
            </a:pPr>
            <a:endParaRPr lang="en-US" altLang="hu-HU" sz="2400"/>
          </a:p>
        </p:txBody>
      </p:sp>
    </p:spTree>
    <p:extLst>
      <p:ext uri="{BB962C8B-B14F-4D97-AF65-F5344CB8AC3E}">
        <p14:creationId xmlns:p14="http://schemas.microsoft.com/office/powerpoint/2010/main" val="4014387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hu-HU" altLang="hu-HU" dirty="0"/>
              <a:t>4. lépés: A csúszós lejtő</a:t>
            </a:r>
          </a:p>
        </p:txBody>
      </p:sp>
      <p:sp>
        <p:nvSpPr>
          <p:cNvPr id="9" name="Text Placeholder 4"/>
          <p:cNvSpPr txBox="1">
            <a:spLocks/>
          </p:cNvSpPr>
          <p:nvPr/>
        </p:nvSpPr>
        <p:spPr>
          <a:xfrm>
            <a:off x="4932363" y="1989138"/>
            <a:ext cx="3960812" cy="2879725"/>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lnSpc>
                <a:spcPct val="114000"/>
              </a:lnSpc>
              <a:buFont typeface="Arial" panose="020B0604020202020204" pitchFamily="34" charset="0"/>
              <a:buNone/>
              <a:defRPr/>
            </a:pPr>
            <a:br>
              <a:rPr lang="hu-HU" sz="2400"/>
            </a:br>
            <a:r>
              <a:rPr lang="hu-HU" sz="2400"/>
              <a:t>„Kilenc évig tökéletesen megbíztam benne… mégis 5 évbe és 25 millióba került a munkaügyi per.”</a:t>
            </a:r>
          </a:p>
          <a:p>
            <a:pPr marL="0" lvl="1" algn="r">
              <a:defRPr/>
            </a:pPr>
            <a:endParaRPr lang="hu-HU"/>
          </a:p>
          <a:p>
            <a:pPr marL="0" lvl="1" algn="r">
              <a:buFont typeface="Arial" panose="020B0604020202020204" pitchFamily="34" charset="0"/>
              <a:buNone/>
              <a:defRPr/>
            </a:pPr>
            <a:r>
              <a:rPr lang="hu-HU"/>
              <a:t>(Naiv ügyvezető igazgató)</a:t>
            </a:r>
            <a:endParaRPr lang="hu-HU" dirty="0"/>
          </a:p>
        </p:txBody>
      </p:sp>
      <p:sp>
        <p:nvSpPr>
          <p:cNvPr id="10" name="Text Placeholder 4"/>
          <p:cNvSpPr txBox="1">
            <a:spLocks/>
          </p:cNvSpPr>
          <p:nvPr/>
        </p:nvSpPr>
        <p:spPr bwMode="gray">
          <a:xfrm>
            <a:off x="250825" y="1989138"/>
            <a:ext cx="3960813" cy="2016125"/>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„Kevésbé vesszük észre mások etikátlan viselkedését, ha fokozatosan alakul ki.”</a:t>
            </a:r>
          </a:p>
          <a:p>
            <a:pPr marL="0" lvl="1" algn="ctr">
              <a:lnSpc>
                <a:spcPct val="114000"/>
              </a:lnSpc>
              <a:spcBef>
                <a:spcPts val="1200"/>
              </a:spcBef>
              <a:buFont typeface="Arial" charset="0"/>
              <a:buNone/>
              <a:defRPr/>
            </a:pPr>
            <a:endParaRPr lang="hu-HU" sz="2400" dirty="0">
              <a:latin typeface="+mn-lt"/>
            </a:endParaRPr>
          </a:p>
          <a:p>
            <a:pPr marL="0" lvl="1">
              <a:spcBef>
                <a:spcPts val="1200"/>
              </a:spcBef>
              <a:buFont typeface="Arial" charset="0"/>
              <a:buNone/>
              <a:defRPr/>
            </a:pPr>
            <a:endParaRPr lang="hu-HU" sz="2400" dirty="0">
              <a:latin typeface="+mn-lt"/>
            </a:endParaRPr>
          </a:p>
        </p:txBody>
      </p:sp>
      <p:sp>
        <p:nvSpPr>
          <p:cNvPr id="11" name="Rectangle 5"/>
          <p:cNvSpPr/>
          <p:nvPr/>
        </p:nvSpPr>
        <p:spPr>
          <a:xfrm>
            <a:off x="179388" y="4217988"/>
            <a:ext cx="4572000" cy="773112"/>
          </a:xfrm>
          <a:prstGeom prst="rect">
            <a:avLst/>
          </a:prstGeom>
        </p:spPr>
        <p:txBody>
          <a:bodyPr>
            <a:spAutoFit/>
          </a:bodyPr>
          <a:lstStyle/>
          <a:p>
            <a:pPr marL="0" lvl="1">
              <a:lnSpc>
                <a:spcPct val="114000"/>
              </a:lnSpc>
              <a:spcBef>
                <a:spcPts val="1200"/>
              </a:spcBef>
              <a:defRPr/>
            </a:pPr>
            <a:r>
              <a:rPr lang="hu-HU" sz="2000" dirty="0">
                <a:latin typeface="+mn-lt"/>
              </a:rPr>
              <a:t>Ugyanez vonatkozik a saját viselkedésünkre.</a:t>
            </a:r>
          </a:p>
        </p:txBody>
      </p:sp>
      <p:sp>
        <p:nvSpPr>
          <p:cNvPr id="12" name="Szövegdoboz 11"/>
          <p:cNvSpPr txBox="1"/>
          <p:nvPr/>
        </p:nvSpPr>
        <p:spPr>
          <a:xfrm>
            <a:off x="250825" y="5877272"/>
            <a:ext cx="8642350" cy="461665"/>
          </a:xfrm>
          <a:prstGeom prst="rect">
            <a:avLst/>
          </a:prstGeom>
          <a:noFill/>
        </p:spPr>
        <p:txBody>
          <a:bodyPr wrap="square" rtlCol="0">
            <a:spAutoFit/>
          </a:bodyPr>
          <a:lstStyle/>
          <a:p>
            <a:r>
              <a:rPr lang="hu-HU" sz="2400" dirty="0"/>
              <a:t>4. lábnyom: A bizalom elporladása</a:t>
            </a:r>
          </a:p>
        </p:txBody>
      </p:sp>
      <p:sp>
        <p:nvSpPr>
          <p:cNvPr id="2" name="Slide Number Placeholder 1"/>
          <p:cNvSpPr>
            <a:spLocks noGrp="1"/>
          </p:cNvSpPr>
          <p:nvPr>
            <p:ph type="sldNum" sz="quarter" idx="12"/>
          </p:nvPr>
        </p:nvSpPr>
        <p:spPr/>
        <p:txBody>
          <a:bodyPr/>
          <a:lstStyle/>
          <a:p>
            <a:fld id="{7345199B-382E-4A33-8779-A8217CE6BC8E}" type="slidenum">
              <a:rPr lang="hu-HU" smtClean="0"/>
              <a:pPr/>
              <a:t>70</a:t>
            </a:fld>
            <a:endParaRPr lang="hu-HU" dirty="0"/>
          </a:p>
        </p:txBody>
      </p:sp>
    </p:spTree>
    <p:extLst>
      <p:ext uri="{BB962C8B-B14F-4D97-AF65-F5344CB8AC3E}">
        <p14:creationId xmlns:p14="http://schemas.microsoft.com/office/powerpoint/2010/main" val="6577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hu-HU" altLang="hu-HU" dirty="0"/>
              <a:t>5. lépés: Az eredmények túlértékelése</a:t>
            </a:r>
          </a:p>
        </p:txBody>
      </p:sp>
      <p:sp>
        <p:nvSpPr>
          <p:cNvPr id="8" name="Text Placeholder 4"/>
          <p:cNvSpPr txBox="1">
            <a:spLocks/>
          </p:cNvSpPr>
          <p:nvPr/>
        </p:nvSpPr>
        <p:spPr>
          <a:xfrm>
            <a:off x="4932363" y="1989138"/>
            <a:ext cx="3960812" cy="2808287"/>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lnSpc>
                <a:spcPct val="110000"/>
              </a:lnSpc>
              <a:buFont typeface="Arial" panose="020B0604020202020204" pitchFamily="34" charset="0"/>
              <a:buNone/>
              <a:defRPr/>
            </a:pPr>
            <a:br>
              <a:rPr lang="hu-HU" sz="2400"/>
            </a:br>
            <a:r>
              <a:rPr lang="hu-HU" sz="2400"/>
              <a:t>„Igazad van, de ha őt kirúgnám, néhány héten belül a többi vezetővel is ezt kellene tennem…”</a:t>
            </a:r>
          </a:p>
          <a:p>
            <a:pPr marL="0" lvl="1" algn="r">
              <a:defRPr/>
            </a:pPr>
            <a:endParaRPr lang="hu-HU"/>
          </a:p>
          <a:p>
            <a:pPr marL="0" lvl="1" algn="r">
              <a:buFont typeface="Arial" panose="020B0604020202020204" pitchFamily="34" charset="0"/>
              <a:buNone/>
              <a:defRPr/>
            </a:pPr>
            <a:r>
              <a:rPr lang="hu-HU"/>
              <a:t>(Vezérigazgató a helyettesének)</a:t>
            </a:r>
            <a:endParaRPr lang="hu-HU" dirty="0"/>
          </a:p>
        </p:txBody>
      </p:sp>
      <p:sp>
        <p:nvSpPr>
          <p:cNvPr id="9" name="Text Placeholder 4"/>
          <p:cNvSpPr txBox="1">
            <a:spLocks/>
          </p:cNvSpPr>
          <p:nvPr/>
        </p:nvSpPr>
        <p:spPr bwMode="gray">
          <a:xfrm>
            <a:off x="250825" y="1989138"/>
            <a:ext cx="3960813" cy="2808287"/>
          </a:xfrm>
          <a:prstGeom prst="rect">
            <a:avLst/>
          </a:prstGeom>
          <a:solidFill>
            <a:schemeClr val="bg1">
              <a:lumMod val="85000"/>
            </a:schemeClr>
          </a:solidFill>
        </p:spPr>
        <p:txBody>
          <a:bodyPr lIns="0" tIns="0" rIns="0" bIns="0">
            <a:normAutofit/>
          </a:bodyPr>
          <a:lstStyle/>
          <a:p>
            <a:pPr marL="0" lvl="1" algn="ctr">
              <a:lnSpc>
                <a:spcPct val="114000"/>
              </a:lnSpc>
              <a:spcBef>
                <a:spcPts val="1200"/>
              </a:spcBef>
              <a:defRPr/>
            </a:pPr>
            <a:br>
              <a:rPr lang="hu-HU" sz="2400" dirty="0">
                <a:latin typeface="+mn-lt"/>
              </a:rPr>
            </a:br>
            <a:r>
              <a:rPr lang="hu-HU" sz="2400" dirty="0">
                <a:latin typeface="+mn-lt"/>
              </a:rPr>
              <a:t>„Kedvező eredmények esetén hajlamosak vagyunk eltekinteni az azt elősegítő etikátlan viselkedéstől.”</a:t>
            </a:r>
          </a:p>
          <a:p>
            <a:pPr marL="0" lvl="1">
              <a:spcBef>
                <a:spcPts val="1200"/>
              </a:spcBef>
              <a:buFont typeface="Arial" charset="0"/>
              <a:buNone/>
              <a:defRPr/>
            </a:pPr>
            <a:endParaRPr lang="hu-HU" dirty="0">
              <a:latin typeface="+mn-lt"/>
            </a:endParaRPr>
          </a:p>
          <a:p>
            <a:pPr marL="0" lvl="1" algn="r">
              <a:spcBef>
                <a:spcPts val="1200"/>
              </a:spcBef>
              <a:buFont typeface="Arial" charset="0"/>
              <a:buNone/>
              <a:defRPr/>
            </a:pPr>
            <a:endParaRPr lang="hu-HU" dirty="0">
              <a:latin typeface="+mn-lt"/>
            </a:endParaRPr>
          </a:p>
          <a:p>
            <a:pPr marL="0" lvl="1" algn="r">
              <a:spcBef>
                <a:spcPts val="1200"/>
              </a:spcBef>
              <a:buFont typeface="Arial" charset="0"/>
              <a:buNone/>
              <a:defRPr/>
            </a:pPr>
            <a:endParaRPr lang="hu-HU" dirty="0">
              <a:latin typeface="+mn-lt"/>
            </a:endParaRPr>
          </a:p>
          <a:p>
            <a:pPr marL="0" lvl="1">
              <a:spcBef>
                <a:spcPts val="1200"/>
              </a:spcBef>
              <a:buFont typeface="Arial" charset="0"/>
              <a:buNone/>
              <a:defRPr/>
            </a:pPr>
            <a:endParaRPr lang="hu-HU" sz="2400" dirty="0">
              <a:latin typeface="+mn-lt"/>
            </a:endParaRPr>
          </a:p>
        </p:txBody>
      </p:sp>
      <p:sp>
        <p:nvSpPr>
          <p:cNvPr id="10" name="Szövegdoboz 9"/>
          <p:cNvSpPr txBox="1"/>
          <p:nvPr/>
        </p:nvSpPr>
        <p:spPr>
          <a:xfrm>
            <a:off x="250825" y="5877272"/>
            <a:ext cx="8642350" cy="461665"/>
          </a:xfrm>
          <a:prstGeom prst="rect">
            <a:avLst/>
          </a:prstGeom>
          <a:noFill/>
        </p:spPr>
        <p:txBody>
          <a:bodyPr wrap="square" rtlCol="0">
            <a:spAutoFit/>
          </a:bodyPr>
          <a:lstStyle/>
          <a:p>
            <a:r>
              <a:rPr lang="hu-HU" sz="2400" dirty="0"/>
              <a:t>5. lábnyom: Értékek helyett cinizmus</a:t>
            </a:r>
          </a:p>
        </p:txBody>
      </p:sp>
      <p:sp>
        <p:nvSpPr>
          <p:cNvPr id="2" name="Slide Number Placeholder 1"/>
          <p:cNvSpPr>
            <a:spLocks noGrp="1"/>
          </p:cNvSpPr>
          <p:nvPr>
            <p:ph type="sldNum" sz="quarter" idx="12"/>
          </p:nvPr>
        </p:nvSpPr>
        <p:spPr/>
        <p:txBody>
          <a:bodyPr/>
          <a:lstStyle/>
          <a:p>
            <a:fld id="{7345199B-382E-4A33-8779-A8217CE6BC8E}" type="slidenum">
              <a:rPr lang="hu-HU" smtClean="0"/>
              <a:pPr/>
              <a:t>71</a:t>
            </a:fld>
            <a:endParaRPr lang="hu-HU" dirty="0"/>
          </a:p>
        </p:txBody>
      </p:sp>
    </p:spTree>
    <p:extLst>
      <p:ext uri="{BB962C8B-B14F-4D97-AF65-F5344CB8AC3E}">
        <p14:creationId xmlns:p14="http://schemas.microsoft.com/office/powerpoint/2010/main" val="18578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hu-HU" altLang="hu-HU"/>
              <a:t>Csodaszerek helyett küzdelem</a:t>
            </a:r>
          </a:p>
        </p:txBody>
      </p:sp>
      <p:sp>
        <p:nvSpPr>
          <p:cNvPr id="8" name="Text Placeholder 4"/>
          <p:cNvSpPr txBox="1">
            <a:spLocks/>
          </p:cNvSpPr>
          <p:nvPr/>
        </p:nvSpPr>
        <p:spPr>
          <a:xfrm>
            <a:off x="4932363" y="1989138"/>
            <a:ext cx="3960812" cy="28797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1" indent="-174625">
              <a:lnSpc>
                <a:spcPct val="114000"/>
              </a:lnSpc>
              <a:buFont typeface="Wingdings" pitchFamily="2" charset="2"/>
              <a:buChar char="§"/>
              <a:tabLst>
                <a:tab pos="271463" algn="l"/>
                <a:tab pos="358775" algn="l"/>
              </a:tabLst>
              <a:defRPr/>
            </a:pPr>
            <a:endParaRPr lang="hu-HU" sz="1050" dirty="0"/>
          </a:p>
          <a:p>
            <a:pPr marL="271463" lvl="1" indent="-174625">
              <a:lnSpc>
                <a:spcPct val="114000"/>
              </a:lnSpc>
              <a:buFont typeface="Wingdings" pitchFamily="2" charset="2"/>
              <a:buChar char="§"/>
              <a:tabLst>
                <a:tab pos="271463" algn="l"/>
                <a:tab pos="358775" algn="l"/>
              </a:tabLst>
              <a:defRPr/>
            </a:pPr>
            <a:r>
              <a:rPr lang="hu-HU" sz="2000" dirty="0"/>
              <a:t>Meddig lesz erejük a harchoz?</a:t>
            </a:r>
          </a:p>
          <a:p>
            <a:pPr marL="271463" lvl="1" indent="-174625">
              <a:lnSpc>
                <a:spcPct val="114000"/>
              </a:lnSpc>
              <a:buFont typeface="Wingdings" pitchFamily="2" charset="2"/>
              <a:buChar char="§"/>
              <a:tabLst>
                <a:tab pos="271463" algn="l"/>
                <a:tab pos="358775" algn="l"/>
              </a:tabLst>
              <a:defRPr/>
            </a:pPr>
            <a:r>
              <a:rPr lang="hu-HU" sz="2000" dirty="0"/>
              <a:t>Mit tesznek majd, ha rájönnek, </a:t>
            </a:r>
            <a:br>
              <a:rPr lang="hu-HU" sz="2000" dirty="0"/>
            </a:br>
            <a:r>
              <a:rPr lang="hu-HU" sz="2000" dirty="0"/>
              <a:t>hogy nincsenek tisztek és tábornokok velük?</a:t>
            </a:r>
          </a:p>
          <a:p>
            <a:pPr marL="271463" lvl="1" indent="-174625">
              <a:lnSpc>
                <a:spcPct val="114000"/>
              </a:lnSpc>
              <a:buFont typeface="Wingdings" pitchFamily="2" charset="2"/>
              <a:buChar char="§"/>
              <a:tabLst>
                <a:tab pos="271463" algn="l"/>
                <a:tab pos="358775" algn="l"/>
              </a:tabLst>
              <a:defRPr/>
            </a:pPr>
            <a:r>
              <a:rPr lang="hu-HU" sz="2000" dirty="0"/>
              <a:t>És mi lesz, ha rádöbbennek a verseny etikátlan aspektusaira?</a:t>
            </a:r>
          </a:p>
          <a:p>
            <a:pPr marL="0" lvl="1" algn="r">
              <a:defRPr/>
            </a:pPr>
            <a:endParaRPr lang="hu-HU" sz="1600" dirty="0"/>
          </a:p>
        </p:txBody>
      </p:sp>
      <p:sp>
        <p:nvSpPr>
          <p:cNvPr id="9" name="Text Placeholder 4"/>
          <p:cNvSpPr txBox="1">
            <a:spLocks/>
          </p:cNvSpPr>
          <p:nvPr/>
        </p:nvSpPr>
        <p:spPr bwMode="gray">
          <a:xfrm>
            <a:off x="250825" y="1989138"/>
            <a:ext cx="3960813" cy="4032250"/>
          </a:xfrm>
          <a:prstGeom prst="rect">
            <a:avLst/>
          </a:prstGeom>
          <a:solidFill>
            <a:schemeClr val="bg1">
              <a:lumMod val="85000"/>
            </a:schemeClr>
          </a:solidFill>
        </p:spPr>
        <p:txBody>
          <a:bodyPr lIns="0" tIns="0" rIns="0" bIns="0"/>
          <a:lstStyle/>
          <a:p>
            <a:pPr marL="0" lvl="1" algn="ctr">
              <a:lnSpc>
                <a:spcPct val="114000"/>
              </a:lnSpc>
              <a:spcBef>
                <a:spcPts val="1200"/>
              </a:spcBef>
              <a:defRPr/>
            </a:pPr>
            <a:br>
              <a:rPr lang="hu-HU" sz="2400" dirty="0">
                <a:latin typeface="+mn-lt"/>
              </a:rPr>
            </a:br>
            <a:r>
              <a:rPr lang="hu-HU" sz="2400" dirty="0">
                <a:latin typeface="+mn-lt"/>
              </a:rPr>
              <a:t>„Tekinthetünk úgy is a millenniumiakra, mint akik olyan változásokért küzdenek, amelyekre minden generáció vágyik.”</a:t>
            </a:r>
          </a:p>
          <a:p>
            <a:pPr marL="0" lvl="1">
              <a:spcBef>
                <a:spcPts val="1200"/>
              </a:spcBef>
              <a:buFont typeface="Arial" charset="0"/>
              <a:buNone/>
              <a:defRPr/>
            </a:pPr>
            <a:endParaRPr lang="hu-HU" dirty="0">
              <a:latin typeface="+mn-lt"/>
            </a:endParaRPr>
          </a:p>
          <a:p>
            <a:pPr marL="0" lvl="1" algn="r">
              <a:spcBef>
                <a:spcPts val="1200"/>
              </a:spcBef>
              <a:buFont typeface="Arial" charset="0"/>
              <a:buNone/>
              <a:defRPr/>
            </a:pPr>
            <a:r>
              <a:rPr lang="hu-HU" dirty="0">
                <a:latin typeface="+mn-lt"/>
              </a:rPr>
              <a:t>(Jeanne C. </a:t>
            </a:r>
            <a:r>
              <a:rPr lang="hu-HU" dirty="0" err="1">
                <a:latin typeface="+mn-lt"/>
              </a:rPr>
              <a:t>Meister</a:t>
            </a:r>
            <a:r>
              <a:rPr lang="hu-HU" dirty="0">
                <a:latin typeface="+mn-lt"/>
              </a:rPr>
              <a:t>, </a:t>
            </a:r>
            <a:r>
              <a:rPr lang="hu-HU" dirty="0" err="1">
                <a:latin typeface="+mn-lt"/>
              </a:rPr>
              <a:t>Karie</a:t>
            </a:r>
            <a:r>
              <a:rPr lang="hu-HU" dirty="0">
                <a:latin typeface="+mn-lt"/>
              </a:rPr>
              <a:t> </a:t>
            </a:r>
            <a:r>
              <a:rPr lang="hu-HU" dirty="0" err="1">
                <a:latin typeface="+mn-lt"/>
              </a:rPr>
              <a:t>Willyerd</a:t>
            </a:r>
            <a:r>
              <a:rPr lang="hu-HU" dirty="0">
                <a:latin typeface="+mn-lt"/>
              </a:rPr>
              <a:t>: </a:t>
            </a:r>
            <a:br>
              <a:rPr lang="hu-HU" dirty="0">
                <a:latin typeface="+mn-lt"/>
              </a:rPr>
            </a:br>
            <a:r>
              <a:rPr lang="hu-HU" dirty="0">
                <a:latin typeface="+mn-lt"/>
              </a:rPr>
              <a:t>A </a:t>
            </a:r>
            <a:r>
              <a:rPr lang="hu-HU" dirty="0" err="1">
                <a:latin typeface="+mn-lt"/>
              </a:rPr>
              <a:t>milleneumi</a:t>
            </a:r>
            <a:r>
              <a:rPr lang="hu-HU" dirty="0">
                <a:latin typeface="+mn-lt"/>
              </a:rPr>
              <a:t> generáció </a:t>
            </a:r>
            <a:r>
              <a:rPr lang="hu-HU" dirty="0" err="1">
                <a:latin typeface="+mn-lt"/>
              </a:rPr>
              <a:t>mentorálása</a:t>
            </a:r>
            <a:r>
              <a:rPr lang="hu-HU" dirty="0">
                <a:latin typeface="+mn-lt"/>
              </a:rPr>
              <a:t>;</a:t>
            </a:r>
            <a:br>
              <a:rPr lang="hu-HU" dirty="0">
                <a:latin typeface="+mn-lt"/>
              </a:rPr>
            </a:br>
            <a:r>
              <a:rPr lang="hu-HU" dirty="0" err="1">
                <a:latin typeface="+mn-lt"/>
              </a:rPr>
              <a:t>HBRm</a:t>
            </a:r>
            <a:r>
              <a:rPr lang="hu-HU" dirty="0">
                <a:latin typeface="+mn-lt"/>
              </a:rPr>
              <a:t> 2010. szeptember)</a:t>
            </a:r>
          </a:p>
          <a:p>
            <a:pPr marL="0" lvl="1" algn="r">
              <a:spcBef>
                <a:spcPts val="1200"/>
              </a:spcBef>
              <a:buFont typeface="Arial" charset="0"/>
              <a:buNone/>
              <a:defRPr/>
            </a:pPr>
            <a:endParaRPr lang="hu-HU" dirty="0">
              <a:latin typeface="+mn-lt"/>
            </a:endParaRPr>
          </a:p>
          <a:p>
            <a:pPr marL="0" lvl="1">
              <a:spcBef>
                <a:spcPts val="1200"/>
              </a:spcBef>
              <a:buFont typeface="Arial" charset="0"/>
              <a:buNone/>
              <a:defRPr/>
            </a:pPr>
            <a:endParaRPr lang="hu-HU" sz="2400" dirty="0">
              <a:latin typeface="+mn-lt"/>
            </a:endParaRPr>
          </a:p>
        </p:txBody>
      </p:sp>
      <p:sp>
        <p:nvSpPr>
          <p:cNvPr id="2" name="Slide Number Placeholder 1"/>
          <p:cNvSpPr>
            <a:spLocks noGrp="1"/>
          </p:cNvSpPr>
          <p:nvPr>
            <p:ph type="sldNum" sz="quarter" idx="12"/>
          </p:nvPr>
        </p:nvSpPr>
        <p:spPr/>
        <p:txBody>
          <a:bodyPr/>
          <a:lstStyle/>
          <a:p>
            <a:fld id="{7345199B-382E-4A33-8779-A8217CE6BC8E}" type="slidenum">
              <a:rPr lang="hu-HU" smtClean="0"/>
              <a:pPr/>
              <a:t>72</a:t>
            </a:fld>
            <a:endParaRPr lang="hu-HU" dirty="0"/>
          </a:p>
        </p:txBody>
      </p:sp>
    </p:spTree>
    <p:extLst>
      <p:ext uri="{BB962C8B-B14F-4D97-AF65-F5344CB8AC3E}">
        <p14:creationId xmlns:p14="http://schemas.microsoft.com/office/powerpoint/2010/main" val="6505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575764"/>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73</a:t>
            </a:fld>
            <a:endParaRPr lang="hu-HU" dirty="0"/>
          </a:p>
        </p:txBody>
      </p:sp>
    </p:spTree>
    <p:extLst>
      <p:ext uri="{BB962C8B-B14F-4D97-AF65-F5344CB8AC3E}">
        <p14:creationId xmlns:p14="http://schemas.microsoft.com/office/powerpoint/2010/main" val="4282189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normAutofit fontScale="90000"/>
          </a:bodyPr>
          <a:lstStyle/>
          <a:p>
            <a:r>
              <a:rPr lang="hu-HU" altLang="hu-HU"/>
              <a:t>Egy továbblapozott cím</a:t>
            </a:r>
          </a:p>
        </p:txBody>
      </p:sp>
      <p:sp>
        <p:nvSpPr>
          <p:cNvPr id="8195" name="Text Placeholder 4"/>
          <p:cNvSpPr>
            <a:spLocks noGrp="1"/>
          </p:cNvSpPr>
          <p:nvPr>
            <p:ph idx="1"/>
          </p:nvPr>
        </p:nvSpPr>
        <p:spPr>
          <a:xfrm>
            <a:off x="457200" y="1600200"/>
            <a:ext cx="3610744" cy="4525963"/>
          </a:xfrm>
          <a:solidFill>
            <a:srgbClr val="DCDDDD"/>
          </a:solidFill>
        </p:spPr>
        <p:txBody>
          <a:bodyPr>
            <a:normAutofit/>
          </a:bodyPr>
          <a:lstStyle/>
          <a:p>
            <a:pPr algn="ctr">
              <a:buFontTx/>
              <a:buNone/>
            </a:pPr>
            <a:r>
              <a:rPr lang="hu-HU" altLang="hu-HU" sz="2400" dirty="0"/>
              <a:t>Alakítsuk közösséggé a vállalatokat!</a:t>
            </a:r>
          </a:p>
          <a:p>
            <a:pPr algn="ctr">
              <a:buFontTx/>
              <a:buNone/>
            </a:pPr>
            <a:endParaRPr lang="hu-HU" altLang="hu-HU" dirty="0"/>
          </a:p>
          <a:p>
            <a:pPr algn="ctr">
              <a:buFontTx/>
              <a:buNone/>
            </a:pPr>
            <a:endParaRPr lang="hu-HU" altLang="hu-HU" dirty="0"/>
          </a:p>
          <a:p>
            <a:pPr algn="ctr">
              <a:buFontTx/>
              <a:buNone/>
            </a:pPr>
            <a:endParaRPr lang="hu-HU" altLang="hu-HU" sz="2000" dirty="0"/>
          </a:p>
          <a:p>
            <a:pPr algn="ctr">
              <a:buFontTx/>
              <a:buNone/>
            </a:pPr>
            <a:r>
              <a:rPr lang="hu-HU" altLang="hu-HU" sz="2000" dirty="0"/>
              <a:t>2009. december – 2010. január</a:t>
            </a:r>
          </a:p>
        </p:txBody>
      </p:sp>
      <p:sp>
        <p:nvSpPr>
          <p:cNvPr id="8196" name="Text Placeholder 5"/>
          <p:cNvSpPr>
            <a:spLocks noGrp="1"/>
          </p:cNvSpPr>
          <p:nvPr>
            <p:ph type="body" sz="quarter" idx="4294967295"/>
          </p:nvPr>
        </p:nvSpPr>
        <p:spPr>
          <a:xfrm>
            <a:off x="4895850" y="1484313"/>
            <a:ext cx="4248150" cy="4306887"/>
          </a:xfrm>
        </p:spPr>
        <p:txBody>
          <a:bodyPr>
            <a:normAutofit/>
          </a:bodyPr>
          <a:lstStyle/>
          <a:p>
            <a:pPr>
              <a:spcAft>
                <a:spcPts val="3000"/>
              </a:spcAft>
            </a:pPr>
            <a:r>
              <a:rPr lang="hu-HU" altLang="hu-HU" sz="2000" dirty="0"/>
              <a:t>„Egy önjelölt menedzsmentguru divatteremtő próbálkozása”</a:t>
            </a:r>
          </a:p>
          <a:p>
            <a:pPr>
              <a:spcAft>
                <a:spcPts val="3000"/>
              </a:spcAft>
            </a:pPr>
            <a:r>
              <a:rPr lang="hu-HU" altLang="hu-HU" sz="2000" dirty="0"/>
              <a:t>„A szakmai közösségeket a szervezet alapstruktúrájába kell illeszteni”</a:t>
            </a:r>
          </a:p>
          <a:p>
            <a:pPr>
              <a:spcAft>
                <a:spcPts val="3000"/>
              </a:spcAft>
            </a:pPr>
            <a:r>
              <a:rPr lang="hu-HU" altLang="hu-HU" sz="2000" dirty="0"/>
              <a:t>„A Harvard Business </a:t>
            </a:r>
            <a:r>
              <a:rPr lang="hu-HU" altLang="hu-HU" sz="2000" dirty="0" err="1"/>
              <a:t>Review-nak</a:t>
            </a:r>
            <a:r>
              <a:rPr lang="hu-HU" altLang="hu-HU" sz="2000" dirty="0"/>
              <a:t> is vannak középszerű cikkei”</a:t>
            </a:r>
          </a:p>
        </p:txBody>
      </p:sp>
      <p:pic>
        <p:nvPicPr>
          <p:cNvPr id="8197" name="Picture 37" descr="http://www.harvard.hu/images/top_maintitle.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8313" y="2781300"/>
            <a:ext cx="3527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7345199B-382E-4A33-8779-A8217CE6BC8E}" type="slidenum">
              <a:rPr lang="hu-HU" smtClean="0"/>
              <a:pPr/>
              <a:t>74</a:t>
            </a:fld>
            <a:endParaRPr lang="hu-HU" dirty="0"/>
          </a:p>
        </p:txBody>
      </p:sp>
    </p:spTree>
    <p:extLst>
      <p:ext uri="{BB962C8B-B14F-4D97-AF65-F5344CB8AC3E}">
        <p14:creationId xmlns:p14="http://schemas.microsoft.com/office/powerpoint/2010/main" val="821738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hu-HU" altLang="hu-HU"/>
              <a:t>Mintzberg tézise</a:t>
            </a:r>
          </a:p>
        </p:txBody>
      </p:sp>
      <p:sp>
        <p:nvSpPr>
          <p:cNvPr id="3" name="Text Placeholder 2"/>
          <p:cNvSpPr>
            <a:spLocks noGrp="1"/>
          </p:cNvSpPr>
          <p:nvPr>
            <p:ph idx="1"/>
          </p:nvPr>
        </p:nvSpPr>
        <p:spPr>
          <a:xfrm>
            <a:off x="3419872" y="1773238"/>
            <a:ext cx="5266928" cy="3070225"/>
          </a:xfrm>
          <a:solidFill>
            <a:schemeClr val="bg1">
              <a:lumMod val="85000"/>
            </a:schemeClr>
          </a:solidFill>
        </p:spPr>
        <p:txBody>
          <a:bodyPr>
            <a:normAutofit fontScale="70000" lnSpcReduction="20000"/>
          </a:bodyPr>
          <a:lstStyle/>
          <a:p>
            <a:pPr marL="0" indent="0" algn="ctr">
              <a:buFontTx/>
              <a:buNone/>
              <a:defRPr/>
            </a:pPr>
            <a:r>
              <a:rPr lang="hu-HU" i="1" dirty="0"/>
              <a:t>„ A jelenlegi gazdasági krízis hátterében egy másik, sokkal jelentősebb válság húzódik meg: eltűnt a közösségi tudat – az emberek már nem érzik, hogy valami olyanhoz tartoznak és valami olyanról gondoskodnak, ami nem csak róluk szól.</a:t>
            </a:r>
          </a:p>
          <a:p>
            <a:pPr algn="ctr">
              <a:buFontTx/>
              <a:buNone/>
              <a:defRPr/>
            </a:pPr>
            <a:r>
              <a:rPr lang="hu-HU" i="1" dirty="0"/>
              <a:t> …</a:t>
            </a:r>
          </a:p>
          <a:p>
            <a:pPr marL="0" indent="0" algn="ctr">
              <a:buFontTx/>
              <a:buNone/>
              <a:defRPr/>
            </a:pPr>
            <a:r>
              <a:rPr lang="hu-HU" i="1" dirty="0"/>
              <a:t>Az eredmény: gondatlan, nemtörődöm magatartás, amely térdre kényszerítette a globális gazdaságot.”</a:t>
            </a:r>
          </a:p>
          <a:p>
            <a:pPr>
              <a:buFontTx/>
              <a:buNone/>
              <a:defRPr/>
            </a:pPr>
            <a:endParaRPr lang="hu-HU" dirty="0"/>
          </a:p>
        </p:txBody>
      </p:sp>
      <p:pic>
        <p:nvPicPr>
          <p:cNvPr id="10244" name="Picture 2" descr="http://rodolfo.typepad.com/.a/6a00e554b11a2e8833010535b645dd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773238"/>
            <a:ext cx="18732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Placeholder 2"/>
          <p:cNvSpPr txBox="1">
            <a:spLocks/>
          </p:cNvSpPr>
          <p:nvPr/>
        </p:nvSpPr>
        <p:spPr bwMode="gray">
          <a:xfrm>
            <a:off x="1187450" y="5084763"/>
            <a:ext cx="20891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hu-HU" altLang="hu-HU" sz="1800" b="1">
                <a:cs typeface="Arial" panose="020B0604020202020204" pitchFamily="34" charset="0"/>
              </a:rPr>
              <a:t>Henry Mintzberg</a:t>
            </a:r>
          </a:p>
          <a:p>
            <a:pPr algn="ctr">
              <a:spcBef>
                <a:spcPts val="1200"/>
              </a:spcBef>
              <a:buFontTx/>
              <a:buNone/>
            </a:pPr>
            <a:r>
              <a:rPr lang="hu-HU" altLang="hu-HU" sz="1800" b="1">
                <a:cs typeface="Arial" panose="020B0604020202020204" pitchFamily="34" charset="0"/>
              </a:rPr>
              <a:t>(1939 - )</a:t>
            </a:r>
          </a:p>
          <a:p>
            <a:pPr>
              <a:spcBef>
                <a:spcPts val="1200"/>
              </a:spcBef>
              <a:buFontTx/>
              <a:buNone/>
            </a:pPr>
            <a:endParaRPr lang="hu-HU" altLang="hu-HU" sz="1800" b="1">
              <a:cs typeface="Arial" panose="020B0604020202020204" pitchFamily="34" charset="0"/>
            </a:endParaRPr>
          </a:p>
        </p:txBody>
      </p:sp>
      <p:sp>
        <p:nvSpPr>
          <p:cNvPr id="2" name="Dia számának helye 1"/>
          <p:cNvSpPr>
            <a:spLocks noGrp="1"/>
          </p:cNvSpPr>
          <p:nvPr>
            <p:ph type="sldNum" sz="quarter" idx="12"/>
          </p:nvPr>
        </p:nvSpPr>
        <p:spPr/>
        <p:txBody>
          <a:bodyPr/>
          <a:lstStyle/>
          <a:p>
            <a:fld id="{7345199B-382E-4A33-8779-A8217CE6BC8E}" type="slidenum">
              <a:rPr lang="hu-HU" smtClean="0"/>
              <a:pPr/>
              <a:t>75</a:t>
            </a:fld>
            <a:endParaRPr lang="hu-HU" dirty="0"/>
          </a:p>
        </p:txBody>
      </p:sp>
    </p:spTree>
    <p:extLst>
      <p:ext uri="{BB962C8B-B14F-4D97-AF65-F5344CB8AC3E}">
        <p14:creationId xmlns:p14="http://schemas.microsoft.com/office/powerpoint/2010/main" val="2451239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hu-HU" altLang="hu-HU"/>
              <a:t>Egy ellenvélemény</a:t>
            </a:r>
          </a:p>
        </p:txBody>
      </p:sp>
      <p:sp>
        <p:nvSpPr>
          <p:cNvPr id="12293" name="Text Placeholder 4"/>
          <p:cNvSpPr>
            <a:spLocks noGrp="1"/>
          </p:cNvSpPr>
          <p:nvPr>
            <p:ph idx="1"/>
          </p:nvPr>
        </p:nvSpPr>
        <p:spPr>
          <a:xfrm>
            <a:off x="3419872" y="1960241"/>
            <a:ext cx="5266928" cy="3701007"/>
          </a:xfrm>
          <a:solidFill>
            <a:srgbClr val="DCDDDD"/>
          </a:solidFill>
        </p:spPr>
        <p:txBody>
          <a:bodyPr>
            <a:normAutofit fontScale="70000" lnSpcReduction="20000"/>
          </a:bodyPr>
          <a:lstStyle/>
          <a:p>
            <a:pPr marL="0" indent="0" algn="ctr">
              <a:spcBef>
                <a:spcPct val="0"/>
              </a:spcBef>
              <a:buFontTx/>
              <a:buNone/>
            </a:pPr>
            <a:endParaRPr lang="hu-HU" altLang="hu-HU" sz="900" i="1"/>
          </a:p>
          <a:p>
            <a:pPr marL="0" indent="0" algn="ctr">
              <a:spcBef>
                <a:spcPct val="0"/>
              </a:spcBef>
              <a:buFontTx/>
              <a:buNone/>
            </a:pPr>
            <a:r>
              <a:rPr lang="hu-HU" altLang="hu-HU" i="1"/>
              <a:t>„Tény, hogy nem ismerjük az együttműködés értékét. Néhány empirikus tanulmány szerint a bizalom és az együttműködés elengedhetetlenül fontos ahhoz, hogy hajlandónak mutatkozzunk a tudás, az információ és ötletek megosztására. Ugyanakkor az is nyilvánvaló, hogy a kreativitás és a tudásteremtés fejlődését a kompetitív környezet ösztönzi. De vajon vannak-e az együttműködésnek korlátai vagy az minden esetben célravezetőbb, mint a verseny? Mikor lesz az együttműködésből csoportgondolkodás?” </a:t>
            </a:r>
            <a:endParaRPr lang="hu-HU" altLang="hu-HU"/>
          </a:p>
          <a:p>
            <a:pPr marL="0" indent="0" algn="ctr">
              <a:buFontTx/>
              <a:buNone/>
            </a:pPr>
            <a:endParaRPr lang="hu-HU" altLang="hu-HU" sz="2000"/>
          </a:p>
          <a:p>
            <a:pPr marL="0" indent="0" algn="ctr">
              <a:buFontTx/>
              <a:buNone/>
            </a:pPr>
            <a:endParaRPr lang="hu-HU" altLang="hu-HU" sz="2000"/>
          </a:p>
          <a:p>
            <a:pPr marL="0" indent="0" algn="ctr">
              <a:buFontTx/>
              <a:buNone/>
            </a:pPr>
            <a:endParaRPr lang="hu-HU" altLang="hu-HU" sz="2000"/>
          </a:p>
        </p:txBody>
      </p:sp>
      <p:pic>
        <p:nvPicPr>
          <p:cNvPr id="12291" name="il_fi" descr="http://www.gurteen.com/gurteen/gurteen.nsf/id/L000800/$File/svei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00250"/>
            <a:ext cx="18732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250825" y="4879975"/>
            <a:ext cx="33845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hu-HU" altLang="hu-HU" sz="1800" b="1">
                <a:cs typeface="Arial" panose="020B0604020202020204" pitchFamily="34" charset="0"/>
              </a:rPr>
              <a:t>Karl-Erik Sveiby</a:t>
            </a:r>
          </a:p>
          <a:p>
            <a:pPr algn="ctr">
              <a:spcBef>
                <a:spcPts val="1200"/>
              </a:spcBef>
              <a:buFontTx/>
              <a:buNone/>
            </a:pPr>
            <a:r>
              <a:rPr lang="hu-HU" altLang="hu-HU" sz="1800" b="1">
                <a:cs typeface="Arial" panose="020B0604020202020204" pitchFamily="34" charset="0"/>
              </a:rPr>
              <a:t>(1946 - )</a:t>
            </a:r>
          </a:p>
        </p:txBody>
      </p:sp>
      <p:sp>
        <p:nvSpPr>
          <p:cNvPr id="2" name="Dia számának helye 1"/>
          <p:cNvSpPr>
            <a:spLocks noGrp="1"/>
          </p:cNvSpPr>
          <p:nvPr>
            <p:ph type="sldNum" sz="quarter" idx="12"/>
          </p:nvPr>
        </p:nvSpPr>
        <p:spPr/>
        <p:txBody>
          <a:bodyPr/>
          <a:lstStyle/>
          <a:p>
            <a:fld id="{7345199B-382E-4A33-8779-A8217CE6BC8E}" type="slidenum">
              <a:rPr lang="hu-HU" smtClean="0"/>
              <a:pPr/>
              <a:t>76</a:t>
            </a:fld>
            <a:endParaRPr lang="hu-HU" dirty="0"/>
          </a:p>
        </p:txBody>
      </p:sp>
    </p:spTree>
    <p:extLst>
      <p:ext uri="{BB962C8B-B14F-4D97-AF65-F5344CB8AC3E}">
        <p14:creationId xmlns:p14="http://schemas.microsoft.com/office/powerpoint/2010/main" val="3210585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normAutofit fontScale="90000"/>
          </a:bodyPr>
          <a:lstStyle/>
          <a:p>
            <a:r>
              <a:rPr lang="hu-HU" altLang="hu-HU"/>
              <a:t>Egy megerősítő vélemény</a:t>
            </a:r>
          </a:p>
        </p:txBody>
      </p:sp>
      <p:sp>
        <p:nvSpPr>
          <p:cNvPr id="14339" name="Text Placeholder 5"/>
          <p:cNvSpPr>
            <a:spLocks noGrp="1"/>
          </p:cNvSpPr>
          <p:nvPr>
            <p:ph idx="1"/>
          </p:nvPr>
        </p:nvSpPr>
        <p:spPr>
          <a:xfrm>
            <a:off x="3924300" y="1888232"/>
            <a:ext cx="4762500" cy="3845024"/>
          </a:xfrm>
          <a:solidFill>
            <a:srgbClr val="DCDDDD"/>
          </a:solidFill>
        </p:spPr>
        <p:txBody>
          <a:bodyPr>
            <a:normAutofit fontScale="70000" lnSpcReduction="20000"/>
          </a:bodyPr>
          <a:lstStyle/>
          <a:p>
            <a:pPr marL="0" indent="0" algn="ctr">
              <a:lnSpc>
                <a:spcPct val="150000"/>
              </a:lnSpc>
              <a:spcBef>
                <a:spcPct val="0"/>
              </a:spcBef>
              <a:buFontTx/>
              <a:buNone/>
            </a:pPr>
            <a:endParaRPr lang="hu-HU" altLang="hu-HU" i="1"/>
          </a:p>
          <a:p>
            <a:pPr marL="0" indent="0" algn="ctr">
              <a:lnSpc>
                <a:spcPct val="150000"/>
              </a:lnSpc>
              <a:spcBef>
                <a:spcPts val="600"/>
              </a:spcBef>
              <a:buFontTx/>
              <a:buNone/>
            </a:pPr>
            <a:r>
              <a:rPr lang="hu-HU" altLang="hu-HU" i="1"/>
              <a:t>„Annak érdekében, hogy az alkalmazottak elkötelezettsége maximális legyen, a menedzsmentrendszerek segítsék elő szenvedélyes, önmagukat meghatározó közösségek alakulását!</a:t>
            </a:r>
          </a:p>
        </p:txBody>
      </p:sp>
      <p:pic>
        <p:nvPicPr>
          <p:cNvPr id="14340" name="il_fi" descr="http://jaekyungkoh.files.wordpress.com/2011/06/gary-ham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44675"/>
            <a:ext cx="28813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539750" y="4868863"/>
            <a:ext cx="3384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hu-HU" altLang="hu-HU" sz="1800" b="1">
                <a:cs typeface="Arial" panose="020B0604020202020204" pitchFamily="34" charset="0"/>
              </a:rPr>
              <a:t>Gary Hamel</a:t>
            </a:r>
          </a:p>
          <a:p>
            <a:pPr algn="ctr">
              <a:spcBef>
                <a:spcPts val="1200"/>
              </a:spcBef>
              <a:buFontTx/>
              <a:buNone/>
            </a:pPr>
            <a:r>
              <a:rPr lang="hu-HU" altLang="hu-HU" sz="1800" b="1">
                <a:cs typeface="Arial" panose="020B0604020202020204" pitchFamily="34" charset="0"/>
              </a:rPr>
              <a:t>(1954 - )</a:t>
            </a:r>
          </a:p>
        </p:txBody>
      </p:sp>
      <p:sp>
        <p:nvSpPr>
          <p:cNvPr id="2" name="Dia számának helye 1"/>
          <p:cNvSpPr>
            <a:spLocks noGrp="1"/>
          </p:cNvSpPr>
          <p:nvPr>
            <p:ph type="sldNum" sz="quarter" idx="12"/>
          </p:nvPr>
        </p:nvSpPr>
        <p:spPr/>
        <p:txBody>
          <a:bodyPr/>
          <a:lstStyle/>
          <a:p>
            <a:fld id="{7345199B-382E-4A33-8779-A8217CE6BC8E}" type="slidenum">
              <a:rPr lang="hu-HU" smtClean="0"/>
              <a:pPr/>
              <a:t>77</a:t>
            </a:fld>
            <a:endParaRPr lang="hu-HU" dirty="0"/>
          </a:p>
        </p:txBody>
      </p:sp>
    </p:spTree>
    <p:extLst>
      <p:ext uri="{BB962C8B-B14F-4D97-AF65-F5344CB8AC3E}">
        <p14:creationId xmlns:p14="http://schemas.microsoft.com/office/powerpoint/2010/main" val="2873747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hu-HU" altLang="hu-HU"/>
              <a:t>És a fiatalok?</a:t>
            </a:r>
          </a:p>
        </p:txBody>
      </p:sp>
      <p:sp>
        <p:nvSpPr>
          <p:cNvPr id="6" name="Text Placeholder 2"/>
          <p:cNvSpPr txBox="1">
            <a:spLocks/>
          </p:cNvSpPr>
          <p:nvPr/>
        </p:nvSpPr>
        <p:spPr bwMode="gray">
          <a:xfrm>
            <a:off x="179388" y="1268413"/>
            <a:ext cx="4248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hu-HU" altLang="hu-HU" sz="1900">
                <a:cs typeface="Arial" panose="020B0604020202020204" pitchFamily="34" charset="0"/>
              </a:rPr>
              <a:t>Miért szereti a Facebookot?</a:t>
            </a:r>
            <a:br>
              <a:rPr lang="hu-HU" altLang="hu-HU" sz="1900">
                <a:cs typeface="Arial" panose="020B0604020202020204" pitchFamily="34" charset="0"/>
              </a:rPr>
            </a:br>
            <a:endParaRPr lang="hu-HU" altLang="hu-HU" sz="1800">
              <a:cs typeface="Arial" panose="020B0604020202020204" pitchFamily="34" charset="0"/>
            </a:endParaRPr>
          </a:p>
          <a:p>
            <a:pPr>
              <a:lnSpc>
                <a:spcPct val="110000"/>
              </a:lnSpc>
              <a:spcBef>
                <a:spcPct val="0"/>
              </a:spcBef>
            </a:pPr>
            <a:r>
              <a:rPr lang="hu-HU" altLang="hu-HU" sz="1600">
                <a:cs typeface="Arial" panose="020B0604020202020204" pitchFamily="34" charset="0"/>
              </a:rPr>
              <a:t>„Napi kapcsolat azzal, akivel egyébként nem lehetne.”</a:t>
            </a:r>
          </a:p>
          <a:p>
            <a:pPr>
              <a:lnSpc>
                <a:spcPct val="110000"/>
              </a:lnSpc>
              <a:spcBef>
                <a:spcPct val="0"/>
              </a:spcBef>
            </a:pPr>
            <a:r>
              <a:rPr lang="hu-HU" altLang="hu-HU" sz="1600">
                <a:cs typeface="Arial" panose="020B0604020202020204" pitchFamily="34" charset="0"/>
              </a:rPr>
              <a:t>„Vészhelyzet esetén lehet rajta mozgósítani.”</a:t>
            </a:r>
          </a:p>
          <a:p>
            <a:pPr>
              <a:lnSpc>
                <a:spcPct val="110000"/>
              </a:lnSpc>
              <a:spcBef>
                <a:spcPct val="0"/>
              </a:spcBef>
            </a:pPr>
            <a:r>
              <a:rPr lang="hu-HU" altLang="hu-HU" sz="1600">
                <a:cs typeface="Arial" panose="020B0604020202020204" pitchFamily="34" charset="0"/>
              </a:rPr>
              <a:t>„Ingyen van.”</a:t>
            </a:r>
          </a:p>
          <a:p>
            <a:pPr>
              <a:lnSpc>
                <a:spcPct val="110000"/>
              </a:lnSpc>
              <a:spcBef>
                <a:spcPct val="0"/>
              </a:spcBef>
            </a:pPr>
            <a:r>
              <a:rPr lang="hu-HU" altLang="hu-HU" sz="1600">
                <a:cs typeface="Arial" panose="020B0604020202020204" pitchFamily="34" charset="0"/>
              </a:rPr>
              <a:t>„Nem szeretem.”</a:t>
            </a:r>
          </a:p>
          <a:p>
            <a:pPr>
              <a:lnSpc>
                <a:spcPct val="110000"/>
              </a:lnSpc>
              <a:spcBef>
                <a:spcPct val="0"/>
              </a:spcBef>
            </a:pPr>
            <a:r>
              <a:rPr lang="hu-HU" altLang="hu-HU" sz="1600">
                <a:cs typeface="Arial" panose="020B0604020202020204" pitchFamily="34" charset="0"/>
              </a:rPr>
              <a:t>„Könnyen és gyorsan lehet informálódni.”</a:t>
            </a:r>
          </a:p>
          <a:p>
            <a:pPr>
              <a:lnSpc>
                <a:spcPct val="110000"/>
              </a:lnSpc>
              <a:spcBef>
                <a:spcPct val="0"/>
              </a:spcBef>
            </a:pPr>
            <a:r>
              <a:rPr lang="hu-HU" altLang="hu-HU" sz="1600">
                <a:cs typeface="Arial" panose="020B0604020202020204" pitchFamily="34" charset="0"/>
              </a:rPr>
              <a:t>„Új ismerősökre tehetek szert.”</a:t>
            </a:r>
          </a:p>
          <a:p>
            <a:pPr>
              <a:lnSpc>
                <a:spcPct val="110000"/>
              </a:lnSpc>
              <a:spcBef>
                <a:spcPct val="0"/>
              </a:spcBef>
            </a:pPr>
            <a:r>
              <a:rPr lang="hu-HU" altLang="hu-HU" sz="1600">
                <a:cs typeface="Arial" panose="020B0604020202020204" pitchFamily="34" charset="0"/>
              </a:rPr>
              <a:t>„Nem unatkozom.”</a:t>
            </a:r>
          </a:p>
          <a:p>
            <a:pPr>
              <a:lnSpc>
                <a:spcPct val="110000"/>
              </a:lnSpc>
              <a:spcBef>
                <a:spcPct val="0"/>
              </a:spcBef>
            </a:pPr>
            <a:r>
              <a:rPr lang="hu-HU" altLang="hu-HU" sz="1600">
                <a:cs typeface="Arial" panose="020B0604020202020204" pitchFamily="34" charset="0"/>
              </a:rPr>
              <a:t>„Oldhatja a gátlásokat pozitív értelemben.”</a:t>
            </a:r>
          </a:p>
          <a:p>
            <a:pPr>
              <a:lnSpc>
                <a:spcPct val="110000"/>
              </a:lnSpc>
              <a:spcBef>
                <a:spcPct val="0"/>
              </a:spcBef>
            </a:pPr>
            <a:r>
              <a:rPr lang="hu-HU" altLang="hu-HU" sz="1600">
                <a:cs typeface="Arial" panose="020B0604020202020204" pitchFamily="34" charset="0"/>
              </a:rPr>
              <a:t>„Könnyű rajta osztálytalálkozót szervezni.”</a:t>
            </a:r>
          </a:p>
          <a:p>
            <a:pPr>
              <a:lnSpc>
                <a:spcPct val="110000"/>
              </a:lnSpc>
              <a:spcBef>
                <a:spcPct val="0"/>
              </a:spcBef>
            </a:pPr>
            <a:r>
              <a:rPr lang="hu-HU" altLang="hu-HU" sz="1600">
                <a:cs typeface="Arial" panose="020B0604020202020204" pitchFamily="34" charset="0"/>
              </a:rPr>
              <a:t>„Lehet lájkolni.”</a:t>
            </a:r>
            <a:endParaRPr lang="hu-HU" altLang="hu-HU" sz="1900">
              <a:cs typeface="Arial" panose="020B0604020202020204" pitchFamily="34" charset="0"/>
            </a:endParaRPr>
          </a:p>
        </p:txBody>
      </p:sp>
      <p:sp>
        <p:nvSpPr>
          <p:cNvPr id="7" name="Text Placeholder 3"/>
          <p:cNvSpPr txBox="1">
            <a:spLocks/>
          </p:cNvSpPr>
          <p:nvPr/>
        </p:nvSpPr>
        <p:spPr bwMode="auto">
          <a:xfrm>
            <a:off x="4500563" y="1196975"/>
            <a:ext cx="44640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200"/>
              </a:spcBef>
              <a:spcAft>
                <a:spcPts val="600"/>
              </a:spcAft>
              <a:buFontTx/>
              <a:buNone/>
            </a:pPr>
            <a:r>
              <a:rPr lang="hu-HU" altLang="hu-HU" sz="1900">
                <a:cs typeface="Arial" panose="020B0604020202020204" pitchFamily="34" charset="0"/>
              </a:rPr>
              <a:t>Miért nem?</a:t>
            </a:r>
          </a:p>
          <a:p>
            <a:pPr>
              <a:lnSpc>
                <a:spcPct val="110000"/>
              </a:lnSpc>
              <a:spcBef>
                <a:spcPct val="0"/>
              </a:spcBef>
            </a:pPr>
            <a:r>
              <a:rPr lang="hu-HU" altLang="hu-HU" sz="1600">
                <a:cs typeface="Arial" panose="020B0604020202020204" pitchFamily="34" charset="0"/>
              </a:rPr>
              <a:t>„Mert van aki mindent megoszt.”</a:t>
            </a:r>
          </a:p>
          <a:p>
            <a:pPr>
              <a:lnSpc>
                <a:spcPct val="110000"/>
              </a:lnSpc>
              <a:spcBef>
                <a:spcPct val="0"/>
              </a:spcBef>
            </a:pPr>
            <a:r>
              <a:rPr lang="hu-HU" altLang="hu-HU" sz="1600">
                <a:cs typeface="Arial" panose="020B0604020202020204" pitchFamily="34" charset="0"/>
              </a:rPr>
              <a:t>„Személytelen.”</a:t>
            </a:r>
          </a:p>
          <a:p>
            <a:pPr>
              <a:lnSpc>
                <a:spcPct val="110000"/>
              </a:lnSpc>
              <a:spcBef>
                <a:spcPct val="0"/>
              </a:spcBef>
            </a:pPr>
            <a:r>
              <a:rPr lang="hu-HU" altLang="hu-HU" sz="1600">
                <a:cs typeface="Arial" panose="020B0604020202020204" pitchFamily="34" charset="0"/>
              </a:rPr>
              <a:t>„Rombolja az emberi kapcsolatokat.”</a:t>
            </a:r>
          </a:p>
          <a:p>
            <a:pPr>
              <a:lnSpc>
                <a:spcPct val="110000"/>
              </a:lnSpc>
              <a:spcBef>
                <a:spcPct val="0"/>
              </a:spcBef>
            </a:pPr>
            <a:r>
              <a:rPr lang="hu-HU" altLang="hu-HU" sz="1600">
                <a:cs typeface="Arial" panose="020B0604020202020204" pitchFamily="34" charset="0"/>
              </a:rPr>
              <a:t>„Könnyen ítélkeznek az emberek az alapján, amit ott látnak, hallanak.”</a:t>
            </a:r>
          </a:p>
          <a:p>
            <a:pPr>
              <a:lnSpc>
                <a:spcPct val="110000"/>
              </a:lnSpc>
              <a:spcBef>
                <a:spcPct val="0"/>
              </a:spcBef>
            </a:pPr>
            <a:r>
              <a:rPr lang="hu-HU" altLang="hu-HU" sz="1600">
                <a:cs typeface="Arial" panose="020B0604020202020204" pitchFamily="34" charset="0"/>
              </a:rPr>
              <a:t>„Teljesen feleslegesnek tartom.”</a:t>
            </a:r>
          </a:p>
          <a:p>
            <a:pPr>
              <a:lnSpc>
                <a:spcPct val="110000"/>
              </a:lnSpc>
              <a:spcBef>
                <a:spcPct val="0"/>
              </a:spcBef>
            </a:pPr>
            <a:r>
              <a:rPr lang="hu-HU" altLang="hu-HU" sz="1600">
                <a:cs typeface="Arial" panose="020B0604020202020204" pitchFamily="34" charset="0"/>
              </a:rPr>
              <a:t>„Apró betűs rész: a feltöltött képeinkkel vállaljuk, hogy azokat bármikor, bárhol a FB felhasználhatja.”</a:t>
            </a:r>
          </a:p>
          <a:p>
            <a:pPr>
              <a:lnSpc>
                <a:spcPct val="110000"/>
              </a:lnSpc>
              <a:spcBef>
                <a:spcPct val="0"/>
              </a:spcBef>
            </a:pPr>
            <a:r>
              <a:rPr lang="hu-HU" altLang="hu-HU" sz="1600">
                <a:cs typeface="Arial" panose="020B0604020202020204" pitchFamily="34" charset="0"/>
              </a:rPr>
              <a:t>„Függővé tesz.”</a:t>
            </a:r>
          </a:p>
          <a:p>
            <a:pPr>
              <a:lnSpc>
                <a:spcPct val="110000"/>
              </a:lnSpc>
              <a:spcBef>
                <a:spcPct val="0"/>
              </a:spcBef>
            </a:pPr>
            <a:r>
              <a:rPr lang="hu-HU" altLang="hu-HU" sz="1600">
                <a:cs typeface="Arial" panose="020B0604020202020204" pitchFamily="34" charset="0"/>
              </a:rPr>
              <a:t>„Túl sok információ érhető el.”</a:t>
            </a:r>
          </a:p>
          <a:p>
            <a:pPr>
              <a:lnSpc>
                <a:spcPct val="110000"/>
              </a:lnSpc>
              <a:spcBef>
                <a:spcPct val="0"/>
              </a:spcBef>
            </a:pPr>
            <a:r>
              <a:rPr lang="hu-HU" altLang="hu-HU" sz="1600">
                <a:cs typeface="Arial" panose="020B0604020202020204" pitchFamily="34" charset="0"/>
              </a:rPr>
              <a:t>„Az emberek önkéntelenül is kiadják magukat.”</a:t>
            </a:r>
          </a:p>
          <a:p>
            <a:pPr>
              <a:lnSpc>
                <a:spcPct val="110000"/>
              </a:lnSpc>
              <a:spcBef>
                <a:spcPct val="0"/>
              </a:spcBef>
            </a:pPr>
            <a:r>
              <a:rPr lang="hu-HU" altLang="hu-HU" sz="1600">
                <a:cs typeface="Arial" panose="020B0604020202020204" pitchFamily="34" charset="0"/>
              </a:rPr>
              <a:t>„Ø” (Aki nem unatkozik)</a:t>
            </a:r>
          </a:p>
          <a:p>
            <a:pPr>
              <a:lnSpc>
                <a:spcPct val="110000"/>
              </a:lnSpc>
              <a:spcBef>
                <a:spcPct val="0"/>
              </a:spcBef>
            </a:pPr>
            <a:r>
              <a:rPr lang="hu-HU" altLang="hu-HU" sz="1600">
                <a:cs typeface="Arial" panose="020B0604020202020204" pitchFamily="34" charset="0"/>
              </a:rPr>
              <a:t>„Olyan emberek is be akarnak jelölni, akik az utcán rám sem köszönnek.”</a:t>
            </a:r>
          </a:p>
          <a:p>
            <a:pPr>
              <a:lnSpc>
                <a:spcPct val="110000"/>
              </a:lnSpc>
              <a:spcBef>
                <a:spcPct val="0"/>
              </a:spcBef>
            </a:pPr>
            <a:r>
              <a:rPr lang="hu-HU" altLang="hu-HU" sz="1600">
                <a:cs typeface="Arial" panose="020B0604020202020204" pitchFamily="34" charset="0"/>
              </a:rPr>
              <a:t>„Elfelejtünk élni.”</a:t>
            </a:r>
          </a:p>
        </p:txBody>
      </p:sp>
      <p:sp>
        <p:nvSpPr>
          <p:cNvPr id="3" name="Dia számának helye 2"/>
          <p:cNvSpPr>
            <a:spLocks noGrp="1"/>
          </p:cNvSpPr>
          <p:nvPr>
            <p:ph type="sldNum" sz="quarter" idx="12"/>
          </p:nvPr>
        </p:nvSpPr>
        <p:spPr/>
        <p:txBody>
          <a:bodyPr/>
          <a:lstStyle/>
          <a:p>
            <a:fld id="{7345199B-382E-4A33-8779-A8217CE6BC8E}" type="slidenum">
              <a:rPr lang="hu-HU" smtClean="0"/>
              <a:pPr/>
              <a:t>78</a:t>
            </a:fld>
            <a:endParaRPr lang="hu-HU" dirty="0"/>
          </a:p>
        </p:txBody>
      </p:sp>
    </p:spTree>
    <p:extLst>
      <p:ext uri="{BB962C8B-B14F-4D97-AF65-F5344CB8AC3E}">
        <p14:creationId xmlns:p14="http://schemas.microsoft.com/office/powerpoint/2010/main" val="17141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normAutofit fontScale="90000"/>
          </a:bodyPr>
          <a:lstStyle/>
          <a:p>
            <a:r>
              <a:rPr lang="hu-HU" altLang="hu-HU"/>
              <a:t>Még egy megerősítő vélemény</a:t>
            </a:r>
          </a:p>
        </p:txBody>
      </p:sp>
      <p:sp>
        <p:nvSpPr>
          <p:cNvPr id="10" name="Text Placeholder 4"/>
          <p:cNvSpPr txBox="1">
            <a:spLocks/>
          </p:cNvSpPr>
          <p:nvPr/>
        </p:nvSpPr>
        <p:spPr>
          <a:xfrm>
            <a:off x="3708400" y="2060575"/>
            <a:ext cx="5040313" cy="2951163"/>
          </a:xfrm>
          <a:prstGeom prst="rect">
            <a:avLst/>
          </a:prstGeom>
          <a:solidFill>
            <a:schemeClr val="bg1">
              <a:lumMod val="85000"/>
            </a:schemeClr>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br>
              <a:rPr lang="hu-HU" sz="2000" i="1" dirty="0">
                <a:solidFill>
                  <a:schemeClr val="tx1"/>
                </a:solidFill>
              </a:rPr>
            </a:br>
            <a:r>
              <a:rPr lang="hu-HU" sz="2000" i="1" dirty="0">
                <a:solidFill>
                  <a:schemeClr val="tx1"/>
                </a:solidFill>
              </a:rPr>
              <a:t>„A struktúrától független közösségek az utóbbi években elszaporodtak, és sok vállalat tőlük várta a funkcionális területek közti szakadékok áthidalására szolgáló kreatív megoldásokat. Az elmúlt néhány évben azonban a külső erők – a technológiai haladás, a globalizáció, a munkavállalók ideje iránti fokozott igények – veszélyeztették a közösségek sikerét.”</a:t>
            </a:r>
          </a:p>
          <a:p>
            <a:pPr algn="ctr">
              <a:defRPr/>
            </a:pPr>
            <a:endParaRPr lang="hu-HU" sz="2000" i="1" dirty="0">
              <a:solidFill>
                <a:schemeClr val="tx1"/>
              </a:solidFill>
            </a:endParaRPr>
          </a:p>
        </p:txBody>
      </p:sp>
      <p:sp>
        <p:nvSpPr>
          <p:cNvPr id="11" name="TextBox 5"/>
          <p:cNvSpPr txBox="1"/>
          <p:nvPr/>
        </p:nvSpPr>
        <p:spPr>
          <a:xfrm>
            <a:off x="0" y="5743575"/>
            <a:ext cx="3851275" cy="277813"/>
          </a:xfrm>
          <a:prstGeom prst="rect">
            <a:avLst/>
          </a:prstGeom>
          <a:noFill/>
        </p:spPr>
        <p:txBody>
          <a:bodyPr lIns="0" tIns="0" rIns="0" bIns="0">
            <a:spAutoFit/>
          </a:bodyPr>
          <a:lstStyle/>
          <a:p>
            <a:pPr algn="ctr" eaLnBrk="1" hangingPunct="1">
              <a:defRPr/>
            </a:pPr>
            <a:r>
              <a:rPr lang="hu-HU" b="1" dirty="0">
                <a:latin typeface="Arial" charset="0"/>
              </a:rPr>
              <a:t>Douglas Archibald</a:t>
            </a:r>
          </a:p>
        </p:txBody>
      </p:sp>
      <p:sp>
        <p:nvSpPr>
          <p:cNvPr id="12" name="TextBox 6"/>
          <p:cNvSpPr txBox="1"/>
          <p:nvPr/>
        </p:nvSpPr>
        <p:spPr>
          <a:xfrm>
            <a:off x="0" y="3295650"/>
            <a:ext cx="3851275" cy="277813"/>
          </a:xfrm>
          <a:prstGeom prst="rect">
            <a:avLst/>
          </a:prstGeom>
          <a:noFill/>
        </p:spPr>
        <p:txBody>
          <a:bodyPr lIns="0" tIns="0" rIns="0" bIns="0">
            <a:spAutoFit/>
          </a:bodyPr>
          <a:lstStyle/>
          <a:p>
            <a:pPr algn="ctr" eaLnBrk="1" hangingPunct="1">
              <a:defRPr/>
            </a:pPr>
            <a:r>
              <a:rPr lang="hu-HU" b="1" dirty="0">
                <a:latin typeface="Arial" charset="0"/>
              </a:rPr>
              <a:t>Richard </a:t>
            </a:r>
            <a:r>
              <a:rPr lang="hu-HU" b="1" dirty="0" err="1">
                <a:latin typeface="Arial" charset="0"/>
              </a:rPr>
              <a:t>McDermott</a:t>
            </a:r>
            <a:endParaRPr lang="hu-HU" b="1" dirty="0">
              <a:latin typeface="Arial" charset="0"/>
            </a:endParaRPr>
          </a:p>
        </p:txBody>
      </p:sp>
      <p:pic>
        <p:nvPicPr>
          <p:cNvPr id="13" name="Picture 2" descr="http://www.gurteen.com/gurteen/gurteen.nsf/id/L000988/$File/richard-mcdermo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79525"/>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static.guim.co.uk/sys-images/Education/Pix/pictures/2011/11/15/Douglas-Archibald-140x1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87191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a számának helye 3"/>
          <p:cNvSpPr>
            <a:spLocks noGrp="1"/>
          </p:cNvSpPr>
          <p:nvPr>
            <p:ph type="sldNum" sz="quarter" idx="12"/>
          </p:nvPr>
        </p:nvSpPr>
        <p:spPr/>
        <p:txBody>
          <a:bodyPr/>
          <a:lstStyle/>
          <a:p>
            <a:fld id="{7345199B-382E-4A33-8779-A8217CE6BC8E}" type="slidenum">
              <a:rPr lang="hu-HU" smtClean="0"/>
              <a:pPr/>
              <a:t>79</a:t>
            </a:fld>
            <a:endParaRPr lang="hu-HU" dirty="0"/>
          </a:p>
        </p:txBody>
      </p:sp>
    </p:spTree>
    <p:extLst>
      <p:ext uri="{BB962C8B-B14F-4D97-AF65-F5344CB8AC3E}">
        <p14:creationId xmlns:p14="http://schemas.microsoft.com/office/powerpoint/2010/main" val="202441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4384D6-1A0B-4DCE-BC4E-B9917A37488F}" type="slidenum">
              <a:rPr lang="en-US" altLang="hu-HU">
                <a:solidFill>
                  <a:srgbClr val="898989"/>
                </a:solidFill>
                <a:latin typeface="Calibri" panose="020F0502020204030204" pitchFamily="34" charset="0"/>
              </a:rPr>
              <a:pPr eaLnBrk="1" hangingPunct="1"/>
              <a:t>8</a:t>
            </a:fld>
            <a:endParaRPr lang="en-US" altLang="hu-HU">
              <a:solidFill>
                <a:srgbClr val="898989"/>
              </a:solidFill>
              <a:latin typeface="Calibri" panose="020F0502020204030204" pitchFamily="34" charset="0"/>
            </a:endParaRPr>
          </a:p>
        </p:txBody>
      </p:sp>
      <p:sp>
        <p:nvSpPr>
          <p:cNvPr id="18435" name="Rectangle 2"/>
          <p:cNvSpPr>
            <a:spLocks noGrp="1" noChangeArrowheads="1"/>
          </p:cNvSpPr>
          <p:nvPr>
            <p:ph type="title"/>
          </p:nvPr>
        </p:nvSpPr>
        <p:spPr>
          <a:xfrm>
            <a:off x="457200" y="44450"/>
            <a:ext cx="8229600" cy="1143000"/>
          </a:xfrm>
        </p:spPr>
        <p:txBody>
          <a:bodyPr/>
          <a:lstStyle/>
          <a:p>
            <a:pPr eaLnBrk="1" hangingPunct="1"/>
            <a:r>
              <a:rPr lang="hu-HU" altLang="hu-HU"/>
              <a:t>Szervezés</a:t>
            </a:r>
            <a:endParaRPr lang="en-US" altLang="hu-HU"/>
          </a:p>
        </p:txBody>
      </p:sp>
      <p:sp>
        <p:nvSpPr>
          <p:cNvPr id="18436" name="Rectangle 3"/>
          <p:cNvSpPr>
            <a:spLocks noGrp="1" noChangeArrowheads="1"/>
          </p:cNvSpPr>
          <p:nvPr>
            <p:ph type="body" idx="1"/>
          </p:nvPr>
        </p:nvSpPr>
        <p:spPr>
          <a:xfrm>
            <a:off x="457200" y="1628775"/>
            <a:ext cx="8229600" cy="4824413"/>
          </a:xfrm>
        </p:spPr>
        <p:txBody>
          <a:bodyPr/>
          <a:lstStyle/>
          <a:p>
            <a:pPr eaLnBrk="1" hangingPunct="1">
              <a:lnSpc>
                <a:spcPct val="90000"/>
              </a:lnSpc>
            </a:pPr>
            <a:r>
              <a:rPr lang="hu-HU" altLang="hu-HU" sz="2400" b="1"/>
              <a:t>Munkakörök kialakítása:</a:t>
            </a:r>
            <a:r>
              <a:rPr lang="hu-HU" altLang="hu-HU" sz="2400"/>
              <a:t> feladatok elosztása, a felelősség és a hatáskör átruházása a beosztottakra</a:t>
            </a:r>
          </a:p>
          <a:p>
            <a:pPr eaLnBrk="1" hangingPunct="1">
              <a:lnSpc>
                <a:spcPct val="90000"/>
              </a:lnSpc>
            </a:pPr>
            <a:r>
              <a:rPr lang="hu-HU" altLang="hu-HU" sz="2400" b="1"/>
              <a:t>Erőforrások allokálása: </a:t>
            </a:r>
            <a:r>
              <a:rPr lang="hu-HU" altLang="hu-HU" sz="2400"/>
              <a:t>annak megszervezése, hogy a feladat elvégzéséhez szükséges emberek, eszközök, berendezések, anyagok, információk stb. a megfelelő időben, a megfelelő formában és helyen rendelkezésre álljanak</a:t>
            </a:r>
          </a:p>
          <a:p>
            <a:pPr eaLnBrk="1" hangingPunct="1">
              <a:lnSpc>
                <a:spcPct val="90000"/>
              </a:lnSpc>
            </a:pPr>
            <a:r>
              <a:rPr lang="hu-HU" altLang="hu-HU" sz="2400" b="1"/>
              <a:t>Kapcsolatok létrehozása: </a:t>
            </a:r>
            <a:r>
              <a:rPr lang="hu-HU" altLang="hu-HU" sz="2400"/>
              <a:t>az emberek és a munkakörök közötti együttműködéshez szükséges feltételek megteremtése</a:t>
            </a:r>
          </a:p>
          <a:p>
            <a:pPr eaLnBrk="1" hangingPunct="1">
              <a:lnSpc>
                <a:spcPct val="90000"/>
              </a:lnSpc>
            </a:pPr>
            <a:r>
              <a:rPr lang="hu-HU" altLang="hu-HU" sz="2400" b="1"/>
              <a:t>Szervezeti felépítés kialakítása: </a:t>
            </a:r>
            <a:r>
              <a:rPr lang="hu-HU" altLang="hu-HU" sz="2400"/>
              <a:t>munkakörök összekapcsolása, csoportok és egyéb szervezeti egységek és azok kapcsolatainak létrehozása</a:t>
            </a:r>
            <a:endParaRPr lang="hu-HU" altLang="hu-HU" sz="2400" b="1"/>
          </a:p>
          <a:p>
            <a:pPr eaLnBrk="1" hangingPunct="1">
              <a:lnSpc>
                <a:spcPct val="90000"/>
              </a:lnSpc>
            </a:pPr>
            <a:endParaRPr lang="en-US" altLang="hu-HU" sz="2400"/>
          </a:p>
        </p:txBody>
      </p:sp>
    </p:spTree>
    <p:extLst>
      <p:ext uri="{BB962C8B-B14F-4D97-AF65-F5344CB8AC3E}">
        <p14:creationId xmlns:p14="http://schemas.microsoft.com/office/powerpoint/2010/main" val="1796388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634082"/>
          </a:xfrm>
        </p:spPr>
        <p:txBody>
          <a:bodyPr>
            <a:normAutofit fontScale="90000"/>
          </a:bodyPr>
          <a:lstStyle/>
          <a:p>
            <a:r>
              <a:rPr lang="hu-HU" altLang="hu-HU" dirty="0"/>
              <a:t>A közösségek kialakításának és integrációjának alapelvei</a:t>
            </a:r>
          </a:p>
        </p:txBody>
      </p:sp>
      <p:sp>
        <p:nvSpPr>
          <p:cNvPr id="9" name="Text Placeholder 2"/>
          <p:cNvSpPr txBox="1">
            <a:spLocks/>
          </p:cNvSpPr>
          <p:nvPr/>
        </p:nvSpPr>
        <p:spPr bwMode="gray">
          <a:xfrm>
            <a:off x="179388" y="2224088"/>
            <a:ext cx="8713787" cy="647700"/>
          </a:xfrm>
          <a:prstGeom prst="rect">
            <a:avLst/>
          </a:prstGeom>
          <a:solidFill>
            <a:schemeClr val="bg1">
              <a:lumMod val="85000"/>
            </a:schemeClr>
          </a:solidFill>
        </p:spPr>
        <p:txBody>
          <a:bodyPr lIns="0" tIns="0" rIns="0" bIns="0">
            <a:normAutofit/>
          </a:bodyPr>
          <a:lstStyle/>
          <a:p>
            <a:pPr algn="ctr">
              <a:spcBef>
                <a:spcPts val="1200"/>
              </a:spcBef>
              <a:buFont typeface="Arial" charset="0"/>
              <a:buNone/>
              <a:defRPr/>
            </a:pPr>
            <a:r>
              <a:rPr lang="hu-HU" i="1" dirty="0">
                <a:latin typeface="Arial"/>
                <a:cs typeface="Arial" pitchFamily="34" charset="0"/>
              </a:rPr>
              <a:t>„A fenntartható közösségek a felső szintű menedzsment által meghatározott, valós problémákkal foglalkozzanak.”</a:t>
            </a:r>
          </a:p>
        </p:txBody>
      </p:sp>
      <p:sp>
        <p:nvSpPr>
          <p:cNvPr id="10" name="Text Placeholder 2"/>
          <p:cNvSpPr txBox="1">
            <a:spLocks/>
          </p:cNvSpPr>
          <p:nvPr/>
        </p:nvSpPr>
        <p:spPr bwMode="gray">
          <a:xfrm>
            <a:off x="179388" y="3160713"/>
            <a:ext cx="8713787" cy="1223962"/>
          </a:xfrm>
          <a:prstGeom prst="rect">
            <a:avLst/>
          </a:prstGeom>
          <a:solidFill>
            <a:schemeClr val="bg1">
              <a:lumMod val="85000"/>
            </a:schemeClr>
          </a:solidFill>
        </p:spPr>
        <p:txBody>
          <a:bodyPr lIns="0" tIns="0" rIns="0" bIns="0">
            <a:normAutofit/>
          </a:bodyPr>
          <a:lstStyle/>
          <a:p>
            <a:pPr algn="ctr">
              <a:spcBef>
                <a:spcPts val="1200"/>
              </a:spcBef>
              <a:buFont typeface="Arial" charset="0"/>
              <a:buNone/>
              <a:defRPr/>
            </a:pPr>
            <a:r>
              <a:rPr lang="hu-HU" i="1" dirty="0">
                <a:latin typeface="Arial"/>
                <a:cs typeface="Arial" pitchFamily="34" charset="0"/>
              </a:rPr>
              <a:t>„A formális célok és elérendő eredmények nemhogy gátolják az ötletek és információk cseréjét, hanem inkább stimulálják a közösségeket. Fontos kérdésekre irányítják a figyelmet, okot adnak a találkozásra és részvételre, és ami még fontosabb: megalapozzák a közösségek hozzájárulását a szervezet munkájához.”</a:t>
            </a:r>
          </a:p>
        </p:txBody>
      </p:sp>
      <p:sp>
        <p:nvSpPr>
          <p:cNvPr id="11" name="Text Placeholder 2"/>
          <p:cNvSpPr txBox="1">
            <a:spLocks/>
          </p:cNvSpPr>
          <p:nvPr/>
        </p:nvSpPr>
        <p:spPr bwMode="gray">
          <a:xfrm>
            <a:off x="179388" y="4673600"/>
            <a:ext cx="8713787" cy="863600"/>
          </a:xfrm>
          <a:prstGeom prst="rect">
            <a:avLst/>
          </a:prstGeom>
          <a:solidFill>
            <a:schemeClr val="bg1">
              <a:lumMod val="85000"/>
            </a:schemeClr>
          </a:solidFill>
        </p:spPr>
        <p:txBody>
          <a:bodyPr lIns="0" tIns="0" rIns="0" bIns="0">
            <a:normAutofit/>
          </a:bodyPr>
          <a:lstStyle/>
          <a:p>
            <a:pPr algn="ctr">
              <a:spcBef>
                <a:spcPts val="1200"/>
              </a:spcBef>
              <a:buFont typeface="Arial" charset="0"/>
              <a:buNone/>
              <a:defRPr/>
            </a:pPr>
            <a:r>
              <a:rPr lang="hu-HU" i="1" dirty="0">
                <a:latin typeface="Arial"/>
                <a:cs typeface="Arial" pitchFamily="34" charset="0"/>
              </a:rPr>
              <a:t>„Ahhoz, hogy a közösségek megfelelően integrálódjanak a szervezetbe, a teamekhez hasonló módon erős, formális kapcsolatra van szükségük a szervezet felső szintű vezetőségével.”</a:t>
            </a:r>
          </a:p>
        </p:txBody>
      </p:sp>
      <p:sp>
        <p:nvSpPr>
          <p:cNvPr id="12" name="Text Placeholder 2"/>
          <p:cNvSpPr txBox="1">
            <a:spLocks/>
          </p:cNvSpPr>
          <p:nvPr/>
        </p:nvSpPr>
        <p:spPr bwMode="gray">
          <a:xfrm>
            <a:off x="179388" y="5824538"/>
            <a:ext cx="8713787" cy="576262"/>
          </a:xfrm>
          <a:prstGeom prst="rect">
            <a:avLst/>
          </a:prstGeom>
          <a:solidFill>
            <a:schemeClr val="bg1">
              <a:lumMod val="85000"/>
            </a:schemeClr>
          </a:solidFill>
        </p:spPr>
        <p:txBody>
          <a:bodyPr lIns="0" tIns="0" rIns="0" bIns="0">
            <a:normAutofit/>
          </a:bodyPr>
          <a:lstStyle/>
          <a:p>
            <a:pPr algn="ctr">
              <a:spcBef>
                <a:spcPts val="1200"/>
              </a:spcBef>
              <a:buFont typeface="Arial" charset="0"/>
              <a:buNone/>
              <a:defRPr/>
            </a:pPr>
            <a:r>
              <a:rPr lang="hu-HU" i="1" dirty="0">
                <a:latin typeface="Arial"/>
                <a:cs typeface="Arial" pitchFamily="34" charset="0"/>
              </a:rPr>
              <a:t>„Hiábavaló a felső szintű menedzserek támogatása, ha nem tanúsítanak valódi elkötelezettséget a közösségek iránt.”</a:t>
            </a:r>
          </a:p>
        </p:txBody>
      </p:sp>
      <p:sp>
        <p:nvSpPr>
          <p:cNvPr id="13" name="Text Placeholder 2"/>
          <p:cNvSpPr txBox="1">
            <a:spLocks/>
          </p:cNvSpPr>
          <p:nvPr/>
        </p:nvSpPr>
        <p:spPr bwMode="gray">
          <a:xfrm>
            <a:off x="179388" y="1287463"/>
            <a:ext cx="8713787" cy="649287"/>
          </a:xfrm>
          <a:prstGeom prst="rect">
            <a:avLst/>
          </a:prstGeom>
          <a:solidFill>
            <a:schemeClr val="bg1">
              <a:lumMod val="85000"/>
            </a:schemeClr>
          </a:solidFill>
        </p:spPr>
        <p:txBody>
          <a:bodyPr lIns="0" tIns="0" rIns="0" bIns="0">
            <a:normAutofit/>
          </a:bodyPr>
          <a:lstStyle/>
          <a:p>
            <a:pPr algn="ctr">
              <a:spcBef>
                <a:spcPts val="1200"/>
              </a:spcBef>
              <a:defRPr/>
            </a:pPr>
            <a:r>
              <a:rPr lang="hu-HU" i="1" dirty="0">
                <a:latin typeface="Arial"/>
                <a:cs typeface="Arial" pitchFamily="34" charset="0"/>
              </a:rPr>
              <a:t>„A régebben látott, független és önszerveződő csoportosulásokkal ellentétben a mai közösségek valódi struktúrát igényelnek.”</a:t>
            </a:r>
          </a:p>
        </p:txBody>
      </p:sp>
      <p:sp>
        <p:nvSpPr>
          <p:cNvPr id="3" name="Dia számának helye 2"/>
          <p:cNvSpPr>
            <a:spLocks noGrp="1"/>
          </p:cNvSpPr>
          <p:nvPr>
            <p:ph type="sldNum" sz="quarter" idx="12"/>
          </p:nvPr>
        </p:nvSpPr>
        <p:spPr/>
        <p:txBody>
          <a:bodyPr/>
          <a:lstStyle/>
          <a:p>
            <a:fld id="{7345199B-382E-4A33-8779-A8217CE6BC8E}" type="slidenum">
              <a:rPr lang="hu-HU" smtClean="0"/>
              <a:pPr/>
              <a:t>80</a:t>
            </a:fld>
            <a:endParaRPr lang="hu-HU" dirty="0"/>
          </a:p>
        </p:txBody>
      </p:sp>
    </p:spTree>
    <p:extLst>
      <p:ext uri="{BB962C8B-B14F-4D97-AF65-F5344CB8AC3E}">
        <p14:creationId xmlns:p14="http://schemas.microsoft.com/office/powerpoint/2010/main" val="19642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199881"/>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81</a:t>
            </a:fld>
            <a:endParaRPr lang="hu-HU" dirty="0"/>
          </a:p>
        </p:txBody>
      </p:sp>
    </p:spTree>
    <p:extLst>
      <p:ext uri="{BB962C8B-B14F-4D97-AF65-F5344CB8AC3E}">
        <p14:creationId xmlns:p14="http://schemas.microsoft.com/office/powerpoint/2010/main" val="23522933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p:txBody>
          <a:bodyPr>
            <a:normAutofit fontScale="90000"/>
          </a:bodyPr>
          <a:lstStyle/>
          <a:p>
            <a:r>
              <a:rPr lang="hu-HU" altLang="hu-HU"/>
              <a:t>A bizalom nélkülözhetetlensége</a:t>
            </a:r>
          </a:p>
        </p:txBody>
      </p:sp>
      <p:sp>
        <p:nvSpPr>
          <p:cNvPr id="7171" name="Dia számának helye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9AD15D-A4BC-4D64-99CC-2EC12EB8BD08}" type="slidenum">
              <a:rPr lang="en-US" altLang="hu-HU" sz="1400" smtClean="0"/>
              <a:pPr>
                <a:spcBef>
                  <a:spcPct val="0"/>
                </a:spcBef>
                <a:buFontTx/>
                <a:buNone/>
              </a:pPr>
              <a:t>82</a:t>
            </a:fld>
            <a:endParaRPr lang="en-US" altLang="hu-HU" sz="1400"/>
          </a:p>
        </p:txBody>
      </p:sp>
      <p:sp>
        <p:nvSpPr>
          <p:cNvPr id="5" name="Text Placeholder 4"/>
          <p:cNvSpPr>
            <a:spLocks noGrp="1"/>
          </p:cNvSpPr>
          <p:nvPr/>
        </p:nvSpPr>
        <p:spPr bwMode="gray">
          <a:xfrm>
            <a:off x="3492500" y="1708150"/>
            <a:ext cx="5256213" cy="3097213"/>
          </a:xfrm>
          <a:prstGeom prst="rect">
            <a:avLst/>
          </a:prstGeom>
          <a:solidFill>
            <a:schemeClr val="bg1">
              <a:lumMod val="85000"/>
            </a:schemeClr>
          </a:solidFill>
        </p:spPr>
        <p:txBody>
          <a:bodyPr lIns="0" tIns="0" rIns="0" bIns="0">
            <a:normAutofit/>
          </a:bodyPr>
          <a:lstStyle>
            <a:lvl1pPr marL="342900" indent="-342900" algn="l" rtl="0" eaLnBrk="0" fontAlgn="base" hangingPunct="0">
              <a:spcBef>
                <a:spcPts val="1200"/>
              </a:spcBef>
              <a:spcAft>
                <a:spcPct val="0"/>
              </a:spcAft>
              <a:buFont typeface="Arial" charset="0"/>
              <a:defRPr lang="en-US" sz="1800" b="1" kern="1200">
                <a:solidFill>
                  <a:srgbClr val="00338D"/>
                </a:solidFill>
                <a:latin typeface="Arial"/>
                <a:ea typeface="+mn-ea"/>
                <a:cs typeface="Arial" pitchFamily="34" charset="0"/>
              </a:defRPr>
            </a:lvl1pPr>
            <a:lvl2pPr marL="742950" indent="-285750" algn="l" rtl="0" eaLnBrk="0" fontAlgn="base" hangingPunct="0">
              <a:spcBef>
                <a:spcPts val="1200"/>
              </a:spcBef>
              <a:spcAft>
                <a:spcPct val="0"/>
              </a:spcAft>
              <a:buFont typeface="Arial" charset="0"/>
              <a:defRPr lang="en-US" sz="1800" kern="1200">
                <a:solidFill>
                  <a:schemeClr val="tx1"/>
                </a:solidFill>
                <a:latin typeface="Arial"/>
                <a:ea typeface="+mn-ea"/>
                <a:cs typeface="Arial" pitchFamily="34" charset="0"/>
              </a:defRPr>
            </a:lvl2pPr>
            <a:lvl3pPr marL="273050" indent="-273050"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3pPr>
            <a:lvl4pPr marL="536575" indent="-263525"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4pPr>
            <a:lvl5pPr marL="809625" indent="-271463" algn="l" rtl="0" eaLnBrk="0" fontAlgn="base" hangingPunct="0">
              <a:spcBef>
                <a:spcPts val="1200"/>
              </a:spcBef>
              <a:spcAft>
                <a:spcPct val="0"/>
              </a:spcAft>
              <a:buClr>
                <a:srgbClr val="97989A"/>
              </a:buClr>
              <a:buFont typeface="Arial" charset="0"/>
              <a:buChar char="■"/>
              <a:defRPr lang="en-GB" sz="1800" kern="120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8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9pPr>
          </a:lstStyle>
          <a:p>
            <a:pPr marL="0" indent="0" algn="ctr">
              <a:defRPr/>
            </a:pPr>
            <a:br>
              <a:rPr lang="hu-HU" b="0" dirty="0">
                <a:solidFill>
                  <a:schemeClr val="tx1"/>
                </a:solidFill>
              </a:rPr>
            </a:br>
            <a:r>
              <a:rPr lang="hu-HU" b="0" dirty="0">
                <a:solidFill>
                  <a:schemeClr val="tx1"/>
                </a:solidFill>
              </a:rPr>
              <a:t>„Miközben céges botrányok, terrorfenyegetések, vállalati intrikák és romló kapcsolatok egész sora bizalmatlanságot gerjeszt, állítom, hogy a bizalom kialakításának, megerősítésének, megadásának és helyreállításának képessége nemcsak életbevágóan fontos a személyes kényelemérzetünk és a társas kapcsolataink tekintetében, hanem a leglényegesebb vezetői tulajdonság napjaink globális gazdaságában.”</a:t>
            </a:r>
          </a:p>
        </p:txBody>
      </p:sp>
      <p:pic>
        <p:nvPicPr>
          <p:cNvPr id="7173" name="Picture 2" descr="http://www.speedoftrust.com/documents/covey%20selects%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52613"/>
            <a:ext cx="1631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Placeholder 2"/>
          <p:cNvSpPr txBox="1">
            <a:spLocks/>
          </p:cNvSpPr>
          <p:nvPr/>
        </p:nvSpPr>
        <p:spPr bwMode="gray">
          <a:xfrm>
            <a:off x="395288" y="4518025"/>
            <a:ext cx="24558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 typeface="Arial" panose="020B0604020202020204" pitchFamily="34" charset="0"/>
              <a:buNone/>
            </a:pPr>
            <a:r>
              <a:rPr lang="hu-HU" altLang="hu-HU" sz="1800" b="1">
                <a:cs typeface="Arial" panose="020B0604020202020204" pitchFamily="34" charset="0"/>
              </a:rPr>
              <a:t>Stephen M. R. Covey</a:t>
            </a:r>
          </a:p>
        </p:txBody>
      </p:sp>
    </p:spTree>
    <p:extLst>
      <p:ext uri="{BB962C8B-B14F-4D97-AF65-F5344CB8AC3E}">
        <p14:creationId xmlns:p14="http://schemas.microsoft.com/office/powerpoint/2010/main" val="1723726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p:txBody>
          <a:bodyPr>
            <a:normAutofit fontScale="90000"/>
          </a:bodyPr>
          <a:lstStyle/>
          <a:p>
            <a:r>
              <a:rPr lang="hu-HU" altLang="hu-HU"/>
              <a:t>Mindenki csal?</a:t>
            </a:r>
          </a:p>
        </p:txBody>
      </p:sp>
      <p:sp>
        <p:nvSpPr>
          <p:cNvPr id="8195" name="Dia számának helye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94CB47-16E2-422C-8576-ED22F26B2637}" type="slidenum">
              <a:rPr lang="en-US" altLang="hu-HU" sz="1400" smtClean="0"/>
              <a:pPr>
                <a:spcBef>
                  <a:spcPct val="0"/>
                </a:spcBef>
                <a:buFontTx/>
                <a:buNone/>
              </a:pPr>
              <a:t>83</a:t>
            </a:fld>
            <a:endParaRPr lang="en-US" altLang="hu-HU" sz="1400"/>
          </a:p>
        </p:txBody>
      </p:sp>
      <p:sp>
        <p:nvSpPr>
          <p:cNvPr id="5" name="Text Placeholder 2"/>
          <p:cNvSpPr>
            <a:spLocks noGrp="1"/>
          </p:cNvSpPr>
          <p:nvPr/>
        </p:nvSpPr>
        <p:spPr bwMode="gray">
          <a:xfrm>
            <a:off x="3275013" y="1417638"/>
            <a:ext cx="5473700" cy="4495800"/>
          </a:xfrm>
          <a:prstGeom prst="rect">
            <a:avLst/>
          </a:prstGeom>
        </p:spPr>
        <p:txBody>
          <a:bodyPr lIns="0" tIns="0" rIns="0" bIns="0">
            <a:normAutofit fontScale="92500" lnSpcReduction="10000"/>
          </a:bodyPr>
          <a:lstStyle>
            <a:lvl1pPr marL="342900" indent="-342900" algn="l" rtl="0" eaLnBrk="0" fontAlgn="base" hangingPunct="0">
              <a:spcBef>
                <a:spcPts val="1200"/>
              </a:spcBef>
              <a:spcAft>
                <a:spcPct val="0"/>
              </a:spcAft>
              <a:buFont typeface="Arial" charset="0"/>
              <a:defRPr lang="en-US" sz="1800" b="1" kern="1200">
                <a:solidFill>
                  <a:srgbClr val="00338D"/>
                </a:solidFill>
                <a:latin typeface="Arial"/>
                <a:ea typeface="+mn-ea"/>
                <a:cs typeface="Arial" pitchFamily="34" charset="0"/>
              </a:defRPr>
            </a:lvl1pPr>
            <a:lvl2pPr marL="742950" indent="-285750" algn="l" rtl="0" eaLnBrk="0" fontAlgn="base" hangingPunct="0">
              <a:spcBef>
                <a:spcPts val="1200"/>
              </a:spcBef>
              <a:spcAft>
                <a:spcPct val="0"/>
              </a:spcAft>
              <a:buFont typeface="Arial" charset="0"/>
              <a:defRPr lang="en-US" sz="1800" kern="1200">
                <a:solidFill>
                  <a:schemeClr val="tx1"/>
                </a:solidFill>
                <a:latin typeface="Arial"/>
                <a:ea typeface="+mn-ea"/>
                <a:cs typeface="Arial" pitchFamily="34" charset="0"/>
              </a:defRPr>
            </a:lvl2pPr>
            <a:lvl3pPr marL="273050" indent="-273050"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3pPr>
            <a:lvl4pPr marL="536575" indent="-263525"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4pPr>
            <a:lvl5pPr marL="809625" indent="-271463" algn="l" rtl="0" eaLnBrk="0" fontAlgn="base" hangingPunct="0">
              <a:spcBef>
                <a:spcPts val="1200"/>
              </a:spcBef>
              <a:spcAft>
                <a:spcPct val="0"/>
              </a:spcAft>
              <a:buClr>
                <a:srgbClr val="97989A"/>
              </a:buClr>
              <a:buFont typeface="Arial" charset="0"/>
              <a:buChar char="■"/>
              <a:defRPr lang="en-GB" sz="1800" kern="120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8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9pPr>
          </a:lstStyle>
          <a:p>
            <a:pPr>
              <a:buFont typeface="Wingdings" pitchFamily="2" charset="2"/>
              <a:buChar char="§"/>
              <a:defRPr/>
            </a:pPr>
            <a:r>
              <a:rPr lang="hu-HU" sz="2000" b="0" dirty="0">
                <a:solidFill>
                  <a:schemeClr val="tx1"/>
                </a:solidFill>
              </a:rPr>
              <a:t>Harvard Business </a:t>
            </a:r>
            <a:r>
              <a:rPr lang="hu-HU" sz="2000" b="0" dirty="0" err="1">
                <a:solidFill>
                  <a:schemeClr val="tx1"/>
                </a:solidFill>
              </a:rPr>
              <a:t>School</a:t>
            </a:r>
            <a:r>
              <a:rPr lang="hu-HU" sz="2000" b="0" dirty="0">
                <a:solidFill>
                  <a:schemeClr val="tx1"/>
                </a:solidFill>
              </a:rPr>
              <a:t>, MIT, Princeton, UCLA és Yale egyetemeken több ezer „becsületes” hallgatóval</a:t>
            </a:r>
          </a:p>
          <a:p>
            <a:pPr>
              <a:buFont typeface="Wingdings" pitchFamily="2" charset="2"/>
              <a:buChar char="§"/>
              <a:defRPr/>
            </a:pPr>
            <a:r>
              <a:rPr lang="hu-HU" sz="2000" b="0" dirty="0">
                <a:solidFill>
                  <a:schemeClr val="tx1"/>
                </a:solidFill>
              </a:rPr>
              <a:t>20 egyszerű számtanfeladatból álló kérdéssor</a:t>
            </a:r>
          </a:p>
          <a:p>
            <a:pPr>
              <a:buFont typeface="Wingdings" pitchFamily="2" charset="2"/>
              <a:buChar char="§"/>
              <a:defRPr/>
            </a:pPr>
            <a:r>
              <a:rPr lang="hu-HU" sz="2000" b="0" dirty="0">
                <a:solidFill>
                  <a:schemeClr val="tx1"/>
                </a:solidFill>
              </a:rPr>
              <a:t>A kísérleti csoportokban: kb. fél dollár minden helyes válaszért</a:t>
            </a:r>
          </a:p>
          <a:p>
            <a:pPr>
              <a:buFont typeface="Wingdings" pitchFamily="2" charset="2"/>
              <a:buChar char="§"/>
              <a:defRPr/>
            </a:pPr>
            <a:r>
              <a:rPr lang="hu-HU" sz="2000" b="0" dirty="0">
                <a:solidFill>
                  <a:schemeClr val="tx1"/>
                </a:solidFill>
              </a:rPr>
              <a:t>A kontrollcsoportokban: osztályzat</a:t>
            </a:r>
          </a:p>
          <a:p>
            <a:pPr>
              <a:buFont typeface="Wingdings" pitchFamily="2" charset="2"/>
              <a:buChar char="§"/>
              <a:defRPr/>
            </a:pPr>
            <a:r>
              <a:rPr lang="hu-HU" sz="2000" b="0" dirty="0">
                <a:solidFill>
                  <a:schemeClr val="tx1"/>
                </a:solidFill>
              </a:rPr>
              <a:t>A kísérleti csoportokban a válaszlapokat megsemmisítették</a:t>
            </a:r>
          </a:p>
          <a:p>
            <a:pPr>
              <a:buFont typeface="Wingdings" pitchFamily="2" charset="2"/>
              <a:buChar char="§"/>
              <a:defRPr/>
            </a:pPr>
            <a:r>
              <a:rPr lang="hu-HU" sz="2000" b="0" dirty="0">
                <a:solidFill>
                  <a:schemeClr val="tx1"/>
                </a:solidFill>
              </a:rPr>
              <a:t>Az átlagos négy helyett hat helyes választ „vallottak be”</a:t>
            </a:r>
          </a:p>
          <a:p>
            <a:pPr algn="r">
              <a:defRPr/>
            </a:pPr>
            <a:endParaRPr lang="hu-HU" sz="1400" dirty="0">
              <a:solidFill>
                <a:schemeClr val="tx1"/>
              </a:solidFill>
            </a:endParaRPr>
          </a:p>
          <a:p>
            <a:pPr algn="r">
              <a:defRPr/>
            </a:pPr>
            <a:r>
              <a:rPr lang="hu-HU" sz="1400" b="0" dirty="0">
                <a:solidFill>
                  <a:schemeClr val="tx1"/>
                </a:solidFill>
              </a:rPr>
              <a:t>(</a:t>
            </a:r>
            <a:r>
              <a:rPr lang="hu-HU" sz="1400" b="0" dirty="0" err="1">
                <a:solidFill>
                  <a:schemeClr val="tx1"/>
                </a:solidFill>
              </a:rPr>
              <a:t>HBRm</a:t>
            </a:r>
            <a:r>
              <a:rPr lang="hu-HU" sz="1400" b="0" dirty="0">
                <a:solidFill>
                  <a:schemeClr val="tx1"/>
                </a:solidFill>
              </a:rPr>
              <a:t> 2008. április)</a:t>
            </a:r>
          </a:p>
        </p:txBody>
      </p:sp>
      <p:pic>
        <p:nvPicPr>
          <p:cNvPr id="8197" name="Picture 2" descr="http://www.edrants.com/wp-content/uploads/2010/07/danarie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60500"/>
            <a:ext cx="2724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4"/>
          <p:cNvSpPr txBox="1">
            <a:spLocks noChangeArrowheads="1"/>
          </p:cNvSpPr>
          <p:nvPr/>
        </p:nvSpPr>
        <p:spPr bwMode="auto">
          <a:xfrm>
            <a:off x="395288" y="3908425"/>
            <a:ext cx="2736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1800" b="1">
                <a:cs typeface="Arial" panose="020B0604020202020204" pitchFamily="34" charset="0"/>
              </a:rPr>
              <a:t>Dan Ariely</a:t>
            </a:r>
          </a:p>
          <a:p>
            <a:pPr algn="ctr">
              <a:spcBef>
                <a:spcPct val="0"/>
              </a:spcBef>
              <a:buFontTx/>
              <a:buNone/>
            </a:pPr>
            <a:r>
              <a:rPr lang="hu-HU" altLang="hu-HU" sz="1800">
                <a:cs typeface="Arial" panose="020B0604020202020204" pitchFamily="34" charset="0"/>
              </a:rPr>
              <a:t>(1968 - )</a:t>
            </a:r>
          </a:p>
          <a:p>
            <a:pPr algn="ctr">
              <a:spcBef>
                <a:spcPct val="0"/>
              </a:spcBef>
              <a:buFontTx/>
              <a:buNone/>
            </a:pPr>
            <a:endParaRPr lang="hu-HU" altLang="hu-HU" sz="1800">
              <a:cs typeface="Arial" panose="020B0604020202020204" pitchFamily="34" charset="0"/>
            </a:endParaRPr>
          </a:p>
          <a:p>
            <a:pPr algn="ctr">
              <a:spcBef>
                <a:spcPct val="0"/>
              </a:spcBef>
              <a:buFontTx/>
              <a:buNone/>
            </a:pPr>
            <a:r>
              <a:rPr lang="hu-HU" altLang="hu-HU" sz="1800" b="1">
                <a:cs typeface="Arial" panose="020B0604020202020204" pitchFamily="34" charset="0"/>
              </a:rPr>
              <a:t>Hogyan csalnak a becsületesek?</a:t>
            </a:r>
          </a:p>
        </p:txBody>
      </p:sp>
    </p:spTree>
    <p:extLst>
      <p:ext uri="{BB962C8B-B14F-4D97-AF65-F5344CB8AC3E}">
        <p14:creationId xmlns:p14="http://schemas.microsoft.com/office/powerpoint/2010/main" val="997902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p:txBody>
          <a:bodyPr>
            <a:normAutofit fontScale="90000"/>
          </a:bodyPr>
          <a:lstStyle/>
          <a:p>
            <a:r>
              <a:rPr lang="hu-HU" altLang="hu-HU"/>
              <a:t>Mit jelent ez?</a:t>
            </a:r>
          </a:p>
        </p:txBody>
      </p:sp>
      <p:sp>
        <p:nvSpPr>
          <p:cNvPr id="9219" name="Dia számának helye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856589-AAB8-4046-9A62-4499080C179F}" type="slidenum">
              <a:rPr lang="en-US" altLang="hu-HU" sz="1400" smtClean="0"/>
              <a:pPr>
                <a:spcBef>
                  <a:spcPct val="0"/>
                </a:spcBef>
                <a:buFontTx/>
                <a:buNone/>
              </a:pPr>
              <a:t>84</a:t>
            </a:fld>
            <a:endParaRPr lang="en-US" altLang="hu-HU" sz="1400"/>
          </a:p>
        </p:txBody>
      </p:sp>
      <p:sp>
        <p:nvSpPr>
          <p:cNvPr id="9220" name="Text Placeholder 2"/>
          <p:cNvSpPr>
            <a:spLocks noGrp="1"/>
          </p:cNvSpPr>
          <p:nvPr/>
        </p:nvSpPr>
        <p:spPr bwMode="gray">
          <a:xfrm>
            <a:off x="179388" y="1485354"/>
            <a:ext cx="8785225" cy="122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273050" indent="-273050">
              <a:spcBef>
                <a:spcPct val="20000"/>
              </a:spcBef>
              <a:buChar char="•"/>
              <a:defRPr sz="2400">
                <a:solidFill>
                  <a:schemeClr val="tx1"/>
                </a:solidFill>
                <a:latin typeface="Arial" panose="020B0604020202020204" pitchFamily="34" charset="0"/>
              </a:defRPr>
            </a:lvl3pPr>
            <a:lvl4pPr marL="536575" indent="-263525">
              <a:spcBef>
                <a:spcPct val="20000"/>
              </a:spcBef>
              <a:buChar char="–"/>
              <a:defRPr sz="2000">
                <a:solidFill>
                  <a:schemeClr val="tx1"/>
                </a:solidFill>
                <a:latin typeface="Arial" panose="020B0604020202020204" pitchFamily="34" charset="0"/>
              </a:defRPr>
            </a:lvl4pPr>
            <a:lvl5pPr marL="809625" indent="-271463">
              <a:spcBef>
                <a:spcPct val="20000"/>
              </a:spcBef>
              <a:buChar char="»"/>
              <a:defRPr sz="2000">
                <a:solidFill>
                  <a:schemeClr val="tx1"/>
                </a:solidFill>
                <a:latin typeface="Arial" panose="020B0604020202020204" pitchFamily="34" charset="0"/>
              </a:defRPr>
            </a:lvl5pPr>
            <a:lvl6pPr marL="1266825" indent="-271463" eaLnBrk="0" fontAlgn="base" hangingPunct="0">
              <a:spcBef>
                <a:spcPct val="20000"/>
              </a:spcBef>
              <a:spcAft>
                <a:spcPct val="0"/>
              </a:spcAft>
              <a:buChar char="»"/>
              <a:defRPr sz="2000">
                <a:solidFill>
                  <a:schemeClr val="tx1"/>
                </a:solidFill>
                <a:latin typeface="Arial" panose="020B0604020202020204" pitchFamily="34" charset="0"/>
              </a:defRPr>
            </a:lvl6pPr>
            <a:lvl7pPr marL="1724025" indent="-271463" eaLnBrk="0" fontAlgn="base" hangingPunct="0">
              <a:spcBef>
                <a:spcPct val="20000"/>
              </a:spcBef>
              <a:spcAft>
                <a:spcPct val="0"/>
              </a:spcAft>
              <a:buChar char="»"/>
              <a:defRPr sz="2000">
                <a:solidFill>
                  <a:schemeClr val="tx1"/>
                </a:solidFill>
                <a:latin typeface="Arial" panose="020B0604020202020204" pitchFamily="34" charset="0"/>
              </a:defRPr>
            </a:lvl7pPr>
            <a:lvl8pPr marL="2181225" indent="-271463" eaLnBrk="0" fontAlgn="base" hangingPunct="0">
              <a:spcBef>
                <a:spcPct val="20000"/>
              </a:spcBef>
              <a:spcAft>
                <a:spcPct val="0"/>
              </a:spcAft>
              <a:buChar char="»"/>
              <a:defRPr sz="2000">
                <a:solidFill>
                  <a:schemeClr val="tx1"/>
                </a:solidFill>
                <a:latin typeface="Arial" panose="020B0604020202020204" pitchFamily="34" charset="0"/>
              </a:defRPr>
            </a:lvl8pPr>
            <a:lvl9pPr marL="2638425" indent="-271463"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ts val="1200"/>
              </a:spcBef>
            </a:pPr>
            <a:r>
              <a:rPr lang="hu-HU" altLang="hu-HU" sz="2000" dirty="0">
                <a:cs typeface="Arial" panose="020B0604020202020204" pitchFamily="34" charset="0"/>
              </a:rPr>
              <a:t>Adódó alkalommal az emberek többsége                  százalékkal meghamisította az eredményt</a:t>
            </a:r>
          </a:p>
        </p:txBody>
      </p:sp>
      <p:sp>
        <p:nvSpPr>
          <p:cNvPr id="9" name="Oval 5"/>
          <p:cNvSpPr/>
          <p:nvPr/>
        </p:nvSpPr>
        <p:spPr>
          <a:xfrm>
            <a:off x="5292725" y="1556792"/>
            <a:ext cx="863600" cy="503237"/>
          </a:xfrm>
          <a:prstGeom prst="ellipse">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hu-HU" sz="2400" dirty="0">
              <a:solidFill>
                <a:schemeClr val="tx1"/>
              </a:solidFill>
            </a:endParaRPr>
          </a:p>
        </p:txBody>
      </p:sp>
      <p:sp>
        <p:nvSpPr>
          <p:cNvPr id="10" name="Oval 6"/>
          <p:cNvSpPr/>
          <p:nvPr/>
        </p:nvSpPr>
        <p:spPr>
          <a:xfrm>
            <a:off x="5724525" y="2831057"/>
            <a:ext cx="1008062" cy="503237"/>
          </a:xfrm>
          <a:prstGeom prst="ellipse">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hu-HU" sz="2000" dirty="0">
              <a:solidFill>
                <a:schemeClr val="tx1"/>
              </a:solidFill>
            </a:endParaRPr>
          </a:p>
        </p:txBody>
      </p:sp>
      <p:sp>
        <p:nvSpPr>
          <p:cNvPr id="2" name="TextBox 1"/>
          <p:cNvSpPr txBox="1"/>
          <p:nvPr/>
        </p:nvSpPr>
        <p:spPr>
          <a:xfrm>
            <a:off x="5259245" y="1621941"/>
            <a:ext cx="863600" cy="369332"/>
          </a:xfrm>
          <a:prstGeom prst="rect">
            <a:avLst/>
          </a:prstGeom>
          <a:noFill/>
        </p:spPr>
        <p:txBody>
          <a:bodyPr wrap="square" rtlCol="0">
            <a:spAutoFit/>
          </a:bodyPr>
          <a:lstStyle/>
          <a:p>
            <a:pPr algn="ctr"/>
            <a:r>
              <a:rPr lang="hu-HU" dirty="0"/>
              <a:t>50</a:t>
            </a:r>
          </a:p>
        </p:txBody>
      </p:sp>
      <p:sp>
        <p:nvSpPr>
          <p:cNvPr id="3" name="TextBox 2"/>
          <p:cNvSpPr txBox="1"/>
          <p:nvPr/>
        </p:nvSpPr>
        <p:spPr>
          <a:xfrm>
            <a:off x="5929565" y="2883077"/>
            <a:ext cx="593431" cy="369332"/>
          </a:xfrm>
          <a:prstGeom prst="rect">
            <a:avLst/>
          </a:prstGeom>
          <a:noFill/>
        </p:spPr>
        <p:txBody>
          <a:bodyPr wrap="none" rtlCol="0">
            <a:spAutoFit/>
          </a:bodyPr>
          <a:lstStyle/>
          <a:p>
            <a:pPr algn="ctr">
              <a:defRPr/>
            </a:pPr>
            <a:r>
              <a:rPr lang="hu-HU" dirty="0"/>
              <a:t>12,5</a:t>
            </a:r>
          </a:p>
        </p:txBody>
      </p:sp>
      <p:sp>
        <p:nvSpPr>
          <p:cNvPr id="11" name="Text Placeholder 2"/>
          <p:cNvSpPr>
            <a:spLocks noGrp="1"/>
          </p:cNvSpPr>
          <p:nvPr/>
        </p:nvSpPr>
        <p:spPr bwMode="gray">
          <a:xfrm>
            <a:off x="158575" y="2708920"/>
            <a:ext cx="8785225" cy="131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273050" indent="-273050">
              <a:spcBef>
                <a:spcPct val="20000"/>
              </a:spcBef>
              <a:buChar char="•"/>
              <a:defRPr sz="2400">
                <a:solidFill>
                  <a:schemeClr val="tx1"/>
                </a:solidFill>
                <a:latin typeface="Arial" panose="020B0604020202020204" pitchFamily="34" charset="0"/>
              </a:defRPr>
            </a:lvl3pPr>
            <a:lvl4pPr marL="536575" indent="-263525">
              <a:spcBef>
                <a:spcPct val="20000"/>
              </a:spcBef>
              <a:buChar char="–"/>
              <a:defRPr sz="2000">
                <a:solidFill>
                  <a:schemeClr val="tx1"/>
                </a:solidFill>
                <a:latin typeface="Arial" panose="020B0604020202020204" pitchFamily="34" charset="0"/>
              </a:defRPr>
            </a:lvl4pPr>
            <a:lvl5pPr marL="809625" indent="-271463">
              <a:spcBef>
                <a:spcPct val="20000"/>
              </a:spcBef>
              <a:buChar char="»"/>
              <a:defRPr sz="2000">
                <a:solidFill>
                  <a:schemeClr val="tx1"/>
                </a:solidFill>
                <a:latin typeface="Arial" panose="020B0604020202020204" pitchFamily="34" charset="0"/>
              </a:defRPr>
            </a:lvl5pPr>
            <a:lvl6pPr marL="1266825" indent="-271463" eaLnBrk="0" fontAlgn="base" hangingPunct="0">
              <a:spcBef>
                <a:spcPct val="20000"/>
              </a:spcBef>
              <a:spcAft>
                <a:spcPct val="0"/>
              </a:spcAft>
              <a:buChar char="»"/>
              <a:defRPr sz="2000">
                <a:solidFill>
                  <a:schemeClr val="tx1"/>
                </a:solidFill>
                <a:latin typeface="Arial" panose="020B0604020202020204" pitchFamily="34" charset="0"/>
              </a:defRPr>
            </a:lvl6pPr>
            <a:lvl7pPr marL="1724025" indent="-271463" eaLnBrk="0" fontAlgn="base" hangingPunct="0">
              <a:spcBef>
                <a:spcPct val="20000"/>
              </a:spcBef>
              <a:spcAft>
                <a:spcPct val="0"/>
              </a:spcAft>
              <a:buChar char="»"/>
              <a:defRPr sz="2000">
                <a:solidFill>
                  <a:schemeClr val="tx1"/>
                </a:solidFill>
                <a:latin typeface="Arial" panose="020B0604020202020204" pitchFamily="34" charset="0"/>
              </a:defRPr>
            </a:lvl7pPr>
            <a:lvl8pPr marL="2181225" indent="-271463" eaLnBrk="0" fontAlgn="base" hangingPunct="0">
              <a:spcBef>
                <a:spcPct val="20000"/>
              </a:spcBef>
              <a:spcAft>
                <a:spcPct val="0"/>
              </a:spcAft>
              <a:buChar char="»"/>
              <a:defRPr sz="2000">
                <a:solidFill>
                  <a:schemeClr val="tx1"/>
                </a:solidFill>
                <a:latin typeface="Arial" panose="020B0604020202020204" pitchFamily="34" charset="0"/>
              </a:defRPr>
            </a:lvl8pPr>
            <a:lvl9pPr marL="2638425" indent="-271463"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ts val="1200"/>
              </a:spcBef>
            </a:pPr>
            <a:r>
              <a:rPr lang="hu-HU" altLang="hu-HU" sz="2000" dirty="0">
                <a:cs typeface="Arial" panose="020B0604020202020204" pitchFamily="34" charset="0"/>
              </a:rPr>
              <a:t>Más szemszögből nézve a csalás lehetőségét	    százalékban használták ki</a:t>
            </a:r>
          </a:p>
        </p:txBody>
      </p:sp>
      <p:sp>
        <p:nvSpPr>
          <p:cNvPr id="12" name="Text Placeholder 2"/>
          <p:cNvSpPr>
            <a:spLocks noGrp="1"/>
          </p:cNvSpPr>
          <p:nvPr/>
        </p:nvSpPr>
        <p:spPr bwMode="gray">
          <a:xfrm>
            <a:off x="160954" y="4027869"/>
            <a:ext cx="8785225" cy="84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273050" indent="-273050">
              <a:spcBef>
                <a:spcPct val="20000"/>
              </a:spcBef>
              <a:buChar char="•"/>
              <a:defRPr sz="2400">
                <a:solidFill>
                  <a:schemeClr val="tx1"/>
                </a:solidFill>
                <a:latin typeface="Arial" panose="020B0604020202020204" pitchFamily="34" charset="0"/>
              </a:defRPr>
            </a:lvl3pPr>
            <a:lvl4pPr marL="536575" indent="-263525">
              <a:spcBef>
                <a:spcPct val="20000"/>
              </a:spcBef>
              <a:buChar char="–"/>
              <a:defRPr sz="2000">
                <a:solidFill>
                  <a:schemeClr val="tx1"/>
                </a:solidFill>
                <a:latin typeface="Arial" panose="020B0604020202020204" pitchFamily="34" charset="0"/>
              </a:defRPr>
            </a:lvl4pPr>
            <a:lvl5pPr marL="809625" indent="-271463">
              <a:spcBef>
                <a:spcPct val="20000"/>
              </a:spcBef>
              <a:buChar char="»"/>
              <a:defRPr sz="2000">
                <a:solidFill>
                  <a:schemeClr val="tx1"/>
                </a:solidFill>
                <a:latin typeface="Arial" panose="020B0604020202020204" pitchFamily="34" charset="0"/>
              </a:defRPr>
            </a:lvl5pPr>
            <a:lvl6pPr marL="1266825" indent="-271463" eaLnBrk="0" fontAlgn="base" hangingPunct="0">
              <a:spcBef>
                <a:spcPct val="20000"/>
              </a:spcBef>
              <a:spcAft>
                <a:spcPct val="0"/>
              </a:spcAft>
              <a:buChar char="»"/>
              <a:defRPr sz="2000">
                <a:solidFill>
                  <a:schemeClr val="tx1"/>
                </a:solidFill>
                <a:latin typeface="Arial" panose="020B0604020202020204" pitchFamily="34" charset="0"/>
              </a:defRPr>
            </a:lvl6pPr>
            <a:lvl7pPr marL="1724025" indent="-271463" eaLnBrk="0" fontAlgn="base" hangingPunct="0">
              <a:spcBef>
                <a:spcPct val="20000"/>
              </a:spcBef>
              <a:spcAft>
                <a:spcPct val="0"/>
              </a:spcAft>
              <a:buChar char="»"/>
              <a:defRPr sz="2000">
                <a:solidFill>
                  <a:schemeClr val="tx1"/>
                </a:solidFill>
                <a:latin typeface="Arial" panose="020B0604020202020204" pitchFamily="34" charset="0"/>
              </a:defRPr>
            </a:lvl7pPr>
            <a:lvl8pPr marL="2181225" indent="-271463" eaLnBrk="0" fontAlgn="base" hangingPunct="0">
              <a:spcBef>
                <a:spcPct val="20000"/>
              </a:spcBef>
              <a:spcAft>
                <a:spcPct val="0"/>
              </a:spcAft>
              <a:buChar char="»"/>
              <a:defRPr sz="2000">
                <a:solidFill>
                  <a:schemeClr val="tx1"/>
                </a:solidFill>
                <a:latin typeface="Arial" panose="020B0604020202020204" pitchFamily="34" charset="0"/>
              </a:defRPr>
            </a:lvl8pPr>
            <a:lvl9pPr marL="2638425" indent="-271463"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ts val="1200"/>
              </a:spcBef>
            </a:pPr>
            <a:r>
              <a:rPr lang="hu-HU" altLang="hu-HU" sz="2000" dirty="0">
                <a:cs typeface="Arial" panose="020B0604020202020204" pitchFamily="34" charset="0"/>
              </a:rPr>
              <a:t>Szomorú vagy örvendetes az eredmény?</a:t>
            </a:r>
          </a:p>
        </p:txBody>
      </p:sp>
    </p:spTree>
    <p:extLst>
      <p:ext uri="{BB962C8B-B14F-4D97-AF65-F5344CB8AC3E}">
        <p14:creationId xmlns:p14="http://schemas.microsoft.com/office/powerpoint/2010/main" val="39394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 grpId="0" animBg="1"/>
      <p:bldP spid="10" grpId="0" animBg="1"/>
      <p:bldP spid="2" grpId="0"/>
      <p:bldP spid="3" grpId="0"/>
      <p:bldP spid="11"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nvPr>
        </p:nvSpPr>
        <p:spPr/>
        <p:txBody>
          <a:bodyPr/>
          <a:lstStyle/>
          <a:p>
            <a:r>
              <a:rPr lang="hu-HU" altLang="hu-HU" sz="2800"/>
              <a:t>Milyen tényezők befolyásolták a csalás mértékét?</a:t>
            </a:r>
          </a:p>
        </p:txBody>
      </p:sp>
      <p:sp>
        <p:nvSpPr>
          <p:cNvPr id="10243" name="Dia számának helye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E17A20-22E4-40A0-B431-9CD131609C83}" type="slidenum">
              <a:rPr lang="en-US" altLang="hu-HU" sz="1400" smtClean="0"/>
              <a:pPr>
                <a:spcBef>
                  <a:spcPct val="0"/>
                </a:spcBef>
                <a:buFontTx/>
                <a:buNone/>
              </a:pPr>
              <a:t>85</a:t>
            </a:fld>
            <a:endParaRPr lang="en-US" altLang="hu-HU" sz="1400"/>
          </a:p>
        </p:txBody>
      </p:sp>
      <p:sp>
        <p:nvSpPr>
          <p:cNvPr id="5" name="Text Placeholder 2"/>
          <p:cNvSpPr>
            <a:spLocks noGrp="1"/>
          </p:cNvSpPr>
          <p:nvPr/>
        </p:nvSpPr>
        <p:spPr bwMode="gray">
          <a:xfrm>
            <a:off x="214313" y="1268761"/>
            <a:ext cx="8713787" cy="1800199"/>
          </a:xfrm>
          <a:prstGeom prst="rect">
            <a:avLst/>
          </a:prstGeom>
        </p:spPr>
        <p:txBody>
          <a:bodyPr lIns="0" tIns="0" rIns="0" bIns="0">
            <a:normAutofit/>
          </a:bodyPr>
          <a:lstStyle>
            <a:lvl1pPr marL="342900" indent="-342900" algn="l" rtl="0" eaLnBrk="0" fontAlgn="base" hangingPunct="0">
              <a:spcBef>
                <a:spcPts val="1200"/>
              </a:spcBef>
              <a:spcAft>
                <a:spcPct val="0"/>
              </a:spcAft>
              <a:buFont typeface="Arial" charset="0"/>
              <a:defRPr lang="en-US" sz="1800" b="1" kern="1200">
                <a:solidFill>
                  <a:srgbClr val="00338D"/>
                </a:solidFill>
                <a:latin typeface="Arial"/>
                <a:ea typeface="+mn-ea"/>
                <a:cs typeface="Arial" pitchFamily="34" charset="0"/>
              </a:defRPr>
            </a:lvl1pPr>
            <a:lvl2pPr marL="742950" indent="-285750" algn="l" rtl="0" eaLnBrk="0" fontAlgn="base" hangingPunct="0">
              <a:spcBef>
                <a:spcPts val="1200"/>
              </a:spcBef>
              <a:spcAft>
                <a:spcPct val="0"/>
              </a:spcAft>
              <a:buFont typeface="Arial" charset="0"/>
              <a:defRPr lang="en-US" sz="1800" kern="1200">
                <a:solidFill>
                  <a:schemeClr val="tx1"/>
                </a:solidFill>
                <a:latin typeface="Arial"/>
                <a:ea typeface="+mn-ea"/>
                <a:cs typeface="Arial" pitchFamily="34" charset="0"/>
              </a:defRPr>
            </a:lvl2pPr>
            <a:lvl3pPr marL="273050" indent="-273050"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3pPr>
            <a:lvl4pPr marL="536575" indent="-263525"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4pPr>
            <a:lvl5pPr marL="809625" indent="-271463" algn="l" rtl="0" eaLnBrk="0" fontAlgn="base" hangingPunct="0">
              <a:spcBef>
                <a:spcPts val="1200"/>
              </a:spcBef>
              <a:spcAft>
                <a:spcPct val="0"/>
              </a:spcAft>
              <a:buClr>
                <a:srgbClr val="97989A"/>
              </a:buClr>
              <a:buFont typeface="Arial" charset="0"/>
              <a:buChar char="■"/>
              <a:defRPr lang="en-GB" sz="1800" kern="120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8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9pPr>
          </a:lstStyle>
          <a:p>
            <a:pPr>
              <a:buFont typeface="Wingdings" pitchFamily="2" charset="2"/>
              <a:buChar char="§"/>
              <a:defRPr/>
            </a:pPr>
            <a:r>
              <a:rPr lang="hu-HU" sz="2000" b="0" dirty="0">
                <a:solidFill>
                  <a:schemeClr val="tx1"/>
                </a:solidFill>
              </a:rPr>
              <a:t>A tettenérés veszélyének csökkentése (teljes anonimitás a felvett pénzösszeggel kapcsolatban) : nőtt-e a csalás mértéke?</a:t>
            </a:r>
          </a:p>
          <a:p>
            <a:pPr marL="1527175" lvl="1">
              <a:defRPr/>
            </a:pPr>
            <a:r>
              <a:rPr lang="hu-HU" sz="2000" dirty="0"/>
              <a:t>Igen</a:t>
            </a:r>
          </a:p>
          <a:p>
            <a:pPr marL="1527175" lvl="1">
              <a:defRPr/>
            </a:pPr>
            <a:r>
              <a:rPr lang="hu-HU" sz="2000" dirty="0"/>
              <a:t>Nem</a:t>
            </a:r>
          </a:p>
        </p:txBody>
      </p:sp>
      <p:sp>
        <p:nvSpPr>
          <p:cNvPr id="10" name="Text Placeholder 2"/>
          <p:cNvSpPr>
            <a:spLocks noGrp="1"/>
          </p:cNvSpPr>
          <p:nvPr/>
        </p:nvSpPr>
        <p:spPr bwMode="gray">
          <a:xfrm>
            <a:off x="214312" y="3068959"/>
            <a:ext cx="8713787" cy="1944217"/>
          </a:xfrm>
          <a:prstGeom prst="rect">
            <a:avLst/>
          </a:prstGeom>
        </p:spPr>
        <p:txBody>
          <a:bodyPr lIns="0" tIns="0" rIns="0" bIns="0">
            <a:normAutofit/>
          </a:bodyPr>
          <a:lstStyle>
            <a:lvl1pPr marL="342900" indent="-342900" algn="l" rtl="0" eaLnBrk="0" fontAlgn="base" hangingPunct="0">
              <a:spcBef>
                <a:spcPts val="1200"/>
              </a:spcBef>
              <a:spcAft>
                <a:spcPct val="0"/>
              </a:spcAft>
              <a:buFont typeface="Arial" charset="0"/>
              <a:defRPr lang="en-US" sz="1800" b="1" kern="1200">
                <a:solidFill>
                  <a:srgbClr val="00338D"/>
                </a:solidFill>
                <a:latin typeface="Arial"/>
                <a:ea typeface="+mn-ea"/>
                <a:cs typeface="Arial" pitchFamily="34" charset="0"/>
              </a:defRPr>
            </a:lvl1pPr>
            <a:lvl2pPr marL="742950" indent="-285750" algn="l" rtl="0" eaLnBrk="0" fontAlgn="base" hangingPunct="0">
              <a:spcBef>
                <a:spcPts val="1200"/>
              </a:spcBef>
              <a:spcAft>
                <a:spcPct val="0"/>
              </a:spcAft>
              <a:buFont typeface="Arial" charset="0"/>
              <a:defRPr lang="en-US" sz="1800" kern="1200">
                <a:solidFill>
                  <a:schemeClr val="tx1"/>
                </a:solidFill>
                <a:latin typeface="Arial"/>
                <a:ea typeface="+mn-ea"/>
                <a:cs typeface="Arial" pitchFamily="34" charset="0"/>
              </a:defRPr>
            </a:lvl2pPr>
            <a:lvl3pPr marL="273050" indent="-273050"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3pPr>
            <a:lvl4pPr marL="536575" indent="-263525"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4pPr>
            <a:lvl5pPr marL="809625" indent="-271463" algn="l" rtl="0" eaLnBrk="0" fontAlgn="base" hangingPunct="0">
              <a:spcBef>
                <a:spcPts val="1200"/>
              </a:spcBef>
              <a:spcAft>
                <a:spcPct val="0"/>
              </a:spcAft>
              <a:buClr>
                <a:srgbClr val="97989A"/>
              </a:buClr>
              <a:buFont typeface="Arial" charset="0"/>
              <a:buChar char="■"/>
              <a:defRPr lang="en-GB" sz="1800" kern="120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8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9pPr>
          </a:lstStyle>
          <a:p>
            <a:pPr>
              <a:buFont typeface="Wingdings" pitchFamily="2" charset="2"/>
              <a:buChar char="§"/>
              <a:defRPr/>
            </a:pPr>
            <a:r>
              <a:rPr lang="hu-HU" sz="2000" b="0" dirty="0">
                <a:solidFill>
                  <a:schemeClr val="tx1"/>
                </a:solidFill>
              </a:rPr>
              <a:t>A jutalmat játékzsetonban kapták meg</a:t>
            </a:r>
          </a:p>
          <a:p>
            <a:pPr lvl="1">
              <a:buFont typeface="Arial" pitchFamily="34" charset="0"/>
              <a:buChar char="−"/>
              <a:defRPr/>
            </a:pPr>
            <a:r>
              <a:rPr lang="hu-HU" sz="2000" dirty="0"/>
              <a:t>Nőtt-e a csalás mértéke?</a:t>
            </a:r>
          </a:p>
          <a:p>
            <a:pPr marL="1527175" lvl="1">
              <a:defRPr/>
            </a:pPr>
            <a:r>
              <a:rPr lang="hu-HU" sz="2000" dirty="0"/>
              <a:t>Igen</a:t>
            </a:r>
          </a:p>
          <a:p>
            <a:pPr marL="1527175" lvl="1">
              <a:defRPr/>
            </a:pPr>
            <a:r>
              <a:rPr lang="hu-HU" sz="2000" dirty="0"/>
              <a:t>Nem</a:t>
            </a:r>
          </a:p>
        </p:txBody>
      </p:sp>
      <p:sp>
        <p:nvSpPr>
          <p:cNvPr id="11" name="Text Placeholder 2"/>
          <p:cNvSpPr>
            <a:spLocks noGrp="1"/>
          </p:cNvSpPr>
          <p:nvPr/>
        </p:nvSpPr>
        <p:spPr bwMode="gray">
          <a:xfrm>
            <a:off x="179512" y="4869160"/>
            <a:ext cx="8713787" cy="576064"/>
          </a:xfrm>
          <a:prstGeom prst="rect">
            <a:avLst/>
          </a:prstGeom>
        </p:spPr>
        <p:txBody>
          <a:bodyPr lIns="0" tIns="0" rIns="0" bIns="0">
            <a:normAutofit/>
          </a:bodyPr>
          <a:lstStyle>
            <a:lvl1pPr marL="342900" indent="-342900" algn="l" rtl="0" eaLnBrk="0" fontAlgn="base" hangingPunct="0">
              <a:spcBef>
                <a:spcPts val="1200"/>
              </a:spcBef>
              <a:spcAft>
                <a:spcPct val="0"/>
              </a:spcAft>
              <a:buFont typeface="Arial" charset="0"/>
              <a:defRPr lang="en-US" sz="1800" b="1" kern="1200">
                <a:solidFill>
                  <a:srgbClr val="00338D"/>
                </a:solidFill>
                <a:latin typeface="Arial"/>
                <a:ea typeface="+mn-ea"/>
                <a:cs typeface="Arial" pitchFamily="34" charset="0"/>
              </a:defRPr>
            </a:lvl1pPr>
            <a:lvl2pPr marL="742950" indent="-285750" algn="l" rtl="0" eaLnBrk="0" fontAlgn="base" hangingPunct="0">
              <a:spcBef>
                <a:spcPts val="1200"/>
              </a:spcBef>
              <a:spcAft>
                <a:spcPct val="0"/>
              </a:spcAft>
              <a:buFont typeface="Arial" charset="0"/>
              <a:defRPr lang="en-US" sz="1800" kern="1200">
                <a:solidFill>
                  <a:schemeClr val="tx1"/>
                </a:solidFill>
                <a:latin typeface="Arial"/>
                <a:ea typeface="+mn-ea"/>
                <a:cs typeface="Arial" pitchFamily="34" charset="0"/>
              </a:defRPr>
            </a:lvl2pPr>
            <a:lvl3pPr marL="273050" indent="-273050"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3pPr>
            <a:lvl4pPr marL="536575" indent="-263525" algn="l" rtl="0" eaLnBrk="0" fontAlgn="base" hangingPunct="0">
              <a:spcBef>
                <a:spcPts val="1200"/>
              </a:spcBef>
              <a:spcAft>
                <a:spcPct val="0"/>
              </a:spcAft>
              <a:buClr>
                <a:srgbClr val="97989A"/>
              </a:buClr>
              <a:buFont typeface="Arial" charset="0"/>
              <a:buChar char="–"/>
              <a:defRPr lang="en-US" sz="1800" kern="1200">
                <a:solidFill>
                  <a:schemeClr val="tx1"/>
                </a:solidFill>
                <a:latin typeface="Arial"/>
                <a:ea typeface="+mn-ea"/>
                <a:cs typeface="Arial" pitchFamily="34" charset="0"/>
              </a:defRPr>
            </a:lvl4pPr>
            <a:lvl5pPr marL="809625" indent="-271463" algn="l" rtl="0" eaLnBrk="0" fontAlgn="base" hangingPunct="0">
              <a:spcBef>
                <a:spcPts val="1200"/>
              </a:spcBef>
              <a:spcAft>
                <a:spcPct val="0"/>
              </a:spcAft>
              <a:buClr>
                <a:srgbClr val="97989A"/>
              </a:buClr>
              <a:buFont typeface="Arial" charset="0"/>
              <a:buChar char="■"/>
              <a:defRPr lang="en-GB" sz="1800" kern="120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8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800" kern="1200" dirty="0" smtClean="0">
                <a:solidFill>
                  <a:schemeClr val="tx1"/>
                </a:solidFill>
                <a:latin typeface="Arial"/>
                <a:ea typeface="+mn-ea"/>
                <a:cs typeface="Arial" pitchFamily="34" charset="0"/>
              </a:defRPr>
            </a:lvl9pPr>
          </a:lstStyle>
          <a:p>
            <a:pPr lvl="1">
              <a:buFont typeface="Arial" pitchFamily="34" charset="0"/>
              <a:buChar char="−"/>
              <a:defRPr/>
            </a:pPr>
            <a:r>
              <a:rPr lang="hu-HU" sz="2000" dirty="0"/>
              <a:t>Átlagosan hány százalékkal nőtt a csalás mértéke?</a:t>
            </a:r>
          </a:p>
        </p:txBody>
      </p:sp>
      <p:sp>
        <p:nvSpPr>
          <p:cNvPr id="12" name="Oval 3"/>
          <p:cNvSpPr/>
          <p:nvPr/>
        </p:nvSpPr>
        <p:spPr>
          <a:xfrm>
            <a:off x="3491830" y="2057281"/>
            <a:ext cx="2089150" cy="792163"/>
          </a:xfrm>
          <a:prstGeom prst="ellipse">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hu-HU" sz="2200" dirty="0">
              <a:solidFill>
                <a:schemeClr val="tx1"/>
              </a:solidFill>
              <a:effectLst>
                <a:outerShdw blurRad="50800" dist="38100" dir="2700000" algn="tl" rotWithShape="0">
                  <a:prstClr val="black">
                    <a:alpha val="40000"/>
                  </a:prstClr>
                </a:outerShdw>
              </a:effectLst>
            </a:endParaRPr>
          </a:p>
        </p:txBody>
      </p:sp>
      <p:sp>
        <p:nvSpPr>
          <p:cNvPr id="13" name="Oval 3"/>
          <p:cNvSpPr/>
          <p:nvPr/>
        </p:nvSpPr>
        <p:spPr>
          <a:xfrm>
            <a:off x="4464050" y="3780590"/>
            <a:ext cx="2089150" cy="792163"/>
          </a:xfrm>
          <a:prstGeom prst="ellipse">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hu-HU" sz="2200" dirty="0">
              <a:solidFill>
                <a:schemeClr val="tx1"/>
              </a:solidFill>
              <a:effectLst>
                <a:outerShdw blurRad="50800" dist="38100" dir="2700000" algn="tl" rotWithShape="0">
                  <a:prstClr val="black">
                    <a:alpha val="40000"/>
                  </a:prstClr>
                </a:outerShdw>
              </a:effectLst>
            </a:endParaRPr>
          </a:p>
        </p:txBody>
      </p:sp>
      <p:sp>
        <p:nvSpPr>
          <p:cNvPr id="14" name="Oval 5"/>
          <p:cNvSpPr/>
          <p:nvPr/>
        </p:nvSpPr>
        <p:spPr>
          <a:xfrm>
            <a:off x="6300192" y="5265241"/>
            <a:ext cx="2087563" cy="792163"/>
          </a:xfrm>
          <a:prstGeom prst="ellipse">
            <a:avLst/>
          </a:prstGeom>
          <a:solidFill>
            <a:srgbClr val="80B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hu-HU" sz="2200" dirty="0">
              <a:solidFill>
                <a:schemeClr val="tx1"/>
              </a:solidFill>
              <a:effectLst>
                <a:outerShdw blurRad="50800" dist="38100" dir="2700000" algn="tl" rotWithShape="0">
                  <a:prstClr val="black">
                    <a:alpha val="40000"/>
                  </a:prstClr>
                </a:outerShdw>
              </a:effectLst>
            </a:endParaRPr>
          </a:p>
        </p:txBody>
      </p:sp>
      <p:sp>
        <p:nvSpPr>
          <p:cNvPr id="2" name="TextBox 1"/>
          <p:cNvSpPr txBox="1"/>
          <p:nvPr/>
        </p:nvSpPr>
        <p:spPr>
          <a:xfrm>
            <a:off x="3995936" y="2175247"/>
            <a:ext cx="1080120" cy="461665"/>
          </a:xfrm>
          <a:prstGeom prst="rect">
            <a:avLst/>
          </a:prstGeom>
          <a:noFill/>
        </p:spPr>
        <p:txBody>
          <a:bodyPr wrap="square" rtlCol="0">
            <a:spAutoFit/>
          </a:bodyPr>
          <a:lstStyle/>
          <a:p>
            <a:pPr algn="ctr">
              <a:defRPr/>
            </a:pPr>
            <a:r>
              <a:rPr lang="hu-HU" sz="2400" dirty="0">
                <a:effectLst>
                  <a:outerShdw blurRad="50800" dist="38100" dir="2700000" algn="tl" rotWithShape="0">
                    <a:prstClr val="black">
                      <a:alpha val="40000"/>
                    </a:prstClr>
                  </a:outerShdw>
                </a:effectLst>
              </a:rPr>
              <a:t>Nem</a:t>
            </a:r>
          </a:p>
        </p:txBody>
      </p:sp>
      <p:sp>
        <p:nvSpPr>
          <p:cNvPr id="15" name="TextBox 14"/>
          <p:cNvSpPr txBox="1"/>
          <p:nvPr/>
        </p:nvSpPr>
        <p:spPr>
          <a:xfrm>
            <a:off x="4968565" y="3929122"/>
            <a:ext cx="1080120" cy="461665"/>
          </a:xfrm>
          <a:prstGeom prst="rect">
            <a:avLst/>
          </a:prstGeom>
          <a:noFill/>
        </p:spPr>
        <p:txBody>
          <a:bodyPr wrap="square" rtlCol="0">
            <a:spAutoFit/>
          </a:bodyPr>
          <a:lstStyle/>
          <a:p>
            <a:pPr algn="ctr">
              <a:defRPr/>
            </a:pPr>
            <a:r>
              <a:rPr lang="hu-HU" sz="2400" dirty="0">
                <a:effectLst>
                  <a:outerShdw blurRad="50800" dist="38100" dir="2700000" algn="tl" rotWithShape="0">
                    <a:prstClr val="black">
                      <a:alpha val="40000"/>
                    </a:prstClr>
                  </a:outerShdw>
                </a:effectLst>
              </a:rPr>
              <a:t>Igen</a:t>
            </a:r>
          </a:p>
        </p:txBody>
      </p:sp>
      <p:sp>
        <p:nvSpPr>
          <p:cNvPr id="16" name="TextBox 15"/>
          <p:cNvSpPr txBox="1"/>
          <p:nvPr/>
        </p:nvSpPr>
        <p:spPr>
          <a:xfrm>
            <a:off x="6588558" y="5354930"/>
            <a:ext cx="1583842" cy="707886"/>
          </a:xfrm>
          <a:prstGeom prst="rect">
            <a:avLst/>
          </a:prstGeom>
          <a:noFill/>
        </p:spPr>
        <p:txBody>
          <a:bodyPr wrap="square" rtlCol="0">
            <a:spAutoFit/>
          </a:bodyPr>
          <a:lstStyle/>
          <a:p>
            <a:pPr algn="ctr">
              <a:defRPr/>
            </a:pPr>
            <a:r>
              <a:rPr lang="hu-HU" sz="2000" dirty="0">
                <a:effectLst>
                  <a:outerShdw blurRad="50800" dist="38100" dir="2700000" algn="tl" rotWithShape="0">
                    <a:prstClr val="black">
                      <a:alpha val="40000"/>
                    </a:prstClr>
                  </a:outerShdw>
                </a:effectLst>
              </a:rPr>
              <a:t>Több mint</a:t>
            </a:r>
          </a:p>
          <a:p>
            <a:pPr algn="ctr">
              <a:defRPr/>
            </a:pPr>
            <a:r>
              <a:rPr lang="hu-HU" sz="2000" dirty="0">
                <a:effectLst>
                  <a:outerShdw blurRad="50800" dist="38100" dir="2700000" algn="tl" rotWithShape="0">
                    <a:prstClr val="black">
                      <a:alpha val="40000"/>
                    </a:prstClr>
                  </a:outerShdw>
                </a:effectLst>
              </a:rPr>
              <a:t>100%</a:t>
            </a:r>
          </a:p>
        </p:txBody>
      </p:sp>
    </p:spTree>
    <p:extLst>
      <p:ext uri="{BB962C8B-B14F-4D97-AF65-F5344CB8AC3E}">
        <p14:creationId xmlns:p14="http://schemas.microsoft.com/office/powerpoint/2010/main" val="12090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animBg="1"/>
      <p:bldP spid="13" grpId="0" animBg="1"/>
      <p:bldP spid="14" grpId="0" animBg="1"/>
      <p:bldP spid="2" grpId="0"/>
      <p:bldP spid="15" grpId="0"/>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nvPr>
        </p:nvSpPr>
        <p:spPr/>
        <p:txBody>
          <a:bodyPr/>
          <a:lstStyle/>
          <a:p>
            <a:r>
              <a:rPr lang="hu-HU" altLang="hu-HU" sz="3200"/>
              <a:t>Minek a hatására csökkent a csalás mértéke?</a:t>
            </a:r>
          </a:p>
        </p:txBody>
      </p:sp>
      <p:sp>
        <p:nvSpPr>
          <p:cNvPr id="11267" name="Dia számának helye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D2E068-9CD9-4BB0-9298-FF0A9D666DD0}" type="slidenum">
              <a:rPr lang="en-US" altLang="hu-HU" sz="1400" smtClean="0"/>
              <a:pPr>
                <a:spcBef>
                  <a:spcPct val="0"/>
                </a:spcBef>
                <a:buFontTx/>
                <a:buNone/>
              </a:pPr>
              <a:t>86</a:t>
            </a:fld>
            <a:endParaRPr lang="en-US" altLang="hu-HU" sz="1400"/>
          </a:p>
        </p:txBody>
      </p:sp>
      <p:sp>
        <p:nvSpPr>
          <p:cNvPr id="5" name="Text Placeholder 2"/>
          <p:cNvSpPr txBox="1">
            <a:spLocks/>
          </p:cNvSpPr>
          <p:nvPr/>
        </p:nvSpPr>
        <p:spPr bwMode="gray">
          <a:xfrm>
            <a:off x="539750" y="2173288"/>
            <a:ext cx="8064500" cy="2511425"/>
          </a:xfrm>
          <a:prstGeom prst="rect">
            <a:avLst/>
          </a:prstGeom>
          <a:solidFill>
            <a:schemeClr val="bg1">
              <a:lumMod val="85000"/>
            </a:schemeClr>
          </a:solidFill>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indent="15875" algn="ctr">
              <a:spcBef>
                <a:spcPts val="1200"/>
              </a:spcBef>
              <a:buFont typeface="Arial" charset="0"/>
              <a:buNone/>
              <a:defRPr/>
            </a:pPr>
            <a:endParaRPr lang="hu-HU" sz="2000" i="1" dirty="0">
              <a:latin typeface="Arial"/>
              <a:cs typeface="Arial" pitchFamily="34" charset="0"/>
            </a:endParaRPr>
          </a:p>
          <a:p>
            <a:pPr indent="15875" algn="ctr">
              <a:spcBef>
                <a:spcPts val="1200"/>
              </a:spcBef>
              <a:buFont typeface="Arial" charset="0"/>
              <a:buNone/>
              <a:defRPr/>
            </a:pPr>
            <a:r>
              <a:rPr lang="hu-HU" sz="2000" i="1" dirty="0">
                <a:latin typeface="Arial"/>
                <a:cs typeface="Arial" pitchFamily="34" charset="0"/>
              </a:rPr>
              <a:t>„Azt figyeltük meg, hogy ha rávettük a résztvevőket, hogy gondolják végig a becsületességgel kapcsolatos normáikat (a Tízparancsolat felidézésével, vagy becsületkódex aláíratásával), az teljes mértékben megszüntette a csalás jelenségét.”</a:t>
            </a:r>
          </a:p>
          <a:p>
            <a:pPr indent="15875" algn="r">
              <a:spcBef>
                <a:spcPts val="1200"/>
              </a:spcBef>
              <a:buFont typeface="Arial" charset="0"/>
              <a:buNone/>
              <a:defRPr/>
            </a:pPr>
            <a:r>
              <a:rPr lang="hu-HU" sz="1600" i="1" dirty="0">
                <a:latin typeface="Arial"/>
                <a:cs typeface="Arial" pitchFamily="34" charset="0"/>
              </a:rPr>
              <a:t>(</a:t>
            </a:r>
            <a:r>
              <a:rPr lang="hu-HU" sz="1600" i="1" dirty="0" err="1">
                <a:latin typeface="Arial"/>
                <a:cs typeface="Arial" pitchFamily="34" charset="0"/>
              </a:rPr>
              <a:t>Dan</a:t>
            </a:r>
            <a:r>
              <a:rPr lang="hu-HU" sz="1600" i="1" dirty="0">
                <a:latin typeface="Arial"/>
                <a:cs typeface="Arial" pitchFamily="34" charset="0"/>
              </a:rPr>
              <a:t> </a:t>
            </a:r>
            <a:r>
              <a:rPr lang="hu-HU" sz="1600" i="1" dirty="0" err="1">
                <a:latin typeface="Arial"/>
                <a:cs typeface="Arial" pitchFamily="34" charset="0"/>
              </a:rPr>
              <a:t>Ariely</a:t>
            </a:r>
            <a:r>
              <a:rPr lang="hu-HU" sz="1600" i="1" dirty="0">
                <a:latin typeface="Arial"/>
                <a:cs typeface="Arial" pitchFamily="34" charset="0"/>
              </a:rPr>
              <a:t>)</a:t>
            </a:r>
          </a:p>
        </p:txBody>
      </p:sp>
    </p:spTree>
    <p:extLst>
      <p:ext uri="{BB962C8B-B14F-4D97-AF65-F5344CB8AC3E}">
        <p14:creationId xmlns:p14="http://schemas.microsoft.com/office/powerpoint/2010/main" val="804518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Néhány főcím</a:t>
            </a:r>
            <a:endParaRPr lang="hu-HU" dirty="0"/>
          </a:p>
        </p:txBody>
      </p:sp>
      <p:sp>
        <p:nvSpPr>
          <p:cNvPr id="12291" name="Text Placeholder 2"/>
          <p:cNvSpPr>
            <a:spLocks noGrp="1"/>
          </p:cNvSpPr>
          <p:nvPr>
            <p:ph idx="1"/>
          </p:nvPr>
        </p:nvSpPr>
        <p:spPr/>
        <p:txBody>
          <a:bodyPr>
            <a:noAutofit/>
          </a:bodyPr>
          <a:lstStyle/>
          <a:p>
            <a:pPr>
              <a:lnSpc>
                <a:spcPct val="150000"/>
              </a:lnSpc>
            </a:pPr>
            <a:r>
              <a:rPr lang="hu-HU" altLang="hu-HU" sz="2400" dirty="0"/>
              <a:t>Új alkalmazotti mottó: Ne bízzunk senkiben!</a:t>
            </a:r>
          </a:p>
          <a:p>
            <a:pPr>
              <a:lnSpc>
                <a:spcPct val="150000"/>
              </a:lnSpc>
            </a:pPr>
            <a:r>
              <a:rPr lang="hu-HU" altLang="hu-HU" sz="2400" dirty="0"/>
              <a:t>A cégeknek vissza kell szerezniük a bizalmat</a:t>
            </a:r>
          </a:p>
          <a:p>
            <a:pPr>
              <a:lnSpc>
                <a:spcPct val="150000"/>
              </a:lnSpc>
            </a:pPr>
            <a:r>
              <a:rPr lang="hu-HU" altLang="hu-HU" sz="2400" dirty="0"/>
              <a:t>Mindkét fél visszaélt a másik bizalmával</a:t>
            </a:r>
          </a:p>
          <a:p>
            <a:pPr>
              <a:lnSpc>
                <a:spcPct val="150000"/>
              </a:lnSpc>
            </a:pPr>
            <a:r>
              <a:rPr lang="hu-HU" altLang="hu-HU" sz="2400" dirty="0"/>
              <a:t>New York-i Tőzsde: 20 kereskedőt vádolnak</a:t>
            </a:r>
          </a:p>
          <a:p>
            <a:pPr>
              <a:lnSpc>
                <a:spcPct val="150000"/>
              </a:lnSpc>
            </a:pPr>
            <a:r>
              <a:rPr lang="hu-HU" altLang="hu-HU" sz="2400" dirty="0"/>
              <a:t>A bizalom visszaszerzéséhez morálisan kell megerősödni</a:t>
            </a:r>
          </a:p>
          <a:p>
            <a:pPr>
              <a:lnSpc>
                <a:spcPct val="150000"/>
              </a:lnSpc>
            </a:pPr>
            <a:r>
              <a:rPr lang="hu-HU" altLang="hu-HU" sz="2400" dirty="0"/>
              <a:t>Széteső kapcsolatok, csökkenő bizalom</a:t>
            </a:r>
          </a:p>
          <a:p>
            <a:pPr>
              <a:lnSpc>
                <a:spcPct val="150000"/>
              </a:lnSpc>
            </a:pPr>
            <a:r>
              <a:rPr lang="hu-HU" altLang="hu-HU" sz="2400" dirty="0"/>
              <a:t>Kiben bízhatunk ezután?</a:t>
            </a:r>
          </a:p>
        </p:txBody>
      </p:sp>
      <p:sp>
        <p:nvSpPr>
          <p:cNvPr id="3" name="Dia számának helye 2"/>
          <p:cNvSpPr>
            <a:spLocks noGrp="1"/>
          </p:cNvSpPr>
          <p:nvPr>
            <p:ph type="sldNum" sz="quarter" idx="12"/>
          </p:nvPr>
        </p:nvSpPr>
        <p:spPr/>
        <p:txBody>
          <a:bodyPr/>
          <a:lstStyle/>
          <a:p>
            <a:fld id="{7345199B-382E-4A33-8779-A8217CE6BC8E}" type="slidenum">
              <a:rPr lang="hu-HU" smtClean="0"/>
              <a:pPr/>
              <a:t>87</a:t>
            </a:fld>
            <a:endParaRPr lang="hu-HU" dirty="0"/>
          </a:p>
        </p:txBody>
      </p:sp>
    </p:spTree>
    <p:extLst>
      <p:ext uri="{BB962C8B-B14F-4D97-AF65-F5344CB8AC3E}">
        <p14:creationId xmlns:p14="http://schemas.microsoft.com/office/powerpoint/2010/main" val="14384073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altLang="hu-HU" dirty="0"/>
              <a:t>Megdöbbentő számok</a:t>
            </a:r>
            <a:endParaRPr lang="hu-HU" dirty="0"/>
          </a:p>
        </p:txBody>
      </p:sp>
      <p:sp>
        <p:nvSpPr>
          <p:cNvPr id="14339" name="Text Placeholder 2"/>
          <p:cNvSpPr>
            <a:spLocks noGrp="1"/>
          </p:cNvSpPr>
          <p:nvPr>
            <p:ph idx="1"/>
          </p:nvPr>
        </p:nvSpPr>
        <p:spPr/>
        <p:txBody>
          <a:bodyPr>
            <a:noAutofit/>
          </a:bodyPr>
          <a:lstStyle/>
          <a:p>
            <a:pPr>
              <a:lnSpc>
                <a:spcPct val="150000"/>
              </a:lnSpc>
              <a:spcBef>
                <a:spcPts val="3600"/>
              </a:spcBef>
            </a:pPr>
            <a:r>
              <a:rPr lang="hu-HU" altLang="hu-HU" sz="2400" dirty="0"/>
              <a:t>Az alkalmazottaknak csak 51%-a bízik a felső vezetésben.</a:t>
            </a:r>
          </a:p>
          <a:p>
            <a:pPr>
              <a:lnSpc>
                <a:spcPct val="150000"/>
              </a:lnSpc>
              <a:spcBef>
                <a:spcPts val="3600"/>
              </a:spcBef>
            </a:pPr>
            <a:r>
              <a:rPr lang="hu-HU" altLang="hu-HU" sz="2400" dirty="0"/>
              <a:t>Az alkalmazottaknak csak 36%-a gondolja azt, hogy a vezetőik őszintén és tisztességesen cselekednek.</a:t>
            </a:r>
          </a:p>
          <a:p>
            <a:pPr>
              <a:lnSpc>
                <a:spcPct val="150000"/>
              </a:lnSpc>
              <a:spcBef>
                <a:spcPts val="3600"/>
              </a:spcBef>
            </a:pPr>
            <a:r>
              <a:rPr lang="hu-HU" altLang="hu-HU" sz="2400" dirty="0"/>
              <a:t>Az elmúlt 12 hónapban az alkalmazottak 76%-a tapasztalt a munkahelyén illegális vagy etikátlan magatartást, olyan viselkedést, amely – ha nyilvánosságra kerülne – komolyan ártana a cég iránti bizalomnak.</a:t>
            </a:r>
          </a:p>
        </p:txBody>
      </p:sp>
      <p:sp>
        <p:nvSpPr>
          <p:cNvPr id="3" name="Dia számának helye 2"/>
          <p:cNvSpPr>
            <a:spLocks noGrp="1"/>
          </p:cNvSpPr>
          <p:nvPr>
            <p:ph type="sldNum" sz="quarter" idx="12"/>
          </p:nvPr>
        </p:nvSpPr>
        <p:spPr/>
        <p:txBody>
          <a:bodyPr/>
          <a:lstStyle/>
          <a:p>
            <a:fld id="{7345199B-382E-4A33-8779-A8217CE6BC8E}" type="slidenum">
              <a:rPr lang="hu-HU" smtClean="0"/>
              <a:pPr/>
              <a:t>88</a:t>
            </a:fld>
            <a:endParaRPr lang="hu-HU" dirty="0"/>
          </a:p>
        </p:txBody>
      </p:sp>
    </p:spTree>
    <p:extLst>
      <p:ext uri="{BB962C8B-B14F-4D97-AF65-F5344CB8AC3E}">
        <p14:creationId xmlns:p14="http://schemas.microsoft.com/office/powerpoint/2010/main" val="2210252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altLang="hu-HU" sz="2400" dirty="0"/>
              <a:t>A diákok hány százaléka ismerte be, hogy csalt annak érdekében, hogy javítsa bejutási esélyét a felsőoktatásba?</a:t>
            </a:r>
            <a:endParaRPr lang="hu-HU" sz="2400" dirty="0"/>
          </a:p>
        </p:txBody>
      </p:sp>
      <p:sp>
        <p:nvSpPr>
          <p:cNvPr id="3" name="Text Placeholder 2"/>
          <p:cNvSpPr>
            <a:spLocks noGrp="1"/>
          </p:cNvSpPr>
          <p:nvPr>
            <p:ph idx="1"/>
          </p:nvPr>
        </p:nvSpPr>
        <p:spPr>
          <a:xfrm>
            <a:off x="457200" y="1162050"/>
            <a:ext cx="8229600" cy="5695950"/>
          </a:xfrm>
        </p:spPr>
        <p:txBody>
          <a:bodyPr>
            <a:normAutofit/>
          </a:bodyPr>
          <a:lstStyle/>
          <a:p>
            <a:pPr>
              <a:lnSpc>
                <a:spcPct val="320000"/>
              </a:lnSpc>
            </a:pPr>
            <a:r>
              <a:rPr lang="hu-HU" altLang="hu-HU" sz="2000" dirty="0"/>
              <a:t>Bölcsészkar </a:t>
            </a:r>
          </a:p>
          <a:p>
            <a:pPr>
              <a:lnSpc>
                <a:spcPct val="320000"/>
              </a:lnSpc>
            </a:pPr>
            <a:r>
              <a:rPr lang="hu-HU" altLang="hu-HU" sz="2000" dirty="0"/>
              <a:t>Jogi kar</a:t>
            </a:r>
          </a:p>
          <a:p>
            <a:pPr>
              <a:lnSpc>
                <a:spcPct val="320000"/>
              </a:lnSpc>
            </a:pPr>
            <a:r>
              <a:rPr lang="hu-HU" altLang="hu-HU" sz="2000" dirty="0"/>
              <a:t>Orvosi egyetem</a:t>
            </a:r>
          </a:p>
          <a:p>
            <a:pPr>
              <a:lnSpc>
                <a:spcPct val="320000"/>
              </a:lnSpc>
            </a:pPr>
            <a:r>
              <a:rPr lang="hu-HU" altLang="hu-HU" sz="2000" dirty="0"/>
              <a:t>Tanárképző</a:t>
            </a:r>
          </a:p>
          <a:p>
            <a:pPr>
              <a:lnSpc>
                <a:spcPct val="320000"/>
              </a:lnSpc>
            </a:pPr>
            <a:r>
              <a:rPr lang="hu-HU" altLang="hu-HU" sz="2000" dirty="0"/>
              <a:t>Üzleti iskolák</a:t>
            </a:r>
          </a:p>
          <a:p>
            <a:pPr>
              <a:lnSpc>
                <a:spcPct val="320000"/>
              </a:lnSpc>
            </a:pPr>
            <a:endParaRPr lang="hu-HU" altLang="hu-HU" sz="2000" dirty="0"/>
          </a:p>
        </p:txBody>
      </p:sp>
      <p:sp>
        <p:nvSpPr>
          <p:cNvPr id="9" name="Dia számának helye 8"/>
          <p:cNvSpPr>
            <a:spLocks noGrp="1"/>
          </p:cNvSpPr>
          <p:nvPr>
            <p:ph type="sldNum" sz="quarter" idx="12"/>
          </p:nvPr>
        </p:nvSpPr>
        <p:spPr/>
        <p:txBody>
          <a:bodyPr/>
          <a:lstStyle/>
          <a:p>
            <a:fld id="{7345199B-382E-4A33-8779-A8217CE6BC8E}" type="slidenum">
              <a:rPr lang="hu-HU" smtClean="0"/>
              <a:pPr/>
              <a:t>89</a:t>
            </a:fld>
            <a:endParaRPr lang="hu-HU" dirty="0"/>
          </a:p>
        </p:txBody>
      </p:sp>
      <p:sp>
        <p:nvSpPr>
          <p:cNvPr id="4" name="Oval 3"/>
          <p:cNvSpPr/>
          <p:nvPr/>
        </p:nvSpPr>
        <p:spPr>
          <a:xfrm>
            <a:off x="2700338" y="1484784"/>
            <a:ext cx="1223962" cy="7921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t>43%</a:t>
            </a:r>
          </a:p>
        </p:txBody>
      </p:sp>
      <p:sp>
        <p:nvSpPr>
          <p:cNvPr id="5" name="Oval 4"/>
          <p:cNvSpPr/>
          <p:nvPr/>
        </p:nvSpPr>
        <p:spPr>
          <a:xfrm>
            <a:off x="2700338" y="2502371"/>
            <a:ext cx="1223962" cy="7921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t>63%</a:t>
            </a:r>
          </a:p>
        </p:txBody>
      </p:sp>
      <p:sp>
        <p:nvSpPr>
          <p:cNvPr id="6" name="Oval 5"/>
          <p:cNvSpPr/>
          <p:nvPr/>
        </p:nvSpPr>
        <p:spPr>
          <a:xfrm>
            <a:off x="2700338" y="3573934"/>
            <a:ext cx="1223962" cy="7921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t>63%</a:t>
            </a:r>
          </a:p>
        </p:txBody>
      </p:sp>
      <p:sp>
        <p:nvSpPr>
          <p:cNvPr id="7" name="Oval 6"/>
          <p:cNvSpPr/>
          <p:nvPr/>
        </p:nvSpPr>
        <p:spPr>
          <a:xfrm>
            <a:off x="2700338" y="4620096"/>
            <a:ext cx="1223962" cy="7921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t>52%</a:t>
            </a:r>
          </a:p>
        </p:txBody>
      </p:sp>
      <p:sp>
        <p:nvSpPr>
          <p:cNvPr id="8" name="Oval 7"/>
          <p:cNvSpPr/>
          <p:nvPr/>
        </p:nvSpPr>
        <p:spPr>
          <a:xfrm>
            <a:off x="2700338" y="5661496"/>
            <a:ext cx="1223962" cy="7921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b="1" dirty="0"/>
              <a:t>75%</a:t>
            </a:r>
          </a:p>
        </p:txBody>
      </p:sp>
    </p:spTree>
    <p:extLst>
      <p:ext uri="{BB962C8B-B14F-4D97-AF65-F5344CB8AC3E}">
        <p14:creationId xmlns:p14="http://schemas.microsoft.com/office/powerpoint/2010/main" val="22300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F48C3B-CE09-4C86-AA74-405B1B61D6DC}" type="slidenum">
              <a:rPr lang="en-US" altLang="hu-HU">
                <a:solidFill>
                  <a:srgbClr val="898989"/>
                </a:solidFill>
                <a:latin typeface="Calibri" panose="020F0502020204030204" pitchFamily="34" charset="0"/>
              </a:rPr>
              <a:pPr eaLnBrk="1" hangingPunct="1"/>
              <a:t>9</a:t>
            </a:fld>
            <a:endParaRPr lang="en-US" altLang="hu-HU">
              <a:solidFill>
                <a:srgbClr val="898989"/>
              </a:solidFill>
              <a:latin typeface="Calibri" panose="020F0502020204030204" pitchFamily="34" charset="0"/>
            </a:endParaRPr>
          </a:p>
        </p:txBody>
      </p:sp>
      <p:sp>
        <p:nvSpPr>
          <p:cNvPr id="19459" name="Rectangle 2"/>
          <p:cNvSpPr>
            <a:spLocks noGrp="1" noChangeArrowheads="1"/>
          </p:cNvSpPr>
          <p:nvPr>
            <p:ph type="title"/>
          </p:nvPr>
        </p:nvSpPr>
        <p:spPr>
          <a:xfrm>
            <a:off x="457200" y="44450"/>
            <a:ext cx="8229600" cy="1143000"/>
          </a:xfrm>
        </p:spPr>
        <p:txBody>
          <a:bodyPr>
            <a:normAutofit fontScale="90000"/>
          </a:bodyPr>
          <a:lstStyle/>
          <a:p>
            <a:r>
              <a:rPr lang="hu-HU" altLang="hu-HU" dirty="0"/>
              <a:t>Irányítás</a:t>
            </a:r>
            <a:br>
              <a:rPr lang="hu-HU" altLang="hu-HU" dirty="0"/>
            </a:br>
            <a:r>
              <a:rPr lang="hu-HU" altLang="hu-HU" sz="2700" dirty="0"/>
              <a:t>(„kontroll”/”ellenőrzés” értelemben, megj. FJ)</a:t>
            </a:r>
            <a:endParaRPr lang="en-US" altLang="hu-HU" dirty="0"/>
          </a:p>
        </p:txBody>
      </p:sp>
      <p:sp>
        <p:nvSpPr>
          <p:cNvPr id="19460" name="Rectangle 3"/>
          <p:cNvSpPr>
            <a:spLocks noGrp="1" noChangeArrowheads="1"/>
          </p:cNvSpPr>
          <p:nvPr>
            <p:ph type="body" idx="1"/>
          </p:nvPr>
        </p:nvSpPr>
        <p:spPr>
          <a:xfrm>
            <a:off x="457200" y="1557338"/>
            <a:ext cx="8229600" cy="5184775"/>
          </a:xfrm>
        </p:spPr>
        <p:txBody>
          <a:bodyPr/>
          <a:lstStyle/>
          <a:p>
            <a:pPr eaLnBrk="1" hangingPunct="1">
              <a:lnSpc>
                <a:spcPct val="90000"/>
              </a:lnSpc>
            </a:pPr>
            <a:r>
              <a:rPr lang="hu-HU" altLang="hu-HU" sz="2400" b="1"/>
              <a:t>Követelmények megfogalmazása:</a:t>
            </a:r>
            <a:r>
              <a:rPr lang="hu-HU" altLang="hu-HU" sz="2400"/>
              <a:t> az egyén vagy csoport elfogadható teljesítményszintjének meghatározása</a:t>
            </a:r>
          </a:p>
          <a:p>
            <a:pPr eaLnBrk="1" hangingPunct="1">
              <a:lnSpc>
                <a:spcPct val="90000"/>
              </a:lnSpc>
            </a:pPr>
            <a:r>
              <a:rPr lang="hu-HU" altLang="hu-HU" sz="2400" b="1"/>
              <a:t>Mérés: </a:t>
            </a:r>
            <a:r>
              <a:rPr lang="hu-HU" altLang="hu-HU" sz="2400"/>
              <a:t>kvantitatív és nem kvantitatív módszerek alkalmazása annak kiderítése érdekében, hogy a folyamatok eredménye milyen mértékben közelíti meg a célokat</a:t>
            </a:r>
          </a:p>
          <a:p>
            <a:pPr eaLnBrk="1" hangingPunct="1">
              <a:lnSpc>
                <a:spcPct val="90000"/>
              </a:lnSpc>
            </a:pPr>
            <a:r>
              <a:rPr lang="hu-HU" altLang="hu-HU" sz="2400" b="1"/>
              <a:t>Értékelés: </a:t>
            </a:r>
            <a:r>
              <a:rPr lang="hu-HU" altLang="hu-HU" sz="2400"/>
              <a:t>a tervezett teljesítménytől való eltérés vizsgálata, lényeges eltérések esetén az okok és a lehetséges korrekciós lépések meghatározása</a:t>
            </a:r>
          </a:p>
          <a:p>
            <a:pPr eaLnBrk="1" hangingPunct="1">
              <a:lnSpc>
                <a:spcPct val="90000"/>
              </a:lnSpc>
            </a:pPr>
            <a:r>
              <a:rPr lang="hu-HU" altLang="hu-HU" sz="2400" b="1"/>
              <a:t>Beavatkozás: </a:t>
            </a:r>
            <a:r>
              <a:rPr lang="hu-HU" altLang="hu-HU" sz="2400"/>
              <a:t>intézkedés egy kedvezőtlen folyamat módosítására, illetve egy váratlan kedvező folyamat kihasználására</a:t>
            </a:r>
          </a:p>
        </p:txBody>
      </p:sp>
    </p:spTree>
    <p:extLst>
      <p:ext uri="{BB962C8B-B14F-4D97-AF65-F5344CB8AC3E}">
        <p14:creationId xmlns:p14="http://schemas.microsoft.com/office/powerpoint/2010/main" val="23776690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hu-HU" altLang="hu-HU"/>
              <a:t>Mi a bizalom? (1)</a:t>
            </a:r>
          </a:p>
        </p:txBody>
      </p:sp>
      <p:sp>
        <p:nvSpPr>
          <p:cNvPr id="18435" name="Rectangle 4"/>
          <p:cNvSpPr>
            <a:spLocks noChangeArrowheads="1"/>
          </p:cNvSpPr>
          <p:nvPr/>
        </p:nvSpPr>
        <p:spPr bwMode="auto">
          <a:xfrm>
            <a:off x="2286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b="1"/>
          </a:p>
        </p:txBody>
      </p:sp>
      <p:sp>
        <p:nvSpPr>
          <p:cNvPr id="6" name="Title 1"/>
          <p:cNvSpPr txBox="1">
            <a:spLocks/>
          </p:cNvSpPr>
          <p:nvPr/>
        </p:nvSpPr>
        <p:spPr bwMode="black">
          <a:xfrm>
            <a:off x="293688" y="850900"/>
            <a:ext cx="8850312" cy="636588"/>
          </a:xfrm>
          <a:prstGeom prst="rect">
            <a:avLst/>
          </a:prstGeom>
          <a:noFill/>
          <a:ln w="9525">
            <a:noFill/>
            <a:miter lim="800000"/>
            <a:headEnd/>
            <a:tailEnd/>
          </a:ln>
        </p:spPr>
        <p:txBody>
          <a:bodyPr lIns="0" tIns="0" rIns="0" bIns="0" anchor="ctr"/>
          <a:lstStyle/>
          <a:p>
            <a:pPr>
              <a:defRPr/>
            </a:pPr>
            <a:endParaRPr lang="en-US" sz="2600" b="1" kern="0" dirty="0">
              <a:latin typeface="+mj-lt"/>
              <a:ea typeface="+mj-ea"/>
              <a:cs typeface="+mj-cs"/>
            </a:endParaRPr>
          </a:p>
        </p:txBody>
      </p:sp>
      <p:sp>
        <p:nvSpPr>
          <p:cNvPr id="7" name="Content Placeholder 2"/>
          <p:cNvSpPr txBox="1">
            <a:spLocks/>
          </p:cNvSpPr>
          <p:nvPr/>
        </p:nvSpPr>
        <p:spPr bwMode="auto">
          <a:xfrm>
            <a:off x="4202113" y="2438400"/>
            <a:ext cx="3924300" cy="1981200"/>
          </a:xfrm>
          <a:prstGeom prst="rect">
            <a:avLst/>
          </a:prstGeom>
          <a:solidFill>
            <a:schemeClr val="bg1">
              <a:lumMod val="85000"/>
            </a:schemeClr>
          </a:solidFill>
          <a:ln w="9525">
            <a:noFill/>
            <a:miter lim="800000"/>
            <a:headEnd/>
            <a:tailEnd/>
          </a:ln>
        </p:spPr>
        <p:txBody>
          <a:bodyPr lIns="0" tIns="0" rIns="0" bIns="0"/>
          <a:lstStyle/>
          <a:p>
            <a:pPr marL="88900" indent="-4763" algn="ctr">
              <a:lnSpc>
                <a:spcPct val="105000"/>
              </a:lnSpc>
              <a:spcBef>
                <a:spcPct val="10000"/>
              </a:spcBef>
              <a:buClr>
                <a:srgbClr val="B2B2B2"/>
              </a:buClr>
              <a:buSzPct val="80000"/>
              <a:buFont typeface="Wingdings" pitchFamily="2" charset="2"/>
              <a:buNone/>
              <a:tabLst>
                <a:tab pos="265113" algn="l"/>
                <a:tab pos="625475" algn="l"/>
                <a:tab pos="985838" algn="l"/>
                <a:tab pos="1347788" algn="l"/>
                <a:tab pos="1708150" algn="l"/>
              </a:tabLst>
              <a:defRPr/>
            </a:pPr>
            <a:r>
              <a:rPr lang="hu-HU" sz="2000" i="1" kern="0" dirty="0">
                <a:latin typeface="+mn-lt"/>
              </a:rPr>
              <a:t>„A bizalom alatt a szervezetek valójában a meggyőződést értik – valaki szakértelmével és egy cél iránti elkötelezettségével kapcsolatos meggyőződését.”</a:t>
            </a:r>
          </a:p>
          <a:p>
            <a:pPr marL="88900" indent="-4763">
              <a:lnSpc>
                <a:spcPct val="105000"/>
              </a:lnSpc>
              <a:spcBef>
                <a:spcPct val="10000"/>
              </a:spcBef>
              <a:buClr>
                <a:srgbClr val="B2B2B2"/>
              </a:buClr>
              <a:buSzPct val="80000"/>
              <a:buFont typeface="Wingdings" pitchFamily="2" charset="2"/>
              <a:buNone/>
              <a:tabLst>
                <a:tab pos="265113" algn="l"/>
                <a:tab pos="625475" algn="l"/>
                <a:tab pos="985838" algn="l"/>
                <a:tab pos="1347788" algn="l"/>
                <a:tab pos="1708150" algn="l"/>
              </a:tabLst>
              <a:defRPr/>
            </a:pPr>
            <a:r>
              <a:rPr lang="hu-HU" sz="2600" kern="0" dirty="0">
                <a:latin typeface="+mn-lt"/>
              </a:rPr>
              <a:t>						</a:t>
            </a:r>
            <a:endParaRPr lang="en-US" kern="0" dirty="0">
              <a:latin typeface="+mn-lt"/>
            </a:endParaRPr>
          </a:p>
        </p:txBody>
      </p:sp>
      <p:pic>
        <p:nvPicPr>
          <p:cNvPr id="18438" name="Picture 2" descr="http://mbaedge.files.wordpress.com/2010/02/charles-han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1647825"/>
            <a:ext cx="23733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txBox="1">
            <a:spLocks/>
          </p:cNvSpPr>
          <p:nvPr/>
        </p:nvSpPr>
        <p:spPr bwMode="gray">
          <a:xfrm>
            <a:off x="1093788" y="5551488"/>
            <a:ext cx="2455862" cy="631825"/>
          </a:xfrm>
          <a:prstGeom prst="rect">
            <a:avLst/>
          </a:prstGeom>
        </p:spPr>
        <p:txBody>
          <a:bodyPr lIns="0" tIns="0" rIns="0" bIns="0">
            <a:normAutofit fontScale="92500" lnSpcReduction="10000"/>
          </a:bodyPr>
          <a:lstStyle/>
          <a:p>
            <a:pPr marL="342900" indent="-342900" algn="ctr">
              <a:spcBef>
                <a:spcPts val="1200"/>
              </a:spcBef>
              <a:buFont typeface="Arial" charset="0"/>
              <a:buNone/>
              <a:defRPr/>
            </a:pPr>
            <a:r>
              <a:rPr lang="hu-HU" b="1" dirty="0">
                <a:latin typeface="Arial"/>
              </a:rPr>
              <a:t>Charles </a:t>
            </a:r>
            <a:r>
              <a:rPr lang="hu-HU" b="1" dirty="0" err="1">
                <a:latin typeface="Arial"/>
              </a:rPr>
              <a:t>Handy</a:t>
            </a:r>
            <a:endParaRPr lang="hu-HU" b="1" dirty="0">
              <a:latin typeface="Arial"/>
            </a:endParaRPr>
          </a:p>
          <a:p>
            <a:pPr marL="342900" indent="-342900" algn="ctr">
              <a:spcBef>
                <a:spcPts val="1200"/>
              </a:spcBef>
              <a:buFont typeface="Arial" charset="0"/>
              <a:buNone/>
              <a:defRPr/>
            </a:pPr>
            <a:r>
              <a:rPr lang="hu-HU" b="1" dirty="0">
                <a:latin typeface="Arial"/>
              </a:rPr>
              <a:t>(1932-  )</a:t>
            </a:r>
          </a:p>
        </p:txBody>
      </p:sp>
      <p:sp>
        <p:nvSpPr>
          <p:cNvPr id="3" name="Dia számának helye 2"/>
          <p:cNvSpPr>
            <a:spLocks noGrp="1"/>
          </p:cNvSpPr>
          <p:nvPr>
            <p:ph type="sldNum" sz="quarter" idx="12"/>
          </p:nvPr>
        </p:nvSpPr>
        <p:spPr/>
        <p:txBody>
          <a:bodyPr/>
          <a:lstStyle/>
          <a:p>
            <a:fld id="{7345199B-382E-4A33-8779-A8217CE6BC8E}" type="slidenum">
              <a:rPr lang="hu-HU" smtClean="0"/>
              <a:pPr/>
              <a:t>90</a:t>
            </a:fld>
            <a:endParaRPr lang="hu-HU" dirty="0"/>
          </a:p>
        </p:txBody>
      </p:sp>
    </p:spTree>
    <p:extLst>
      <p:ext uri="{BB962C8B-B14F-4D97-AF65-F5344CB8AC3E}">
        <p14:creationId xmlns:p14="http://schemas.microsoft.com/office/powerpoint/2010/main" val="35306746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4137025" y="1857375"/>
            <a:ext cx="4424363" cy="3976688"/>
          </a:xfrm>
          <a:prstGeom prst="rect">
            <a:avLst/>
          </a:prstGeom>
          <a:solidFill>
            <a:schemeClr val="bg1">
              <a:lumMod val="85000"/>
            </a:schemeClr>
          </a:solidFill>
          <a:ln w="9525">
            <a:noFill/>
            <a:miter lim="800000"/>
            <a:headEnd/>
            <a:tailEnd/>
          </a:ln>
        </p:spPr>
        <p:txBody>
          <a:bodyPr lIns="0" tIns="0" rIns="0" bIns="0"/>
          <a:lstStyle/>
          <a:p>
            <a:pPr marL="536575" lvl="1" indent="-273050">
              <a:spcBef>
                <a:spcPct val="40000"/>
              </a:spcBef>
              <a:buClr>
                <a:schemeClr val="tx1"/>
              </a:buClr>
              <a:buSzPct val="70000"/>
              <a:buFont typeface="Arial" pitchFamily="34" charset="0"/>
              <a:buChar char="•"/>
              <a:tabLst>
                <a:tab pos="536575" algn="l"/>
                <a:tab pos="625475" algn="l"/>
                <a:tab pos="985838" algn="l"/>
                <a:tab pos="1347788" algn="l"/>
                <a:tab pos="1708150" algn="l"/>
              </a:tabLst>
              <a:defRPr/>
            </a:pPr>
            <a:r>
              <a:rPr lang="hu-HU" sz="2000" i="1" kern="0" dirty="0">
                <a:latin typeface="+mn-lt"/>
              </a:rPr>
              <a:t>„Személyes bizalom: az adott személy feddhetetlenségébe vetett hitre épül; a legalapvetőbb és legszélesebb értelemben felfogott bizalom</a:t>
            </a:r>
          </a:p>
          <a:p>
            <a:pPr marL="536575" lvl="1" indent="-273050">
              <a:spcBef>
                <a:spcPct val="40000"/>
              </a:spcBef>
              <a:buClr>
                <a:schemeClr val="tx1"/>
              </a:buClr>
              <a:buSzPct val="70000"/>
              <a:buFont typeface="Arial" pitchFamily="34" charset="0"/>
              <a:buChar char="•"/>
              <a:tabLst>
                <a:tab pos="536575" algn="l"/>
                <a:tab pos="625475" algn="l"/>
                <a:tab pos="985838" algn="l"/>
                <a:tab pos="1347788" algn="l"/>
                <a:tab pos="1708150" algn="l"/>
              </a:tabLst>
              <a:defRPr/>
            </a:pPr>
            <a:r>
              <a:rPr lang="hu-HU" sz="2000" i="1" kern="0" dirty="0">
                <a:latin typeface="+mn-lt"/>
              </a:rPr>
              <a:t>Szakértői bizalom: egy tanácsadó képességeire való hagyatkozás egy konkrét tárgykörben</a:t>
            </a:r>
          </a:p>
          <a:p>
            <a:pPr marL="536575" lvl="1" indent="-273050">
              <a:spcBef>
                <a:spcPct val="40000"/>
              </a:spcBef>
              <a:buClr>
                <a:schemeClr val="tx1"/>
              </a:buClr>
              <a:buSzPct val="70000"/>
              <a:buFont typeface="Arial" pitchFamily="34" charset="0"/>
              <a:buChar char="•"/>
              <a:tabLst>
                <a:tab pos="536575" algn="l"/>
                <a:tab pos="625475" algn="l"/>
                <a:tab pos="985838" algn="l"/>
                <a:tab pos="1347788" algn="l"/>
                <a:tab pos="1708150" algn="l"/>
              </a:tabLst>
              <a:defRPr/>
            </a:pPr>
            <a:r>
              <a:rPr lang="hu-HU" sz="2000" i="1" kern="0" dirty="0">
                <a:latin typeface="+mn-lt"/>
              </a:rPr>
              <a:t>Strukturális bizalom: azt tükrözi, hogy a szerepek és ambíciók miként módosítják a rálátást, illetve alakítják az információkat”</a:t>
            </a:r>
          </a:p>
        </p:txBody>
      </p:sp>
      <p:sp>
        <p:nvSpPr>
          <p:cNvPr id="20484" name="Rectangle 2"/>
          <p:cNvSpPr>
            <a:spLocks noGrp="1" noChangeArrowheads="1"/>
          </p:cNvSpPr>
          <p:nvPr>
            <p:ph type="title"/>
          </p:nvPr>
        </p:nvSpPr>
        <p:spPr/>
        <p:txBody>
          <a:bodyPr>
            <a:normAutofit fontScale="90000"/>
          </a:bodyPr>
          <a:lstStyle/>
          <a:p>
            <a:r>
              <a:rPr lang="hu-HU" altLang="hu-HU"/>
              <a:t>A bizalom típusai</a:t>
            </a:r>
            <a:endParaRPr lang="en-US" altLang="hu-HU"/>
          </a:p>
        </p:txBody>
      </p:sp>
      <p:pic>
        <p:nvPicPr>
          <p:cNvPr id="20485" name="Picture 2" descr="http://cbaspeakersbureau.com/wp-content/uploads/2011/08/Saj-nicole-Joni-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898650"/>
            <a:ext cx="21669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Placeholder 2"/>
          <p:cNvSpPr txBox="1">
            <a:spLocks/>
          </p:cNvSpPr>
          <p:nvPr/>
        </p:nvSpPr>
        <p:spPr bwMode="gray">
          <a:xfrm>
            <a:off x="995363" y="4430713"/>
            <a:ext cx="24574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 typeface="Arial" panose="020B0604020202020204" pitchFamily="34" charset="0"/>
              <a:buNone/>
            </a:pPr>
            <a:r>
              <a:rPr lang="hu-HU" altLang="hu-HU" sz="1800" b="1"/>
              <a:t>Saj-Nicole A. Joni</a:t>
            </a:r>
          </a:p>
        </p:txBody>
      </p:sp>
      <p:sp>
        <p:nvSpPr>
          <p:cNvPr id="3" name="Dia számának helye 2"/>
          <p:cNvSpPr>
            <a:spLocks noGrp="1"/>
          </p:cNvSpPr>
          <p:nvPr>
            <p:ph type="sldNum" sz="quarter" idx="12"/>
          </p:nvPr>
        </p:nvSpPr>
        <p:spPr/>
        <p:txBody>
          <a:bodyPr/>
          <a:lstStyle/>
          <a:p>
            <a:fld id="{7345199B-382E-4A33-8779-A8217CE6BC8E}" type="slidenum">
              <a:rPr lang="hu-HU" smtClean="0"/>
              <a:pPr/>
              <a:t>91</a:t>
            </a:fld>
            <a:endParaRPr lang="hu-HU" dirty="0"/>
          </a:p>
        </p:txBody>
      </p:sp>
    </p:spTree>
    <p:extLst>
      <p:ext uri="{BB962C8B-B14F-4D97-AF65-F5344CB8AC3E}">
        <p14:creationId xmlns:p14="http://schemas.microsoft.com/office/powerpoint/2010/main" val="3892740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179388" y="1557338"/>
            <a:ext cx="8785225" cy="4248150"/>
          </a:xfrm>
          <a:prstGeom prst="rect">
            <a:avLst/>
          </a:prstGeom>
          <a:noFill/>
          <a:ln w="9525">
            <a:noFill/>
            <a:miter lim="800000"/>
            <a:headEnd/>
            <a:tailEnd/>
          </a:ln>
        </p:spPr>
        <p:txBody>
          <a:bodyPr lIns="76200" tIns="38100" rIns="76200" bIns="38100" anchor="ctr" anchorCtr="1"/>
          <a:lstStyle/>
          <a:p>
            <a:pPr defTabSz="785813">
              <a:spcBef>
                <a:spcPts val="2400"/>
              </a:spcBef>
              <a:buClr>
                <a:srgbClr val="B2B2B2"/>
              </a:buClr>
              <a:buSzPct val="80000"/>
              <a:buFont typeface="Wingdings" pitchFamily="2" charset="2"/>
              <a:buNone/>
              <a:defRPr/>
            </a:pPr>
            <a:r>
              <a:rPr lang="hu-HU" sz="2400" kern="0" dirty="0">
                <a:latin typeface="+mn-lt"/>
              </a:rPr>
              <a:t>Erős a személyes bizalom akkor, ha igennel válaszolunk a következő kérdésekre: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Becsületes és etikus-e ez az ember?</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Betartja-e a szavát?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Alapjában véve jóindulatú-e?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Körültekintéssel és diszkréten kezeli a bizalmas információkat?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Egyenesen megmondja, ha nem tud valamit? </a:t>
            </a:r>
          </a:p>
          <a:p>
            <a:pPr defTabSz="785813">
              <a:spcBef>
                <a:spcPts val="2400"/>
              </a:spcBef>
              <a:buClr>
                <a:srgbClr val="B2B2B2"/>
              </a:buClr>
              <a:buSzPct val="80000"/>
              <a:buFont typeface="Wingdings" pitchFamily="2" charset="2"/>
              <a:buNone/>
              <a:tabLst>
                <a:tab pos="265113" algn="l"/>
                <a:tab pos="625475" algn="l"/>
                <a:tab pos="985838" algn="l"/>
                <a:tab pos="1347788" algn="l"/>
                <a:tab pos="1708150" algn="l"/>
              </a:tabLst>
              <a:defRPr/>
            </a:pPr>
            <a:r>
              <a:rPr lang="hu-HU" sz="2400" kern="0" dirty="0">
                <a:latin typeface="+mn-lt"/>
              </a:rPr>
              <a:t>							</a:t>
            </a:r>
          </a:p>
        </p:txBody>
      </p:sp>
      <p:sp>
        <p:nvSpPr>
          <p:cNvPr id="22532" name="Rectangle 4"/>
          <p:cNvSpPr>
            <a:spLocks noChangeArrowheads="1"/>
          </p:cNvSpPr>
          <p:nvPr/>
        </p:nvSpPr>
        <p:spPr bwMode="auto">
          <a:xfrm>
            <a:off x="477838" y="3763963"/>
            <a:ext cx="169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22533" name="Rectangle 2"/>
          <p:cNvSpPr>
            <a:spLocks noGrp="1" noChangeArrowheads="1"/>
          </p:cNvSpPr>
          <p:nvPr>
            <p:ph type="title"/>
          </p:nvPr>
        </p:nvSpPr>
        <p:spPr/>
        <p:txBody>
          <a:bodyPr>
            <a:normAutofit fontScale="90000"/>
          </a:bodyPr>
          <a:lstStyle/>
          <a:p>
            <a:r>
              <a:rPr lang="hu-HU" altLang="hu-HU"/>
              <a:t>A személyes bizalom tesztje</a:t>
            </a:r>
          </a:p>
        </p:txBody>
      </p:sp>
      <p:sp>
        <p:nvSpPr>
          <p:cNvPr id="3" name="Dia számának helye 2"/>
          <p:cNvSpPr>
            <a:spLocks noGrp="1"/>
          </p:cNvSpPr>
          <p:nvPr>
            <p:ph type="sldNum" sz="quarter" idx="12"/>
          </p:nvPr>
        </p:nvSpPr>
        <p:spPr/>
        <p:txBody>
          <a:bodyPr/>
          <a:lstStyle/>
          <a:p>
            <a:fld id="{7345199B-382E-4A33-8779-A8217CE6BC8E}" type="slidenum">
              <a:rPr lang="hu-HU" smtClean="0"/>
              <a:pPr/>
              <a:t>92</a:t>
            </a:fld>
            <a:endParaRPr lang="hu-HU" dirty="0"/>
          </a:p>
        </p:txBody>
      </p:sp>
    </p:spTree>
    <p:extLst>
      <p:ext uri="{BB962C8B-B14F-4D97-AF65-F5344CB8AC3E}">
        <p14:creationId xmlns:p14="http://schemas.microsoft.com/office/powerpoint/2010/main" val="1336665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250825" y="1125538"/>
            <a:ext cx="8569325" cy="4321175"/>
          </a:xfrm>
          <a:prstGeom prst="rect">
            <a:avLst/>
          </a:prstGeom>
          <a:noFill/>
          <a:ln w="9525">
            <a:noFill/>
            <a:miter lim="800000"/>
            <a:headEnd/>
            <a:tailEnd/>
          </a:ln>
        </p:spPr>
        <p:txBody>
          <a:bodyPr lIns="76200" tIns="38100" rIns="76200" bIns="38100" anchor="ctr" anchorCtr="1"/>
          <a:lstStyle/>
          <a:p>
            <a:pPr defTabSz="785813">
              <a:spcBef>
                <a:spcPts val="2400"/>
              </a:spcBef>
              <a:buClr>
                <a:srgbClr val="B2B2B2"/>
              </a:buClr>
              <a:buSzPct val="80000"/>
              <a:buFont typeface="Wingdings" pitchFamily="2" charset="2"/>
              <a:buNone/>
              <a:tabLst>
                <a:tab pos="190500" algn="l"/>
              </a:tabLst>
              <a:defRPr/>
            </a:pPr>
            <a:r>
              <a:rPr lang="hu-HU" sz="2400" kern="0" dirty="0">
                <a:latin typeface="+mn-lt"/>
              </a:rPr>
              <a:t>	</a:t>
            </a:r>
          </a:p>
          <a:p>
            <a:pPr defTabSz="785813">
              <a:spcBef>
                <a:spcPts val="2400"/>
              </a:spcBef>
              <a:buClr>
                <a:srgbClr val="B2B2B2"/>
              </a:buClr>
              <a:buSzPct val="80000"/>
              <a:buFont typeface="Wingdings" pitchFamily="2" charset="2"/>
              <a:buNone/>
              <a:tabLst>
                <a:tab pos="190500" algn="l"/>
              </a:tabLst>
              <a:defRPr/>
            </a:pPr>
            <a:r>
              <a:rPr lang="hu-HU" sz="2400" kern="0" dirty="0">
                <a:latin typeface="+mn-lt"/>
              </a:rPr>
              <a:t>Erős a szakértői bizalom akkor, ha igennel válaszolunk a következő kérdésekre: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Szakértője-e ez az ember a szakterületének?</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Naprakészek-e az ismeretei?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Hiteles információkkal támasztja-e alá az álláspontját?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Képes-e arra, hogy szakértelmét a mi sajátos helyzetünkre alkalmazza? </a:t>
            </a:r>
          </a:p>
          <a:p>
            <a:pPr marL="536575" lvl="1" indent="-273050" defTabSz="785813">
              <a:spcBef>
                <a:spcPts val="2400"/>
              </a:spcBef>
              <a:buSzPct val="70000"/>
              <a:buFont typeface="Wingdings" pitchFamily="2" charset="2"/>
              <a:buChar char="§"/>
              <a:tabLst>
                <a:tab pos="536575" algn="l"/>
                <a:tab pos="625475" algn="l"/>
                <a:tab pos="985838" algn="l"/>
                <a:tab pos="1347788" algn="l"/>
                <a:tab pos="1708150" algn="l"/>
              </a:tabLst>
              <a:defRPr/>
            </a:pPr>
            <a:r>
              <a:rPr lang="hu-HU" sz="2400" kern="0" dirty="0">
                <a:latin typeface="+mn-lt"/>
              </a:rPr>
              <a:t>Tud-e bölcs tanácsokat adni a kockázatokkal, az opciókkal és a kompromisszumokkal kapcsolatban? </a:t>
            </a:r>
          </a:p>
        </p:txBody>
      </p:sp>
      <p:sp>
        <p:nvSpPr>
          <p:cNvPr id="24580" name="Rectangle 4"/>
          <p:cNvSpPr>
            <a:spLocks noChangeArrowheads="1"/>
          </p:cNvSpPr>
          <p:nvPr/>
        </p:nvSpPr>
        <p:spPr bwMode="auto">
          <a:xfrm>
            <a:off x="477838" y="3763963"/>
            <a:ext cx="169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24581" name="Rectangle 2"/>
          <p:cNvSpPr>
            <a:spLocks noGrp="1" noChangeArrowheads="1"/>
          </p:cNvSpPr>
          <p:nvPr>
            <p:ph type="title"/>
          </p:nvPr>
        </p:nvSpPr>
        <p:spPr/>
        <p:txBody>
          <a:bodyPr>
            <a:normAutofit fontScale="90000"/>
          </a:bodyPr>
          <a:lstStyle/>
          <a:p>
            <a:pPr eaLnBrk="1" hangingPunct="1"/>
            <a:r>
              <a:rPr lang="hu-HU" altLang="hu-HU"/>
              <a:t>A szakértői bizalom tesztje</a:t>
            </a:r>
            <a:endParaRPr lang="en-US" altLang="hu-HU"/>
          </a:p>
        </p:txBody>
      </p:sp>
      <p:sp>
        <p:nvSpPr>
          <p:cNvPr id="3" name="Dia számának helye 2"/>
          <p:cNvSpPr>
            <a:spLocks noGrp="1"/>
          </p:cNvSpPr>
          <p:nvPr>
            <p:ph type="sldNum" sz="quarter" idx="12"/>
          </p:nvPr>
        </p:nvSpPr>
        <p:spPr/>
        <p:txBody>
          <a:bodyPr/>
          <a:lstStyle/>
          <a:p>
            <a:fld id="{7345199B-382E-4A33-8779-A8217CE6BC8E}" type="slidenum">
              <a:rPr lang="hu-HU" smtClean="0"/>
              <a:pPr/>
              <a:t>93</a:t>
            </a:fld>
            <a:endParaRPr lang="hu-HU" dirty="0"/>
          </a:p>
        </p:txBody>
      </p:sp>
    </p:spTree>
    <p:extLst>
      <p:ext uri="{BB962C8B-B14F-4D97-AF65-F5344CB8AC3E}">
        <p14:creationId xmlns:p14="http://schemas.microsoft.com/office/powerpoint/2010/main" val="2421770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250825" y="1505992"/>
            <a:ext cx="8642350" cy="4659312"/>
          </a:xfrm>
          <a:prstGeom prst="rect">
            <a:avLst/>
          </a:prstGeom>
          <a:noFill/>
          <a:ln w="9525">
            <a:noFill/>
            <a:miter lim="800000"/>
            <a:headEnd/>
            <a:tailEnd/>
          </a:ln>
        </p:spPr>
        <p:txBody>
          <a:bodyPr lIns="76200" tIns="38100" rIns="76200" bIns="38100" anchor="ctr" anchorCtr="1"/>
          <a:lstStyle/>
          <a:p>
            <a:pPr defTabSz="785813">
              <a:spcBef>
                <a:spcPts val="2400"/>
              </a:spcBef>
              <a:buClr>
                <a:srgbClr val="B2B2B2"/>
              </a:buClr>
              <a:buSzPct val="80000"/>
              <a:buFont typeface="Wingdings" pitchFamily="2" charset="2"/>
              <a:buNone/>
              <a:tabLst>
                <a:tab pos="101600" algn="l"/>
              </a:tabLst>
              <a:defRPr/>
            </a:pPr>
            <a:r>
              <a:rPr lang="hu-HU" sz="2400" kern="0" dirty="0">
                <a:latin typeface="+mn-lt"/>
              </a:rPr>
              <a:t>A strukturális bizalom erős, ha igennel válaszolunk a következő kérdésekre: </a:t>
            </a:r>
          </a:p>
          <a:p>
            <a:pPr marL="536575" lvl="1" indent="-273050" defTabSz="785813">
              <a:spcBef>
                <a:spcPts val="2400"/>
              </a:spcBef>
              <a:buSzPct val="70000"/>
              <a:buFont typeface="Arial" pitchFamily="34" charset="0"/>
              <a:buChar char="•"/>
              <a:tabLst>
                <a:tab pos="536575" algn="l"/>
                <a:tab pos="625475" algn="l"/>
                <a:tab pos="985838" algn="l"/>
                <a:tab pos="1347788" algn="l"/>
                <a:tab pos="1708150" algn="l"/>
              </a:tabLst>
              <a:defRPr/>
            </a:pPr>
            <a:r>
              <a:rPr lang="hu-HU" sz="2400" kern="0" dirty="0">
                <a:latin typeface="+mn-lt"/>
              </a:rPr>
              <a:t>Vajon az adott személy – a konkrét szerep- és felelősségi körben –  képes-e a saját céljaitól vagy érdekeitől független véleményalkotásra? </a:t>
            </a:r>
          </a:p>
          <a:p>
            <a:pPr marL="536575" lvl="1" indent="-273050" defTabSz="785813">
              <a:spcBef>
                <a:spcPts val="2400"/>
              </a:spcBef>
              <a:buSzPct val="70000"/>
              <a:buFont typeface="Arial" pitchFamily="34" charset="0"/>
              <a:buChar char="•"/>
              <a:tabLst>
                <a:tab pos="536575" algn="l"/>
                <a:tab pos="625475" algn="l"/>
                <a:tab pos="985838" algn="l"/>
                <a:tab pos="1347788" algn="l"/>
                <a:tab pos="1708150" algn="l"/>
              </a:tabLst>
              <a:defRPr/>
            </a:pPr>
            <a:r>
              <a:rPr lang="hu-HU" sz="2400" kern="0" dirty="0">
                <a:latin typeface="+mn-lt"/>
              </a:rPr>
              <a:t>Olyan pozícióban van-e, amely lehetővé teszi a teljes lojalitást?</a:t>
            </a:r>
          </a:p>
          <a:p>
            <a:pPr marL="536575" lvl="1" indent="-273050" defTabSz="785813">
              <a:spcBef>
                <a:spcPts val="2400"/>
              </a:spcBef>
              <a:buSzPct val="70000"/>
              <a:buFont typeface="Arial" pitchFamily="34" charset="0"/>
              <a:buChar char="•"/>
              <a:tabLst>
                <a:tab pos="536575" algn="l"/>
                <a:tab pos="625475" algn="l"/>
                <a:tab pos="985838" algn="l"/>
                <a:tab pos="1347788" algn="l"/>
                <a:tab pos="1708150" algn="l"/>
              </a:tabLst>
              <a:defRPr/>
            </a:pPr>
            <a:r>
              <a:rPr lang="hu-HU" sz="2400" kern="0" dirty="0">
                <a:latin typeface="+mn-lt"/>
              </a:rPr>
              <a:t>Nem valószínű, hogy átalakítja vagy megszűri az információkat?</a:t>
            </a:r>
          </a:p>
          <a:p>
            <a:pPr marL="536575" lvl="1" indent="-273050" defTabSz="785813">
              <a:spcBef>
                <a:spcPts val="2400"/>
              </a:spcBef>
              <a:buSzPct val="70000"/>
              <a:buFont typeface="Arial" pitchFamily="34" charset="0"/>
              <a:buChar char="•"/>
              <a:tabLst>
                <a:tab pos="536575" algn="l"/>
                <a:tab pos="625475" algn="l"/>
                <a:tab pos="985838" algn="l"/>
                <a:tab pos="1347788" algn="l"/>
                <a:tab pos="1708150" algn="l"/>
              </a:tabLst>
              <a:defRPr/>
            </a:pPr>
            <a:r>
              <a:rPr lang="hu-HU" sz="2400" kern="0" dirty="0">
                <a:latin typeface="+mn-lt"/>
              </a:rPr>
              <a:t>Joggal feltételezhető-e, hogy nem kerül át olyan szerepkörbe, amely strukturális gátakat szab a köztünk fennálló bizalomnak – például nem történik-e meg valamikor, hogy ugyanazért a beosztásért vagy ugyanazért az ügyfélért szállunk harcba?</a:t>
            </a:r>
            <a:r>
              <a:rPr lang="hu-HU" sz="2400" kern="0" dirty="0">
                <a:latin typeface="+mn-lt"/>
                <a:cs typeface="Arial" charset="0"/>
              </a:rPr>
              <a:t>	</a:t>
            </a:r>
          </a:p>
        </p:txBody>
      </p:sp>
      <p:sp>
        <p:nvSpPr>
          <p:cNvPr id="26628" name="Rectangle 4"/>
          <p:cNvSpPr>
            <a:spLocks noChangeArrowheads="1"/>
          </p:cNvSpPr>
          <p:nvPr/>
        </p:nvSpPr>
        <p:spPr bwMode="auto">
          <a:xfrm>
            <a:off x="477838" y="3763963"/>
            <a:ext cx="169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hu-HU" altLang="hu-HU" sz="1800"/>
          </a:p>
        </p:txBody>
      </p:sp>
      <p:sp>
        <p:nvSpPr>
          <p:cNvPr id="26629" name="Rectangle 2"/>
          <p:cNvSpPr>
            <a:spLocks noGrp="1" noChangeArrowheads="1"/>
          </p:cNvSpPr>
          <p:nvPr>
            <p:ph type="title"/>
          </p:nvPr>
        </p:nvSpPr>
        <p:spPr/>
        <p:txBody>
          <a:bodyPr>
            <a:normAutofit fontScale="90000"/>
          </a:bodyPr>
          <a:lstStyle/>
          <a:p>
            <a:pPr eaLnBrk="1" hangingPunct="1"/>
            <a:r>
              <a:rPr lang="hu-HU" altLang="hu-HU"/>
              <a:t>A strukturális bizalom tesztje</a:t>
            </a:r>
            <a:endParaRPr lang="en-US" altLang="hu-HU"/>
          </a:p>
        </p:txBody>
      </p:sp>
      <p:sp>
        <p:nvSpPr>
          <p:cNvPr id="2" name="Dia számának helye 1"/>
          <p:cNvSpPr>
            <a:spLocks noGrp="1"/>
          </p:cNvSpPr>
          <p:nvPr>
            <p:ph type="sldNum" sz="quarter" idx="12"/>
          </p:nvPr>
        </p:nvSpPr>
        <p:spPr/>
        <p:txBody>
          <a:bodyPr/>
          <a:lstStyle/>
          <a:p>
            <a:fld id="{7345199B-382E-4A33-8779-A8217CE6BC8E}" type="slidenum">
              <a:rPr lang="hu-HU" smtClean="0"/>
              <a:pPr/>
              <a:t>94</a:t>
            </a:fld>
            <a:endParaRPr lang="hu-HU" dirty="0"/>
          </a:p>
        </p:txBody>
      </p:sp>
    </p:spTree>
    <p:extLst>
      <p:ext uri="{BB962C8B-B14F-4D97-AF65-F5344CB8AC3E}">
        <p14:creationId xmlns:p14="http://schemas.microsoft.com/office/powerpoint/2010/main" val="28063970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90161"/>
            <a:ext cx="8280920" cy="307777"/>
          </a:xfrm>
          <a:prstGeom prst="rect">
            <a:avLst/>
          </a:prstGeom>
          <a:solidFill>
            <a:schemeClr val="accent1">
              <a:lumMod val="40000"/>
              <a:lumOff val="60000"/>
            </a:schemeClr>
          </a:solidFill>
        </p:spPr>
        <p:txBody>
          <a:bodyPr wrap="square" rtlCol="0">
            <a:spAutoFit/>
          </a:bodyPr>
          <a:lstStyle/>
          <a:p>
            <a:endParaRPr lang="hu-HU" sz="1400" dirty="0"/>
          </a:p>
        </p:txBody>
      </p:sp>
      <p:sp>
        <p:nvSpPr>
          <p:cNvPr id="2" name="Title 1"/>
          <p:cNvSpPr>
            <a:spLocks noGrp="1"/>
          </p:cNvSpPr>
          <p:nvPr>
            <p:ph type="title"/>
          </p:nvPr>
        </p:nvSpPr>
        <p:spPr>
          <a:xfrm>
            <a:off x="457200" y="44624"/>
            <a:ext cx="8229600" cy="1143000"/>
          </a:xfrm>
        </p:spPr>
        <p:txBody>
          <a:bodyPr/>
          <a:lstStyle/>
          <a:p>
            <a:r>
              <a:rPr lang="hu-HU" dirty="0"/>
              <a:t>Tartalom</a:t>
            </a:r>
          </a:p>
        </p:txBody>
      </p:sp>
      <p:sp>
        <p:nvSpPr>
          <p:cNvPr id="3" name="Content Placeholder 2"/>
          <p:cNvSpPr>
            <a:spLocks noGrp="1"/>
          </p:cNvSpPr>
          <p:nvPr>
            <p:ph idx="1"/>
          </p:nvPr>
        </p:nvSpPr>
        <p:spPr>
          <a:xfrm>
            <a:off x="429366" y="1187623"/>
            <a:ext cx="7527010" cy="5841777"/>
          </a:xfrm>
        </p:spPr>
        <p:txBody>
          <a:bodyPr>
            <a:normAutofit fontScale="77500" lnSpcReduction="20000"/>
          </a:bodyPr>
          <a:lstStyle/>
          <a:p>
            <a:pPr marL="363538" indent="-363538">
              <a:lnSpc>
                <a:spcPts val="2400"/>
              </a:lnSpc>
              <a:spcBef>
                <a:spcPts val="0"/>
              </a:spcBef>
              <a:buFont typeface="+mj-lt"/>
              <a:buAutoNum type="romanUcPeriod"/>
            </a:pPr>
            <a:r>
              <a:rPr lang="hu-HU" dirty="0"/>
              <a:t>Alapozás</a:t>
            </a:r>
          </a:p>
          <a:p>
            <a:pPr marL="971550" lvl="1" indent="-571500">
              <a:lnSpc>
                <a:spcPts val="2400"/>
              </a:lnSpc>
              <a:spcBef>
                <a:spcPts val="0"/>
              </a:spcBef>
              <a:buFont typeface="+mj-lt"/>
              <a:buAutoNum type="arabicPeriod"/>
            </a:pPr>
            <a:r>
              <a:rPr lang="hu-HU" dirty="0"/>
              <a:t>Vezetés / menedzsment, „</a:t>
            </a:r>
            <a:r>
              <a:rPr lang="hu-HU" dirty="0" err="1"/>
              <a:t>Value-based</a:t>
            </a:r>
            <a:r>
              <a:rPr lang="hu-HU" dirty="0"/>
              <a:t> Management”</a:t>
            </a:r>
          </a:p>
          <a:p>
            <a:pPr marL="971550" lvl="1" indent="-571500">
              <a:lnSpc>
                <a:spcPts val="2400"/>
              </a:lnSpc>
              <a:spcBef>
                <a:spcPts val="0"/>
              </a:spcBef>
              <a:buFont typeface="+mj-lt"/>
              <a:buAutoNum type="arabicPeriod"/>
            </a:pPr>
            <a:r>
              <a:rPr lang="hu-HU" dirty="0"/>
              <a:t>Értékek, alapértékek, „</a:t>
            </a:r>
            <a:r>
              <a:rPr lang="hu-HU" dirty="0" err="1"/>
              <a:t>Managing</a:t>
            </a:r>
            <a:r>
              <a:rPr lang="hu-HU" dirty="0"/>
              <a:t> </a:t>
            </a:r>
            <a:r>
              <a:rPr lang="hu-HU" dirty="0" err="1"/>
              <a:t>by</a:t>
            </a:r>
            <a:r>
              <a:rPr lang="hu-HU" dirty="0"/>
              <a:t> </a:t>
            </a:r>
            <a:r>
              <a:rPr lang="hu-HU" dirty="0" err="1"/>
              <a:t>Values</a:t>
            </a:r>
            <a:r>
              <a:rPr lang="hu-HU" dirty="0"/>
              <a:t>”</a:t>
            </a:r>
          </a:p>
          <a:p>
            <a:pPr marL="363538" indent="-363538">
              <a:lnSpc>
                <a:spcPts val="2400"/>
              </a:lnSpc>
              <a:spcBef>
                <a:spcPts val="0"/>
              </a:spcBef>
              <a:buFont typeface="+mj-lt"/>
              <a:buAutoNum type="romanUcPeriod"/>
            </a:pPr>
            <a:r>
              <a:rPr lang="hu-HU" dirty="0"/>
              <a:t>Felelősség és hatalom</a:t>
            </a:r>
          </a:p>
          <a:p>
            <a:pPr marL="971550" lvl="1" indent="-571500">
              <a:lnSpc>
                <a:spcPts val="2400"/>
              </a:lnSpc>
              <a:spcBef>
                <a:spcPts val="0"/>
              </a:spcBef>
              <a:buFont typeface="+mj-lt"/>
              <a:buAutoNum type="arabicPeriod" startAt="3"/>
            </a:pPr>
            <a:r>
              <a:rPr lang="hu-HU" dirty="0"/>
              <a:t>Miért felelős a vezető?</a:t>
            </a:r>
          </a:p>
          <a:p>
            <a:pPr marL="971550" lvl="1" indent="-571500">
              <a:lnSpc>
                <a:spcPts val="2400"/>
              </a:lnSpc>
              <a:spcBef>
                <a:spcPts val="0"/>
              </a:spcBef>
              <a:buFont typeface="+mj-lt"/>
              <a:buAutoNum type="arabicPeriod" startAt="3"/>
            </a:pPr>
            <a:r>
              <a:rPr lang="hu-HU" dirty="0"/>
              <a:t>Hatalom kontra hatalommánia</a:t>
            </a:r>
          </a:p>
          <a:p>
            <a:pPr marL="363538" indent="-363538">
              <a:lnSpc>
                <a:spcPts val="2400"/>
              </a:lnSpc>
              <a:spcBef>
                <a:spcPts val="0"/>
              </a:spcBef>
              <a:buFont typeface="+mj-lt"/>
              <a:buAutoNum type="romanUcPeriod"/>
            </a:pPr>
            <a:r>
              <a:rPr lang="hu-HU" dirty="0"/>
              <a:t>A munkahelyi légkör ereje</a:t>
            </a:r>
          </a:p>
          <a:p>
            <a:pPr marL="971550" lvl="1" indent="-571500">
              <a:lnSpc>
                <a:spcPts val="2400"/>
              </a:lnSpc>
              <a:spcBef>
                <a:spcPts val="0"/>
              </a:spcBef>
              <a:buFont typeface="+mj-lt"/>
              <a:buAutoNum type="arabicPeriod" startAt="5"/>
            </a:pPr>
            <a:r>
              <a:rPr lang="hu-HU" sz="2700" dirty="0"/>
              <a:t>Vezetési stílusok</a:t>
            </a:r>
          </a:p>
          <a:p>
            <a:pPr marL="971550" lvl="1" indent="-571500">
              <a:lnSpc>
                <a:spcPts val="2400"/>
              </a:lnSpc>
              <a:spcBef>
                <a:spcPts val="0"/>
              </a:spcBef>
              <a:buFont typeface="+mj-lt"/>
              <a:buAutoNum type="arabicPeriod" startAt="5"/>
            </a:pPr>
            <a:r>
              <a:rPr lang="hu-HU" sz="2700" dirty="0"/>
              <a:t>Motiválás</a:t>
            </a:r>
          </a:p>
          <a:p>
            <a:pPr marL="363538" indent="-363538">
              <a:lnSpc>
                <a:spcPts val="2400"/>
              </a:lnSpc>
              <a:spcBef>
                <a:spcPts val="0"/>
              </a:spcBef>
              <a:buFont typeface="+mj-lt"/>
              <a:buAutoNum type="romanUcPeriod"/>
            </a:pPr>
            <a:r>
              <a:rPr lang="hu-HU" dirty="0"/>
              <a:t>Szervezeti kihívások</a:t>
            </a:r>
          </a:p>
          <a:p>
            <a:pPr marL="971550" lvl="1" indent="-571500">
              <a:lnSpc>
                <a:spcPts val="2400"/>
              </a:lnSpc>
              <a:spcBef>
                <a:spcPts val="0"/>
              </a:spcBef>
              <a:buFont typeface="+mj-lt"/>
              <a:buAutoNum type="arabicPeriod" startAt="7"/>
            </a:pPr>
            <a:r>
              <a:rPr lang="hu-HU" sz="2700" dirty="0"/>
              <a:t>Etikai üzemzavar</a:t>
            </a:r>
          </a:p>
          <a:p>
            <a:pPr marL="971550" lvl="1" indent="-571500">
              <a:lnSpc>
                <a:spcPts val="2400"/>
              </a:lnSpc>
              <a:spcBef>
                <a:spcPts val="0"/>
              </a:spcBef>
              <a:buFont typeface="+mj-lt"/>
              <a:buAutoNum type="arabicPeriod" startAt="7"/>
            </a:pPr>
            <a:r>
              <a:rPr lang="hu-HU" sz="2700" dirty="0"/>
              <a:t>Szervezetek és közösségek</a:t>
            </a:r>
          </a:p>
          <a:p>
            <a:pPr marL="363538" indent="-363538">
              <a:lnSpc>
                <a:spcPts val="2400"/>
              </a:lnSpc>
              <a:spcBef>
                <a:spcPts val="0"/>
              </a:spcBef>
              <a:buFont typeface="+mj-lt"/>
              <a:buAutoNum type="romanUcPeriod"/>
            </a:pPr>
            <a:r>
              <a:rPr lang="hu-HU" dirty="0"/>
              <a:t>Bizalomépítés</a:t>
            </a:r>
          </a:p>
          <a:p>
            <a:pPr marL="971550" lvl="1" indent="-571500">
              <a:lnSpc>
                <a:spcPts val="2400"/>
              </a:lnSpc>
              <a:spcBef>
                <a:spcPts val="0"/>
              </a:spcBef>
              <a:buFont typeface="+mj-lt"/>
              <a:buAutoNum type="arabicPeriod" startAt="9"/>
            </a:pPr>
            <a:r>
              <a:rPr lang="hu-HU" dirty="0"/>
              <a:t>A bizalom típusai</a:t>
            </a:r>
          </a:p>
          <a:p>
            <a:pPr marL="971550" lvl="1" indent="-571500">
              <a:lnSpc>
                <a:spcPts val="2400"/>
              </a:lnSpc>
              <a:spcBef>
                <a:spcPts val="0"/>
              </a:spcBef>
              <a:buFont typeface="+mj-lt"/>
              <a:buAutoNum type="arabicPeriod" startAt="9"/>
            </a:pPr>
            <a:r>
              <a:rPr lang="hu-HU" dirty="0"/>
              <a:t>A bizalom menedzselése </a:t>
            </a:r>
          </a:p>
          <a:p>
            <a:pPr marL="363538" indent="-363538">
              <a:lnSpc>
                <a:spcPts val="2400"/>
              </a:lnSpc>
              <a:spcBef>
                <a:spcPts val="0"/>
              </a:spcBef>
              <a:buFont typeface="+mj-lt"/>
              <a:buAutoNum type="romanUcPeriod"/>
            </a:pPr>
            <a:r>
              <a:rPr lang="hu-HU" dirty="0"/>
              <a:t>Jellemformálás</a:t>
            </a:r>
          </a:p>
          <a:p>
            <a:pPr marL="971550" lvl="1" indent="-571500">
              <a:lnSpc>
                <a:spcPts val="2400"/>
              </a:lnSpc>
              <a:spcBef>
                <a:spcPts val="0"/>
              </a:spcBef>
              <a:buFont typeface="+mj-lt"/>
              <a:buAutoNum type="arabicPeriod" startAt="11"/>
            </a:pPr>
            <a:r>
              <a:rPr lang="hu-HU" dirty="0"/>
              <a:t>A jellem lényege</a:t>
            </a:r>
          </a:p>
          <a:p>
            <a:pPr marL="971550" lvl="1" indent="-571500">
              <a:lnSpc>
                <a:spcPts val="2400"/>
              </a:lnSpc>
              <a:spcBef>
                <a:spcPts val="0"/>
              </a:spcBef>
              <a:buFont typeface="+mj-lt"/>
              <a:buAutoNum type="arabicPeriod" startAt="11"/>
            </a:pPr>
            <a:r>
              <a:rPr lang="hu-HU" dirty="0"/>
              <a:t>A jellemművelés elemei</a:t>
            </a:r>
          </a:p>
        </p:txBody>
      </p:sp>
      <p:sp>
        <p:nvSpPr>
          <p:cNvPr id="5" name="Dia számának helye 4"/>
          <p:cNvSpPr>
            <a:spLocks noGrp="1"/>
          </p:cNvSpPr>
          <p:nvPr>
            <p:ph type="sldNum" sz="quarter" idx="12"/>
          </p:nvPr>
        </p:nvSpPr>
        <p:spPr/>
        <p:txBody>
          <a:bodyPr/>
          <a:lstStyle/>
          <a:p>
            <a:fld id="{7345199B-382E-4A33-8779-A8217CE6BC8E}" type="slidenum">
              <a:rPr lang="hu-HU" smtClean="0"/>
              <a:pPr/>
              <a:t>95</a:t>
            </a:fld>
            <a:endParaRPr lang="hu-HU" dirty="0"/>
          </a:p>
        </p:txBody>
      </p:sp>
    </p:spTree>
    <p:extLst>
      <p:ext uri="{BB962C8B-B14F-4D97-AF65-F5344CB8AC3E}">
        <p14:creationId xmlns:p14="http://schemas.microsoft.com/office/powerpoint/2010/main" val="405704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hu-HU" altLang="hu-HU"/>
              <a:t>Mi a bizalom? (2)</a:t>
            </a:r>
          </a:p>
        </p:txBody>
      </p:sp>
      <p:sp>
        <p:nvSpPr>
          <p:cNvPr id="3" name="Content Placeholder 2"/>
          <p:cNvSpPr>
            <a:spLocks noGrp="1"/>
          </p:cNvSpPr>
          <p:nvPr>
            <p:ph idx="1"/>
          </p:nvPr>
        </p:nvSpPr>
        <p:spPr>
          <a:xfrm>
            <a:off x="3708400" y="2276475"/>
            <a:ext cx="4498975" cy="2311400"/>
          </a:xfrm>
          <a:solidFill>
            <a:schemeClr val="bg1">
              <a:lumMod val="85000"/>
            </a:schemeClr>
          </a:solidFill>
        </p:spPr>
        <p:txBody>
          <a:bodyPr>
            <a:normAutofit fontScale="92500" lnSpcReduction="20000"/>
          </a:bodyPr>
          <a:lstStyle/>
          <a:p>
            <a:pPr marL="0" indent="0" algn="ctr" eaLnBrk="1" hangingPunct="1">
              <a:lnSpc>
                <a:spcPct val="90000"/>
              </a:lnSpc>
              <a:buFont typeface="Wingdings" panose="05000000000000000000" pitchFamily="2" charset="2"/>
              <a:buNone/>
              <a:defRPr/>
            </a:pPr>
            <a:br>
              <a:rPr lang="hu-HU" sz="2000" i="1" dirty="0"/>
            </a:br>
            <a:r>
              <a:rPr lang="hu-HU" sz="2000" i="1" dirty="0"/>
              <a:t>„A bizalom az, amikor a kiszolgáltatott helyzetben lévő ember … reményteljesen számít valakire … (rövidítve, megj.: FJ).”</a:t>
            </a:r>
          </a:p>
          <a:p>
            <a:pPr algn="r">
              <a:buFont typeface="Wingdings" panose="05000000000000000000" pitchFamily="2" charset="2"/>
              <a:buNone/>
              <a:defRPr/>
            </a:pPr>
            <a:r>
              <a:rPr lang="hu-HU" sz="2000" dirty="0"/>
              <a:t>Robert F. </a:t>
            </a:r>
            <a:r>
              <a:rPr lang="hu-HU" sz="2000" dirty="0" err="1"/>
              <a:t>Hurley</a:t>
            </a:r>
            <a:endParaRPr lang="hu-HU" sz="2000" dirty="0"/>
          </a:p>
          <a:p>
            <a:pPr>
              <a:buNone/>
              <a:defRPr/>
            </a:pPr>
            <a:r>
              <a:rPr lang="hu-HU" sz="2000" i="1" dirty="0" err="1"/>
              <a:t>Trust</a:t>
            </a:r>
            <a:r>
              <a:rPr lang="hu-HU" sz="2000" i="1" dirty="0"/>
              <a:t>: „</a:t>
            </a:r>
            <a:r>
              <a:rPr lang="en-US" sz="2000" i="1" dirty="0"/>
              <a:t>confident reliance on someone when you are in a position of vulnerability</a:t>
            </a:r>
            <a:r>
              <a:rPr lang="hu-HU" sz="2000" i="1" dirty="0"/>
              <a:t>” (eredeti nyelvű hivatkozással kiegészítve, megj.: FJ)</a:t>
            </a:r>
          </a:p>
          <a:p>
            <a:pPr>
              <a:buFont typeface="Wingdings" panose="05000000000000000000" pitchFamily="2" charset="2"/>
              <a:buNone/>
              <a:defRPr/>
            </a:pPr>
            <a:endParaRPr lang="hu-HU" sz="2000" dirty="0"/>
          </a:p>
        </p:txBody>
      </p:sp>
      <p:pic>
        <p:nvPicPr>
          <p:cNvPr id="28676" name="Picture 2" descr="http://ffbsccn.files.wordpress.com/2011/10/decision-to-trust.jpg?w=128&amp;h=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2044700"/>
            <a:ext cx="1874837"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7345199B-382E-4A33-8779-A8217CE6BC8E}" type="slidenum">
              <a:rPr lang="hu-HU" smtClean="0"/>
              <a:pPr/>
              <a:t>96</a:t>
            </a:fld>
            <a:endParaRPr lang="hu-HU" dirty="0"/>
          </a:p>
        </p:txBody>
      </p:sp>
    </p:spTree>
    <p:extLst>
      <p:ext uri="{BB962C8B-B14F-4D97-AF65-F5344CB8AC3E}">
        <p14:creationId xmlns:p14="http://schemas.microsoft.com/office/powerpoint/2010/main" val="6012611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88950" y="116632"/>
            <a:ext cx="8356600" cy="957833"/>
          </a:xfrm>
        </p:spPr>
        <p:txBody>
          <a:bodyPr>
            <a:normAutofit fontScale="90000"/>
          </a:bodyPr>
          <a:lstStyle/>
          <a:p>
            <a:r>
              <a:rPr lang="hu-HU" altLang="hu-HU" dirty="0"/>
              <a:t>A bizalom folyamata</a:t>
            </a:r>
            <a:br>
              <a:rPr lang="hu-HU" altLang="hu-HU" dirty="0"/>
            </a:br>
            <a:r>
              <a:rPr lang="hu-HU" altLang="hu-HU" sz="2200" dirty="0"/>
              <a:t>(az eredeti anyag rövidítésével, megj.: FJ) </a:t>
            </a:r>
          </a:p>
        </p:txBody>
      </p:sp>
      <p:sp>
        <p:nvSpPr>
          <p:cNvPr id="30723" name="Content Placeholder 2"/>
          <p:cNvSpPr>
            <a:spLocks noGrp="1"/>
          </p:cNvSpPr>
          <p:nvPr>
            <p:ph idx="1"/>
          </p:nvPr>
        </p:nvSpPr>
        <p:spPr>
          <a:xfrm>
            <a:off x="594518" y="1556792"/>
            <a:ext cx="8225954" cy="3528392"/>
          </a:xfrm>
        </p:spPr>
        <p:txBody>
          <a:bodyPr/>
          <a:lstStyle/>
          <a:p>
            <a:pPr>
              <a:buFont typeface="Wingdings" panose="05000000000000000000" pitchFamily="2" charset="2"/>
              <a:buNone/>
            </a:pPr>
            <a:r>
              <a:rPr lang="hu-HU" altLang="hu-HU" dirty="0"/>
              <a:t> </a:t>
            </a:r>
          </a:p>
        </p:txBody>
      </p:sp>
      <p:sp>
        <p:nvSpPr>
          <p:cNvPr id="30733" name="TextBox 14"/>
          <p:cNvSpPr txBox="1">
            <a:spLocks noChangeArrowheads="1"/>
          </p:cNvSpPr>
          <p:nvPr/>
        </p:nvSpPr>
        <p:spPr bwMode="auto">
          <a:xfrm>
            <a:off x="2577628" y="2060848"/>
            <a:ext cx="39385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200" dirty="0"/>
              <a:t>1. Reményteljes számítás</a:t>
            </a:r>
          </a:p>
        </p:txBody>
      </p:sp>
      <p:sp>
        <p:nvSpPr>
          <p:cNvPr id="30734" name="TextBox 18"/>
          <p:cNvSpPr txBox="1">
            <a:spLocks noChangeArrowheads="1"/>
          </p:cNvSpPr>
          <p:nvPr/>
        </p:nvSpPr>
        <p:spPr bwMode="auto">
          <a:xfrm>
            <a:off x="2772891" y="2688087"/>
            <a:ext cx="335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200" dirty="0"/>
              <a:t>2. Kétségek és kételyek</a:t>
            </a:r>
          </a:p>
        </p:txBody>
      </p:sp>
      <p:sp>
        <p:nvSpPr>
          <p:cNvPr id="30735" name="TextBox 19"/>
          <p:cNvSpPr txBox="1">
            <a:spLocks noChangeArrowheads="1"/>
          </p:cNvSpPr>
          <p:nvPr/>
        </p:nvSpPr>
        <p:spPr bwMode="auto">
          <a:xfrm>
            <a:off x="2515394" y="3290468"/>
            <a:ext cx="2435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200" dirty="0"/>
              <a:t>3. Bátorítás</a:t>
            </a:r>
          </a:p>
        </p:txBody>
      </p:sp>
      <p:sp>
        <p:nvSpPr>
          <p:cNvPr id="30736" name="TextBox 20"/>
          <p:cNvSpPr txBox="1">
            <a:spLocks noChangeArrowheads="1"/>
          </p:cNvSpPr>
          <p:nvPr/>
        </p:nvSpPr>
        <p:spPr bwMode="auto">
          <a:xfrm>
            <a:off x="2653034" y="3861048"/>
            <a:ext cx="359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200" dirty="0"/>
              <a:t>4. A bizalom megadása</a:t>
            </a:r>
          </a:p>
        </p:txBody>
      </p:sp>
      <p:sp>
        <p:nvSpPr>
          <p:cNvPr id="2" name="Dia számának helye 1"/>
          <p:cNvSpPr>
            <a:spLocks noGrp="1"/>
          </p:cNvSpPr>
          <p:nvPr>
            <p:ph type="sldNum" sz="quarter" idx="12"/>
          </p:nvPr>
        </p:nvSpPr>
        <p:spPr/>
        <p:txBody>
          <a:bodyPr/>
          <a:lstStyle/>
          <a:p>
            <a:fld id="{7345199B-382E-4A33-8779-A8217CE6BC8E}" type="slidenum">
              <a:rPr lang="hu-HU" smtClean="0"/>
              <a:pPr/>
              <a:t>97</a:t>
            </a:fld>
            <a:endParaRPr lang="hu-HU" dirty="0"/>
          </a:p>
        </p:txBody>
      </p:sp>
    </p:spTree>
    <p:extLst>
      <p:ext uri="{BB962C8B-B14F-4D97-AF65-F5344CB8AC3E}">
        <p14:creationId xmlns:p14="http://schemas.microsoft.com/office/powerpoint/2010/main" val="35835682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hu-HU" altLang="hu-HU"/>
              <a:t>A bizalmi modell tényezői</a:t>
            </a:r>
          </a:p>
        </p:txBody>
      </p:sp>
      <p:sp>
        <p:nvSpPr>
          <p:cNvPr id="32771" name="Content Placeholder 2"/>
          <p:cNvSpPr>
            <a:spLocks noGrp="1"/>
          </p:cNvSpPr>
          <p:nvPr>
            <p:ph idx="1"/>
          </p:nvPr>
        </p:nvSpPr>
        <p:spPr/>
        <p:txBody>
          <a:bodyPr/>
          <a:lstStyle/>
          <a:p>
            <a:pPr>
              <a:spcBef>
                <a:spcPts val="2400"/>
              </a:spcBef>
              <a:buFont typeface="Wingdings" panose="05000000000000000000" pitchFamily="2" charset="2"/>
              <a:buNone/>
            </a:pPr>
            <a:r>
              <a:rPr lang="hu-HU" altLang="hu-HU"/>
              <a:t> </a:t>
            </a:r>
          </a:p>
        </p:txBody>
      </p:sp>
      <p:sp>
        <p:nvSpPr>
          <p:cNvPr id="7" name="Rectangle 3"/>
          <p:cNvSpPr txBox="1">
            <a:spLocks noChangeArrowheads="1"/>
          </p:cNvSpPr>
          <p:nvPr/>
        </p:nvSpPr>
        <p:spPr bwMode="auto">
          <a:xfrm>
            <a:off x="511175" y="1431925"/>
            <a:ext cx="7446963" cy="5426075"/>
          </a:xfrm>
          <a:prstGeom prst="rect">
            <a:avLst/>
          </a:prstGeom>
          <a:noFill/>
          <a:ln w="9525">
            <a:noFill/>
            <a:miter lim="800000"/>
            <a:headEnd/>
            <a:tailEnd/>
          </a:ln>
        </p:spPr>
        <p:txBody>
          <a:bodyPr lIns="0" tIns="0" rIns="0" bIns="0"/>
          <a:lstStyle/>
          <a:p>
            <a:pPr marL="265113" indent="-265113">
              <a:spcBef>
                <a:spcPts val="1800"/>
              </a:spcBef>
              <a:tabLst>
                <a:tab pos="265113" algn="l"/>
                <a:tab pos="452438" algn="l"/>
              </a:tabLst>
              <a:defRPr/>
            </a:pPr>
            <a:r>
              <a:rPr lang="hu-HU" sz="2400" kern="0" dirty="0">
                <a:latin typeface="+mn-lt"/>
              </a:rPr>
              <a:t>A „bízó” (döntéshozó) jellemzői:</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Kockázatviselő-képesség</a:t>
            </a:r>
            <a:br>
              <a:rPr lang="hu-HU" sz="2400" kern="0" dirty="0">
                <a:latin typeface="+mn-lt"/>
              </a:rPr>
            </a:br>
            <a:r>
              <a:rPr lang="hu-HU" sz="2400" kern="0" dirty="0">
                <a:latin typeface="+mn-lt"/>
              </a:rPr>
              <a:t>m</a:t>
            </a:r>
            <a:r>
              <a:rPr lang="hu-HU" sz="2400" kern="0" dirty="0">
                <a:latin typeface="+mn-lt"/>
                <a:cs typeface="Arial" charset="0"/>
              </a:rPr>
              <a:t>értéke nagy hatással van a hajlandóságra, hogy valakiben bízzunk</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Alkalmazkodóképesség</a:t>
            </a:r>
            <a:br>
              <a:rPr lang="hu-HU" sz="2400" kern="0" dirty="0">
                <a:latin typeface="+mn-lt"/>
              </a:rPr>
            </a:br>
            <a:r>
              <a:rPr lang="hu-HU" sz="2400" kern="0" dirty="0">
                <a:latin typeface="+mn-lt"/>
                <a:cs typeface="Arial" charset="0"/>
              </a:rPr>
              <a:t>befolyásolja az időtartamot, amire szükségünk van ahhoz, hogy kialakuljon bennünk a bizalom</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A hatalmi helyzet</a:t>
            </a:r>
            <a:br>
              <a:rPr lang="hu-HU" sz="2400" kern="0" dirty="0">
                <a:latin typeface="+mn-lt"/>
              </a:rPr>
            </a:br>
            <a:r>
              <a:rPr lang="hu-HU" sz="2400" kern="0" dirty="0">
                <a:latin typeface="+mn-lt"/>
                <a:cs typeface="Arial" charset="0"/>
              </a:rPr>
              <a:t>ha a bízó hatalmi helyzetben van, valószínűbb, hogy megbízik valakiben, mivel megtorolhatja, ha bárki visszaél a bizalmával</a:t>
            </a:r>
          </a:p>
          <a:p>
            <a:pPr marL="265113" indent="-265113">
              <a:spcBef>
                <a:spcPts val="1800"/>
              </a:spcBef>
              <a:buClr>
                <a:srgbClr val="B2B2B2"/>
              </a:buClr>
              <a:buFont typeface="Wingdings" pitchFamily="2" charset="2"/>
              <a:buNone/>
              <a:tabLst>
                <a:tab pos="265113" algn="l"/>
                <a:tab pos="452438" algn="l"/>
              </a:tabLst>
              <a:defRPr/>
            </a:pPr>
            <a:r>
              <a:rPr lang="hu-HU" sz="2000" kern="0" dirty="0">
                <a:latin typeface="+mn-lt"/>
              </a:rPr>
              <a:t>  	</a:t>
            </a:r>
          </a:p>
        </p:txBody>
      </p:sp>
      <p:sp>
        <p:nvSpPr>
          <p:cNvPr id="2" name="Dia számának helye 1"/>
          <p:cNvSpPr>
            <a:spLocks noGrp="1"/>
          </p:cNvSpPr>
          <p:nvPr>
            <p:ph type="sldNum" sz="quarter" idx="12"/>
          </p:nvPr>
        </p:nvSpPr>
        <p:spPr/>
        <p:txBody>
          <a:bodyPr/>
          <a:lstStyle/>
          <a:p>
            <a:fld id="{7345199B-382E-4A33-8779-A8217CE6BC8E}" type="slidenum">
              <a:rPr lang="hu-HU" smtClean="0"/>
              <a:pPr/>
              <a:t>98</a:t>
            </a:fld>
            <a:endParaRPr lang="hu-HU" dirty="0"/>
          </a:p>
        </p:txBody>
      </p:sp>
    </p:spTree>
    <p:extLst>
      <p:ext uri="{BB962C8B-B14F-4D97-AF65-F5344CB8AC3E}">
        <p14:creationId xmlns:p14="http://schemas.microsoft.com/office/powerpoint/2010/main" val="349949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hu-HU" altLang="hu-HU"/>
              <a:t>A bizalmi modell tényezői (folyt.)</a:t>
            </a:r>
          </a:p>
        </p:txBody>
      </p:sp>
      <p:sp>
        <p:nvSpPr>
          <p:cNvPr id="34819" name="Content Placeholder 2"/>
          <p:cNvSpPr>
            <a:spLocks noGrp="1"/>
          </p:cNvSpPr>
          <p:nvPr>
            <p:ph idx="1"/>
          </p:nvPr>
        </p:nvSpPr>
        <p:spPr>
          <a:xfrm>
            <a:off x="144016" y="1244257"/>
            <a:ext cx="8892480" cy="5269255"/>
          </a:xfrm>
        </p:spPr>
        <p:txBody>
          <a:bodyPr/>
          <a:lstStyle/>
          <a:p>
            <a:pPr>
              <a:buFont typeface="Wingdings" panose="05000000000000000000" pitchFamily="2" charset="2"/>
              <a:buNone/>
            </a:pPr>
            <a:r>
              <a:rPr lang="hu-HU" altLang="hu-HU" dirty="0"/>
              <a:t> </a:t>
            </a:r>
          </a:p>
        </p:txBody>
      </p:sp>
      <p:sp>
        <p:nvSpPr>
          <p:cNvPr id="34820" name="Slide Number Placeholder 5"/>
          <p:cNvSpPr txBox="1">
            <a:spLocks/>
          </p:cNvSpPr>
          <p:nvPr/>
        </p:nvSpPr>
        <p:spPr bwMode="auto">
          <a:xfrm>
            <a:off x="6553200" y="6245225"/>
            <a:ext cx="2133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hu-HU" altLang="hu-HU" sz="1000">
              <a:solidFill>
                <a:schemeClr val="tx2"/>
              </a:solidFill>
              <a:latin typeface="Univers 45 Light"/>
            </a:endParaRPr>
          </a:p>
        </p:txBody>
      </p:sp>
      <p:sp>
        <p:nvSpPr>
          <p:cNvPr id="7" name="Rectangle 3"/>
          <p:cNvSpPr txBox="1">
            <a:spLocks noChangeArrowheads="1"/>
          </p:cNvSpPr>
          <p:nvPr/>
        </p:nvSpPr>
        <p:spPr bwMode="auto">
          <a:xfrm>
            <a:off x="250825" y="1268759"/>
            <a:ext cx="8405813" cy="5244753"/>
          </a:xfrm>
          <a:prstGeom prst="rect">
            <a:avLst/>
          </a:prstGeom>
          <a:noFill/>
          <a:ln w="9525">
            <a:noFill/>
            <a:miter lim="800000"/>
            <a:headEnd/>
            <a:tailEnd/>
          </a:ln>
        </p:spPr>
        <p:txBody>
          <a:bodyPr lIns="0" tIns="0" rIns="0" bIns="0"/>
          <a:lstStyle/>
          <a:p>
            <a:pPr marL="265113" indent="-265113">
              <a:spcBef>
                <a:spcPts val="1800"/>
              </a:spcBef>
              <a:tabLst>
                <a:tab pos="265113" algn="l"/>
              </a:tabLst>
              <a:defRPr/>
            </a:pPr>
            <a:r>
              <a:rPr lang="hu-HU" sz="2400" kern="0" dirty="0">
                <a:latin typeface="+mn-lt"/>
              </a:rPr>
              <a:t>Szituációs jellemzők:</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Biztonság</a:t>
            </a:r>
            <a:br>
              <a:rPr lang="hu-HU" sz="2400" kern="0" dirty="0">
                <a:latin typeface="+mn-lt"/>
              </a:rPr>
            </a:br>
            <a:r>
              <a:rPr lang="hu-HU" sz="2400" kern="0" dirty="0">
                <a:latin typeface="+mn-lt"/>
              </a:rPr>
              <a:t>mi</a:t>
            </a:r>
            <a:r>
              <a:rPr lang="hu-HU" sz="2400" kern="0" dirty="0">
                <a:latin typeface="+mn-lt"/>
                <a:cs typeface="Arial" charset="0"/>
              </a:rPr>
              <a:t>nél több a vesztenivaló, annál kisebb a valószínűsége annak, hogy az emberek hajlandók lesznek bizakodni</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A hasonlóságok száma</a:t>
            </a:r>
            <a:br>
              <a:rPr lang="hu-HU" sz="2400" kern="0" dirty="0">
                <a:latin typeface="+mn-lt"/>
              </a:rPr>
            </a:br>
            <a:r>
              <a:rPr lang="hu-HU" sz="2400" kern="0" dirty="0">
                <a:latin typeface="+mn-lt"/>
              </a:rPr>
              <a:t>r</a:t>
            </a:r>
            <a:r>
              <a:rPr lang="hu-HU" sz="2400" kern="0" dirty="0">
                <a:latin typeface="+mn-lt"/>
                <a:cs typeface="Arial" charset="0"/>
              </a:rPr>
              <a:t>endszerint könnyebben megbízunk azokban, akik hozzánk hasonlónak tűnnek</a:t>
            </a:r>
          </a:p>
          <a:p>
            <a:pPr marL="536575" lvl="1" indent="-273050">
              <a:spcBef>
                <a:spcPts val="1800"/>
              </a:spcBef>
              <a:buSzPct val="70000"/>
              <a:buFont typeface="Wingdings" pitchFamily="2" charset="2"/>
              <a:buChar char="§"/>
              <a:tabLst>
                <a:tab pos="536575" algn="l"/>
                <a:tab pos="625475" algn="l"/>
                <a:tab pos="985838" algn="l"/>
                <a:tab pos="1347788" algn="l"/>
                <a:tab pos="1708150" algn="l"/>
              </a:tabLst>
              <a:defRPr/>
            </a:pPr>
            <a:r>
              <a:rPr lang="hu-HU" sz="2400" i="1" kern="0" dirty="0">
                <a:latin typeface="+mn-lt"/>
              </a:rPr>
              <a:t>Érdekazonosságok</a:t>
            </a:r>
            <a:br>
              <a:rPr lang="hu-HU" sz="2400" kern="0" dirty="0">
                <a:latin typeface="+mn-lt"/>
              </a:rPr>
            </a:br>
            <a:r>
              <a:rPr lang="hu-HU" sz="2400" kern="0" dirty="0">
                <a:latin typeface="+mn-lt"/>
                <a:cs typeface="Arial" charset="0"/>
              </a:rPr>
              <a:t>amikor az érdekek egybevágnak, a bizalom ésszerű reakció; az érdekek hiányzó összhangja bizalmatlansághoz vezet; az átláthatatlan döntéshozatali eljárások bizalmatlanságot szülnek – függetlenül attól, hogy mi az igazság</a:t>
            </a:r>
          </a:p>
        </p:txBody>
      </p:sp>
      <p:sp>
        <p:nvSpPr>
          <p:cNvPr id="2" name="Dia számának helye 1"/>
          <p:cNvSpPr>
            <a:spLocks noGrp="1"/>
          </p:cNvSpPr>
          <p:nvPr>
            <p:ph type="sldNum" sz="quarter" idx="12"/>
          </p:nvPr>
        </p:nvSpPr>
        <p:spPr/>
        <p:txBody>
          <a:bodyPr/>
          <a:lstStyle/>
          <a:p>
            <a:fld id="{7345199B-382E-4A33-8779-A8217CE6BC8E}" type="slidenum">
              <a:rPr lang="hu-HU" smtClean="0"/>
              <a:pPr/>
              <a:t>99</a:t>
            </a:fld>
            <a:endParaRPr lang="hu-HU" dirty="0"/>
          </a:p>
        </p:txBody>
      </p:sp>
    </p:spTree>
    <p:extLst>
      <p:ext uri="{BB962C8B-B14F-4D97-AF65-F5344CB8AC3E}">
        <p14:creationId xmlns:p14="http://schemas.microsoft.com/office/powerpoint/2010/main" val="183468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9673</Words>
  <Application>Microsoft Office PowerPoint</Application>
  <PresentationFormat>Diavetítés a képernyőre (4:3 oldalarány)</PresentationFormat>
  <Paragraphs>1426</Paragraphs>
  <Slides>120</Slides>
  <Notes>120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120</vt:i4>
      </vt:variant>
    </vt:vector>
  </HeadingPairs>
  <TitlesOfParts>
    <vt:vector size="125" baseType="lpstr">
      <vt:lpstr>Arial</vt:lpstr>
      <vt:lpstr>Calibri</vt:lpstr>
      <vt:lpstr>Univers 45 Light</vt:lpstr>
      <vt:lpstr>Wingdings</vt:lpstr>
      <vt:lpstr>Office Theme</vt:lpstr>
      <vt:lpstr>PowerPoint-bemutató</vt:lpstr>
      <vt:lpstr>PowerPoint-bemutató</vt:lpstr>
      <vt:lpstr>Tartalom</vt:lpstr>
      <vt:lpstr>Tartalom</vt:lpstr>
      <vt:lpstr>A manage (angol) szó jelentése: menedzsel</vt:lpstr>
      <vt:lpstr>Definíció</vt:lpstr>
      <vt:lpstr>Tervezés</vt:lpstr>
      <vt:lpstr>Szervezés</vt:lpstr>
      <vt:lpstr>Irányítás („kontroll”/”ellenőrzés” értelemben, megj. FJ)</vt:lpstr>
      <vt:lpstr>Vezetés („közvetlen vezetés”, azaz a „megvalósítás irányítása” értelmében, megj. FJ)</vt:lpstr>
      <vt:lpstr>John Kotter megközelítése</vt:lpstr>
      <vt:lpstr>„Value-based Management” (VBM)</vt:lpstr>
      <vt:lpstr>Tartalom</vt:lpstr>
      <vt:lpstr>Értékek</vt:lpstr>
      <vt:lpstr>Értékek csoportosítása</vt:lpstr>
      <vt:lpstr>Alapértékek</vt:lpstr>
      <vt:lpstr>Erkölcs és értékek</vt:lpstr>
      <vt:lpstr>Értékek ütközése</vt:lpstr>
      <vt:lpstr>Vallott versus követett értékek (Chris Argyris)</vt:lpstr>
      <vt:lpstr>„Managing by Values” (MBV)</vt:lpstr>
      <vt:lpstr>Tartalom</vt:lpstr>
      <vt:lpstr>Történet a pöttyös lóról (1970-1980)</vt:lpstr>
      <vt:lpstr>Ami a képletből kimaradt</vt:lpstr>
      <vt:lpstr>És a főnök?</vt:lpstr>
      <vt:lpstr>Közölték-e Iacoccával, amikor legelőször felfedezték a potenciális veszélyforrást jelentő hibát?</vt:lpstr>
      <vt:lpstr>Az igazság</vt:lpstr>
      <vt:lpstr>Javult-e a helyzet az elmúlt négy évtizedben?</vt:lpstr>
      <vt:lpstr>A „shareholder” modell</vt:lpstr>
      <vt:lpstr>Egy vélemény</vt:lpstr>
      <vt:lpstr>Egy globális vállalat filozófiája?</vt:lpstr>
      <vt:lpstr>A „stakeholder” modell</vt:lpstr>
      <vt:lpstr>Felelősség kontra egyenrangúság</vt:lpstr>
      <vt:lpstr>Miért?</vt:lpstr>
      <vt:lpstr>Tartalom</vt:lpstr>
      <vt:lpstr>Hatalom</vt:lpstr>
      <vt:lpstr>Manipuláció</vt:lpstr>
      <vt:lpstr>A hatalom formái</vt:lpstr>
      <vt:lpstr>A hatalommániás emberek taktikái (Martina &amp; Volker Kessler)</vt:lpstr>
      <vt:lpstr>„Mi az igazság”</vt:lpstr>
      <vt:lpstr>Az előzmények</vt:lpstr>
      <vt:lpstr>Pilátus hatalmi bázisai</vt:lpstr>
      <vt:lpstr>1. Pilátus gyengének mutatkozik </vt:lpstr>
      <vt:lpstr>2. Nem akar szembenézni az igazsággal</vt:lpstr>
      <vt:lpstr>3. Döntés helyett alkudozás</vt:lpstr>
      <vt:lpstr>4. Az igazságtalanság és az irracionalitás fokozódik</vt:lpstr>
      <vt:lpstr>5. A félelem eluralkodása</vt:lpstr>
      <vt:lpstr>6. Illúzió kontra valóság</vt:lpstr>
      <vt:lpstr>7. A felelősség áthárítása</vt:lpstr>
      <vt:lpstr>Hét tanács a hatalom megőrzéséhez (A „hatalom” fogalma itt értelemszerűen: tiszteleten, elfogadáson alapuló hatalom, megj. FJ)  </vt:lpstr>
      <vt:lpstr>Tartalom</vt:lpstr>
      <vt:lpstr>A munkahelyi légkör meghatározása</vt:lpstr>
      <vt:lpstr>A munkahelyi légkör tényezői</vt:lpstr>
      <vt:lpstr>PowerPoint-bemutató</vt:lpstr>
      <vt:lpstr>PowerPoint-bemutató</vt:lpstr>
      <vt:lpstr>A munkahelyi légkör jelentősége</vt:lpstr>
      <vt:lpstr>Kurt Lewin vezetési stílusai</vt:lpstr>
      <vt:lpstr>A Lewin-modell „értékelése”</vt:lpstr>
      <vt:lpstr>Tartalom</vt:lpstr>
      <vt:lpstr>A teljesítményt befolyásoló képességek</vt:lpstr>
      <vt:lpstr>Megdöbbentő megállapítások</vt:lpstr>
      <vt:lpstr>Az érzelmi intelligencia öt összetevője a munkában</vt:lpstr>
      <vt:lpstr>Az érzelmi intelligencia öt összetevője a munkában (folyt.)</vt:lpstr>
      <vt:lpstr>Tartalom</vt:lpstr>
      <vt:lpstr>Ami kiszámítható</vt:lpstr>
      <vt:lpstr>Megkérdőjelezhető előfeltevések</vt:lpstr>
      <vt:lpstr>Etikátlan lépések – etikai lábnyomok</vt:lpstr>
      <vt:lpstr>1. lépés: Rosszul megfogalmazott célok</vt:lpstr>
      <vt:lpstr>2. lépés: Érdekvezérelt vakság</vt:lpstr>
      <vt:lpstr>3. lépés: Közvetett vakság</vt:lpstr>
      <vt:lpstr>4. lépés: A csúszós lejtő</vt:lpstr>
      <vt:lpstr>5. lépés: Az eredmények túlértékelése</vt:lpstr>
      <vt:lpstr>Csodaszerek helyett küzdelem</vt:lpstr>
      <vt:lpstr>Tartalom</vt:lpstr>
      <vt:lpstr>Egy továbblapozott cím</vt:lpstr>
      <vt:lpstr>Mintzberg tézise</vt:lpstr>
      <vt:lpstr>Egy ellenvélemény</vt:lpstr>
      <vt:lpstr>Egy megerősítő vélemény</vt:lpstr>
      <vt:lpstr>És a fiatalok?</vt:lpstr>
      <vt:lpstr>Még egy megerősítő vélemény</vt:lpstr>
      <vt:lpstr>A közösségek kialakításának és integrációjának alapelvei</vt:lpstr>
      <vt:lpstr>Tartalom</vt:lpstr>
      <vt:lpstr>A bizalom nélkülözhetetlensége</vt:lpstr>
      <vt:lpstr>Mindenki csal?</vt:lpstr>
      <vt:lpstr>Mit jelent ez?</vt:lpstr>
      <vt:lpstr>Milyen tényezők befolyásolták a csalás mértékét?</vt:lpstr>
      <vt:lpstr>Minek a hatására csökkent a csalás mértéke?</vt:lpstr>
      <vt:lpstr>Néhány főcím</vt:lpstr>
      <vt:lpstr>Megdöbbentő számok</vt:lpstr>
      <vt:lpstr>A diákok hány százaléka ismerte be, hogy csalt annak érdekében, hogy javítsa bejutási esélyét a felsőoktatásba?</vt:lpstr>
      <vt:lpstr>Mi a bizalom? (1)</vt:lpstr>
      <vt:lpstr>A bizalom típusai</vt:lpstr>
      <vt:lpstr>A személyes bizalom tesztje</vt:lpstr>
      <vt:lpstr>A szakértői bizalom tesztje</vt:lpstr>
      <vt:lpstr>A strukturális bizalom tesztje</vt:lpstr>
      <vt:lpstr>Tartalom</vt:lpstr>
      <vt:lpstr>Mi a bizalom? (2)</vt:lpstr>
      <vt:lpstr>A bizalom folyamata (az eredeti anyag rövidítésével, megj.: FJ) </vt:lpstr>
      <vt:lpstr>A bizalmi modell tényezői</vt:lpstr>
      <vt:lpstr>A bizalmi modell tényezői (folyt.)</vt:lpstr>
      <vt:lpstr>A bizalmi modell tényezői (folyt.)</vt:lpstr>
      <vt:lpstr>Bízni vagy nem bízni ?</vt:lpstr>
      <vt:lpstr>A bizalom menedzselésének gyakorlati módszerei</vt:lpstr>
      <vt:lpstr>A bizalom menedzselésének gyakorlati módszerei (folyt.)</vt:lpstr>
      <vt:lpstr>A bizalom menedzselésének gyakorlati módszerei (folyt.)</vt:lpstr>
      <vt:lpstr>Tartalom</vt:lpstr>
      <vt:lpstr>Mi a jellem?</vt:lpstr>
      <vt:lpstr>Az imázstól a jellemig</vt:lpstr>
      <vt:lpstr>A tettetésről</vt:lpstr>
      <vt:lpstr>Mik a jellemes ember legfőbb sajátosságai?</vt:lpstr>
      <vt:lpstr>Miért fontos a jellem?</vt:lpstr>
      <vt:lpstr>Gondolatok a jellemről</vt:lpstr>
      <vt:lpstr>Tartalom</vt:lpstr>
      <vt:lpstr>A jellemművelés elemei (1)</vt:lpstr>
      <vt:lpstr>A jellemművelés elemei (2)</vt:lpstr>
      <vt:lpstr>A jellemművelés elemei (3)</vt:lpstr>
      <vt:lpstr>A jellemművelés elemei (4)</vt:lpstr>
      <vt:lpstr>A jellemművelés elemei (5)</vt:lpstr>
      <vt:lpstr>A jellemművelés elemei (6)</vt:lpstr>
      <vt:lpstr>Melyik elem a legnehezebb?</vt:lpstr>
      <vt:lpstr>A jó és a rossz kamata</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Károli Gáspár Református Egyetem</dc:title>
  <dc:creator>anitavass</dc:creator>
  <cp:lastModifiedBy>Fehér János</cp:lastModifiedBy>
  <cp:revision>213</cp:revision>
  <cp:lastPrinted>2015-11-26T16:16:07Z</cp:lastPrinted>
  <dcterms:created xsi:type="dcterms:W3CDTF">2012-02-03T07:42:13Z</dcterms:created>
  <dcterms:modified xsi:type="dcterms:W3CDTF">2020-03-03T15:34:32Z</dcterms:modified>
</cp:coreProperties>
</file>