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10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05DF8BF-1882-4AA9-B052-EF97CF96110C}"/>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32DCE98D-3CAE-4915-AAC0-8C26E49ED3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528AA1F0-B72A-4196-B120-5135B3763F0A}"/>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0CC49F34-8E72-4141-AB74-F4736ACEAD4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2206687-DE89-4530-8A17-A83CA3C736AB}"/>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264058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E136A58-DA2D-4740-9174-86833E62AEC4}"/>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04F1E9B1-B7C0-4E68-9B0B-700C40C457FE}"/>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1393624-0D24-44F4-880D-D7C278B5A7D8}"/>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C8EC98D1-4048-4C01-B1EA-4B10927561FF}"/>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8E525014-798C-44E6-BC5A-04F536A8C24B}"/>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2746251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090A6839-754F-4C09-AC05-0F0689E9DD1B}"/>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4D88E830-0F07-46CD-8424-9B2026CD45CF}"/>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96AB2D3E-DEDB-45EF-B36B-EC22A8B3DA31}"/>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B888FA32-243A-43DA-BAD3-6E37FE0FB7F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8E47D48-EC16-41B2-9425-7FF89D58EDEF}"/>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3625887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1983F5F-84F0-467D-8B5E-B1CED713D356}"/>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839CAFA6-4B4A-4032-838D-09C28D8406C9}"/>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235BEB7E-6B78-4D0F-AA87-97229284F1D7}"/>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314408AE-10F7-4C79-AEDA-2CBE0A571F6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868C0CE-3A8D-40A5-8A5D-90438D94FA0A}"/>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900601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CAB9649-9E58-4A30-8AC1-2AA05DD97EFD}"/>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E63B108-B493-467A-89BE-C1BD3C7DE7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2C84F14D-850C-4749-B940-7A71082CD5A7}"/>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B158417F-F793-44B3-BD12-21AAF3F1D3A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0852E12-0F2B-42F6-8DB8-538D29A20951}"/>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2982207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AB00BFD-C743-4106-8553-A59F710596B3}"/>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EC748642-28FC-40EB-9D67-0ADCF102CA3C}"/>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A98D4A56-4EFC-4176-ADA1-B8FC7EA73822}"/>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39A9A02C-1405-44D5-8C68-3932CC2CED09}"/>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6" name="Élőláb helye 5">
            <a:extLst>
              <a:ext uri="{FF2B5EF4-FFF2-40B4-BE49-F238E27FC236}">
                <a16:creationId xmlns:a16="http://schemas.microsoft.com/office/drawing/2014/main" id="{D16E08C4-2152-40E5-9FE0-EF7EDDECAF6F}"/>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E63200F4-1B2F-47B3-9F9E-5A6332F21F4C}"/>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370667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BA940F9-5749-4C58-8A71-60D7871EB886}"/>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DBA25D23-E34D-4669-92E9-56B355DFDC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821DF7DB-4654-4E88-B69E-3056E9E959D6}"/>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533EC1C6-C9CD-4766-AF98-D171EB597A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E3305EFF-3067-4683-9563-58CF47C122E5}"/>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2B692962-C555-4BBD-B7DD-1F5CB3DA6614}"/>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8" name="Élőláb helye 7">
            <a:extLst>
              <a:ext uri="{FF2B5EF4-FFF2-40B4-BE49-F238E27FC236}">
                <a16:creationId xmlns:a16="http://schemas.microsoft.com/office/drawing/2014/main" id="{F319E0EA-A519-4599-B922-508119A49AA9}"/>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7EBDD592-D13B-4314-8759-FF9D67A85FDA}"/>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1367607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41C40A3-81AF-4B5E-949F-11E4EDE7E4DC}"/>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5027F666-92F6-4627-B589-DF4032677499}"/>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4" name="Élőláb helye 3">
            <a:extLst>
              <a:ext uri="{FF2B5EF4-FFF2-40B4-BE49-F238E27FC236}">
                <a16:creationId xmlns:a16="http://schemas.microsoft.com/office/drawing/2014/main" id="{02EEFC64-0E7E-48E7-9746-8A3C8D03D3B0}"/>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32C483-07F0-487B-A295-580E5CA2D927}"/>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191690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6DD14BB1-944E-4F1E-BC2D-0914D363A98D}"/>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3" name="Élőláb helye 2">
            <a:extLst>
              <a:ext uri="{FF2B5EF4-FFF2-40B4-BE49-F238E27FC236}">
                <a16:creationId xmlns:a16="http://schemas.microsoft.com/office/drawing/2014/main" id="{DAAB35E5-17E6-4872-A17A-97B8E07EC886}"/>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AE684C28-8094-4742-9959-362654E5BC60}"/>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3247123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D24BA7C-AB2E-45AE-96DC-C954AB80E725}"/>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638543A3-D06E-4A4D-BE69-855BE096FE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AB01DCA5-758C-4730-A52A-CA425D263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F4004322-E9AC-443B-8470-B9E230469DD5}"/>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6" name="Élőláb helye 5">
            <a:extLst>
              <a:ext uri="{FF2B5EF4-FFF2-40B4-BE49-F238E27FC236}">
                <a16:creationId xmlns:a16="http://schemas.microsoft.com/office/drawing/2014/main" id="{52C8F7B1-0F8C-42C6-A7E4-108C2A3C2EAA}"/>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31F534DF-37F4-4BCC-B20C-7025B41A84D5}"/>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2854586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7FAD46B-1146-4FF7-A8B9-FC03480A7E44}"/>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57FC07A2-C10B-4490-A098-E354EE431E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009BBF0E-B987-421B-A7B1-93875A051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128E69B-125A-4CDA-B2B6-7B12E49148AF}"/>
              </a:ext>
            </a:extLst>
          </p:cNvPr>
          <p:cNvSpPr>
            <a:spLocks noGrp="1"/>
          </p:cNvSpPr>
          <p:nvPr>
            <p:ph type="dt" sz="half" idx="10"/>
          </p:nvPr>
        </p:nvSpPr>
        <p:spPr/>
        <p:txBody>
          <a:bodyPr/>
          <a:lstStyle/>
          <a:p>
            <a:fld id="{5008F609-6CF5-400B-A226-0D338030D859}" type="datetimeFigureOut">
              <a:rPr lang="hu-HU" smtClean="0"/>
              <a:t>2019. 09. 08.</a:t>
            </a:fld>
            <a:endParaRPr lang="hu-HU"/>
          </a:p>
        </p:txBody>
      </p:sp>
      <p:sp>
        <p:nvSpPr>
          <p:cNvPr id="6" name="Élőláb helye 5">
            <a:extLst>
              <a:ext uri="{FF2B5EF4-FFF2-40B4-BE49-F238E27FC236}">
                <a16:creationId xmlns:a16="http://schemas.microsoft.com/office/drawing/2014/main" id="{85655BE3-E722-4738-8193-7109089513B4}"/>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58D15C00-CB50-48AB-A857-56DB796F9029}"/>
              </a:ext>
            </a:extLst>
          </p:cNvPr>
          <p:cNvSpPr>
            <a:spLocks noGrp="1"/>
          </p:cNvSpPr>
          <p:nvPr>
            <p:ph type="sldNum" sz="quarter" idx="12"/>
          </p:nvPr>
        </p:nvSpPr>
        <p:spPr/>
        <p:txBody>
          <a:bodyPr/>
          <a:lstStyle/>
          <a:p>
            <a:fld id="{2C3A4417-44F8-4991-BC3D-5EF4381E6BB9}" type="slidenum">
              <a:rPr lang="hu-HU" smtClean="0"/>
              <a:t>‹#›</a:t>
            </a:fld>
            <a:endParaRPr lang="hu-HU"/>
          </a:p>
        </p:txBody>
      </p:sp>
    </p:spTree>
    <p:extLst>
      <p:ext uri="{BB962C8B-B14F-4D97-AF65-F5344CB8AC3E}">
        <p14:creationId xmlns:p14="http://schemas.microsoft.com/office/powerpoint/2010/main" val="362134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9FC5D51-6CA9-4BD2-A995-FD8A0BF7F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397ED453-C45F-4774-882A-010BF7C662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FD3BD2B6-68B8-41EA-AB81-36CCB141C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08F609-6CF5-400B-A226-0D338030D859}" type="datetimeFigureOut">
              <a:rPr lang="hu-HU" smtClean="0"/>
              <a:t>2019. 09. 08.</a:t>
            </a:fld>
            <a:endParaRPr lang="hu-HU"/>
          </a:p>
        </p:txBody>
      </p:sp>
      <p:sp>
        <p:nvSpPr>
          <p:cNvPr id="5" name="Élőláb helye 4">
            <a:extLst>
              <a:ext uri="{FF2B5EF4-FFF2-40B4-BE49-F238E27FC236}">
                <a16:creationId xmlns:a16="http://schemas.microsoft.com/office/drawing/2014/main" id="{61862411-BF33-4B0D-A7AE-21B27F0124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82C64E3B-7521-410B-8493-4E7DA29962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3A4417-44F8-4991-BC3D-5EF4381E6BB9}" type="slidenum">
              <a:rPr lang="hu-HU" smtClean="0"/>
              <a:t>‹#›</a:t>
            </a:fld>
            <a:endParaRPr lang="hu-HU"/>
          </a:p>
        </p:txBody>
      </p:sp>
    </p:spTree>
    <p:extLst>
      <p:ext uri="{BB962C8B-B14F-4D97-AF65-F5344CB8AC3E}">
        <p14:creationId xmlns:p14="http://schemas.microsoft.com/office/powerpoint/2010/main" val="2735132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ép 6" descr="A képen beltéri, fal látható&#10;&#10;Automatikusan generált leírás">
            <a:extLst>
              <a:ext uri="{FF2B5EF4-FFF2-40B4-BE49-F238E27FC236}">
                <a16:creationId xmlns:a16="http://schemas.microsoft.com/office/drawing/2014/main" id="{FB71E31F-1E45-4598-B63C-61BB74FA6E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692"/>
            <a:ext cx="12192000" cy="6878692"/>
          </a:xfrm>
          <a:prstGeom prst="rect">
            <a:avLst/>
          </a:prstGeom>
        </p:spPr>
      </p:pic>
      <p:sp>
        <p:nvSpPr>
          <p:cNvPr id="4" name="Cím 3">
            <a:extLst>
              <a:ext uri="{FF2B5EF4-FFF2-40B4-BE49-F238E27FC236}">
                <a16:creationId xmlns:a16="http://schemas.microsoft.com/office/drawing/2014/main" id="{B45B509D-55D5-47F3-8434-980F9CF389E5}"/>
              </a:ext>
            </a:extLst>
          </p:cNvPr>
          <p:cNvSpPr>
            <a:spLocks noGrp="1"/>
          </p:cNvSpPr>
          <p:nvPr>
            <p:ph type="title"/>
          </p:nvPr>
        </p:nvSpPr>
        <p:spPr>
          <a:xfrm>
            <a:off x="170948" y="185400"/>
            <a:ext cx="10515600" cy="1456195"/>
          </a:xfrm>
        </p:spPr>
        <p:txBody>
          <a:bodyPr>
            <a:normAutofit fontScale="90000"/>
          </a:bodyPr>
          <a:lstStyle/>
          <a:p>
            <a:r>
              <a:rPr lang="hu-HU" dirty="0"/>
              <a:t>Robotgazdaságtan avagy  </a:t>
            </a:r>
            <a:br>
              <a:rPr lang="hu-HU" dirty="0"/>
            </a:br>
            <a:r>
              <a:rPr lang="hu-HU" dirty="0">
                <a:effectLst>
                  <a:outerShdw blurRad="38100" dist="38100" dir="2700000" algn="tl">
                    <a:srgbClr val="000000">
                      <a:alpha val="43137"/>
                    </a:srgbClr>
                  </a:outerShdw>
                </a:effectLst>
              </a:rPr>
              <a:t>„</a:t>
            </a:r>
            <a:r>
              <a:rPr lang="hu-HU" b="1" i="1" cap="all" dirty="0">
                <a:effectLst>
                  <a:outerShdw blurRad="38100" dist="38100" dir="2700000" algn="tl">
                    <a:srgbClr val="000000">
                      <a:alpha val="43137"/>
                    </a:srgbClr>
                  </a:outerShdw>
                </a:effectLst>
              </a:rPr>
              <a:t>Az Ipar 4.0 és a </a:t>
            </a:r>
            <a:r>
              <a:rPr lang="hu-HU" b="1" i="1" cap="all" dirty="0" err="1">
                <a:effectLst>
                  <a:outerShdw blurRad="38100" dist="38100" dir="2700000" algn="tl">
                    <a:srgbClr val="000000">
                      <a:alpha val="43137"/>
                    </a:srgbClr>
                  </a:outerShdw>
                </a:effectLst>
              </a:rPr>
              <a:t>robotizácIó</a:t>
            </a:r>
            <a:r>
              <a:rPr lang="hu-HU" b="1" i="1" cap="all" dirty="0">
                <a:effectLst>
                  <a:outerShdw blurRad="38100" dist="38100" dir="2700000" algn="tl">
                    <a:srgbClr val="000000">
                      <a:alpha val="43137"/>
                    </a:srgbClr>
                  </a:outerShdw>
                </a:effectLst>
              </a:rPr>
              <a:t> elemei</a:t>
            </a:r>
            <a:r>
              <a:rPr lang="hu-HU" b="1" cap="all" dirty="0">
                <a:effectLst>
                  <a:outerShdw blurRad="38100" dist="38100" dir="2700000" algn="tl">
                    <a:srgbClr val="000000">
                      <a:alpha val="43137"/>
                    </a:srgbClr>
                  </a:outerShdw>
                </a:effectLst>
              </a:rPr>
              <a:t>” </a:t>
            </a:r>
            <a:br>
              <a:rPr lang="hu-HU" b="1" cap="all" dirty="0"/>
            </a:br>
            <a:r>
              <a:rPr lang="hu-HU" dirty="0"/>
              <a:t>szabadon választható tárgy</a:t>
            </a:r>
          </a:p>
        </p:txBody>
      </p:sp>
      <p:sp>
        <p:nvSpPr>
          <p:cNvPr id="5" name="Tartalom helye 4">
            <a:extLst>
              <a:ext uri="{FF2B5EF4-FFF2-40B4-BE49-F238E27FC236}">
                <a16:creationId xmlns:a16="http://schemas.microsoft.com/office/drawing/2014/main" id="{FF408440-9E97-4396-8D53-D535E6FFE8B4}"/>
              </a:ext>
            </a:extLst>
          </p:cNvPr>
          <p:cNvSpPr>
            <a:spLocks noGrp="1"/>
          </p:cNvSpPr>
          <p:nvPr>
            <p:ph idx="1"/>
          </p:nvPr>
        </p:nvSpPr>
        <p:spPr>
          <a:xfrm>
            <a:off x="6400801" y="3553633"/>
            <a:ext cx="4836694" cy="2694766"/>
          </a:xfrm>
        </p:spPr>
        <p:txBody>
          <a:bodyPr>
            <a:normAutofit lnSpcReduction="10000"/>
          </a:bodyPr>
          <a:lstStyle/>
          <a:p>
            <a:pPr marL="0" indent="0">
              <a:buNone/>
            </a:pPr>
            <a:r>
              <a:rPr lang="hu-HU" dirty="0">
                <a:effectLst>
                  <a:outerShdw blurRad="38100" dist="38100" dir="2700000" algn="tl">
                    <a:srgbClr val="000000">
                      <a:alpha val="43137"/>
                    </a:srgbClr>
                  </a:outerShdw>
                </a:effectLst>
              </a:rPr>
              <a:t>A dékán úr, helyettesei és kar tucatnyi oktatója beszél arról, hogy mi vár a nemzedéketekre az elkövetkező fél évszázadban. Segítsetek, hogy a mesterséges intelligenciát a Ti természetes intelligenciátokkal egyesítsük! </a:t>
            </a:r>
          </a:p>
        </p:txBody>
      </p:sp>
      <p:sp>
        <p:nvSpPr>
          <p:cNvPr id="10" name="Szövegdoboz 9">
            <a:extLst>
              <a:ext uri="{FF2B5EF4-FFF2-40B4-BE49-F238E27FC236}">
                <a16:creationId xmlns:a16="http://schemas.microsoft.com/office/drawing/2014/main" id="{A1384CBD-F8FA-4680-8DF3-708A31D69BAE}"/>
              </a:ext>
            </a:extLst>
          </p:cNvPr>
          <p:cNvSpPr txBox="1"/>
          <p:nvPr/>
        </p:nvSpPr>
        <p:spPr>
          <a:xfrm>
            <a:off x="170948" y="1690688"/>
            <a:ext cx="3677225" cy="369332"/>
          </a:xfrm>
          <a:prstGeom prst="rect">
            <a:avLst/>
          </a:prstGeom>
          <a:noFill/>
        </p:spPr>
        <p:txBody>
          <a:bodyPr wrap="none" rtlCol="0">
            <a:spAutoFit/>
          </a:bodyPr>
          <a:lstStyle/>
          <a:p>
            <a:r>
              <a:rPr lang="hu-HU" i="1" dirty="0"/>
              <a:t>csütörtök, 13:15-14:45, 105-ös terem</a:t>
            </a:r>
          </a:p>
        </p:txBody>
      </p:sp>
      <p:sp>
        <p:nvSpPr>
          <p:cNvPr id="12" name="Szabadkéz 8">
            <a:extLst>
              <a:ext uri="{FF2B5EF4-FFF2-40B4-BE49-F238E27FC236}">
                <a16:creationId xmlns:a16="http://schemas.microsoft.com/office/drawing/2014/main" id="{88F3B393-CC2C-42F5-9DA8-7D8ACE61DB74}"/>
              </a:ext>
            </a:extLst>
          </p:cNvPr>
          <p:cNvSpPr>
            <a:spLocks noRot="1" noChangeAspect="1" noEditPoints="1" noChangeArrowheads="1" noChangeShapeType="1" noTextEdit="1"/>
          </p:cNvSpPr>
          <p:nvPr/>
        </p:nvSpPr>
        <p:spPr bwMode="auto">
          <a:xfrm>
            <a:off x="3209391" y="2158206"/>
            <a:ext cx="53975" cy="22225"/>
          </a:xfrm>
          <a:prstGeom prst="rect">
            <a:avLst/>
          </a:prstGeom>
          <a:noFill/>
          <a:ln w="18000" cap="rnd" algn="ctr">
            <a:solidFill>
              <a:srgbClr val="FFC114"/>
            </a:solidFill>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4" name="Téglalap 13">
            <a:extLst>
              <a:ext uri="{FF2B5EF4-FFF2-40B4-BE49-F238E27FC236}">
                <a16:creationId xmlns:a16="http://schemas.microsoft.com/office/drawing/2014/main" id="{0C60245B-65F2-4C8B-932C-CDF6B0EFDE52}"/>
              </a:ext>
            </a:extLst>
          </p:cNvPr>
          <p:cNvSpPr/>
          <p:nvPr/>
        </p:nvSpPr>
        <p:spPr>
          <a:xfrm>
            <a:off x="170948" y="6047303"/>
            <a:ext cx="10713620" cy="743665"/>
          </a:xfrm>
          <a:prstGeom prst="rect">
            <a:avLst/>
          </a:prstGeom>
        </p:spPr>
        <p:txBody>
          <a:bodyPr wrap="square">
            <a:spAutoFit/>
          </a:bodyPr>
          <a:lstStyle/>
          <a:p>
            <a:pPr>
              <a:lnSpc>
                <a:spcPct val="107000"/>
              </a:lnSpc>
            </a:pPr>
            <a:r>
              <a:rPr lang="hu-HU" sz="1000" dirty="0"/>
              <a:t>OKTATJÁK: Prof. Dr. habil. Miskolczi Bodnár Péter </a:t>
            </a:r>
            <a:r>
              <a:rPr lang="hu-HU" sz="1000" dirty="0" err="1"/>
              <a:t>C.Sc</a:t>
            </a:r>
            <a:r>
              <a:rPr lang="hu-HU" sz="1000" dirty="0"/>
              <a:t>, dékán, Dr. </a:t>
            </a:r>
            <a:r>
              <a:rPr lang="hu-HU" sz="1000" dirty="0" err="1"/>
              <a:t>habil</a:t>
            </a:r>
            <a:r>
              <a:rPr lang="hu-HU" sz="1000" dirty="0"/>
              <a:t> Lóth László PhD. Intézetvezető, Dr. Csillik Péter Ph.D, egyetemi docens, Dr. Klein Tamás PhD.. tanszékvezető helyettes egyetemi adjunktus, Sükösd Anikó, PhD hallgató, tantárgytitkár, Dr. Simay Attila Endre PhD, egyetemi adjunktus, Dr. Fabricius-Ferke György, egyetemi docens, Dr. </a:t>
            </a:r>
            <a:r>
              <a:rPr lang="hu-HU" sz="1000" dirty="0" err="1"/>
              <a:t>habil</a:t>
            </a:r>
            <a:r>
              <a:rPr lang="hu-HU" sz="1000" dirty="0"/>
              <a:t> Birher Nándor PhD. tanszékvezető egyetemi docens, Prof. </a:t>
            </a:r>
            <a:r>
              <a:rPr lang="hu-HU" sz="1000" dirty="0" err="1"/>
              <a:t>habil</a:t>
            </a:r>
            <a:r>
              <a:rPr lang="hu-HU" sz="1000" dirty="0"/>
              <a:t> Fehér János egyetemi docens, Dr. </a:t>
            </a:r>
            <a:r>
              <a:rPr lang="hu-HU" sz="1000" dirty="0" err="1"/>
              <a:t>habil</a:t>
            </a:r>
            <a:r>
              <a:rPr lang="hu-HU" sz="1000" dirty="0"/>
              <a:t> Kovács Róbert intézetvezető helyettes, egyetemi docens, Dr. Gosztonyi Márton PhD, egyetemi adjunktus, </a:t>
            </a:r>
            <a:r>
              <a:rPr lang="hu-HU" sz="1000" dirty="0">
                <a:effectLst/>
              </a:rPr>
              <a:t>Dr. </a:t>
            </a:r>
            <a:r>
              <a:rPr lang="hu-HU" sz="1000" dirty="0" err="1">
                <a:effectLst/>
              </a:rPr>
              <a:t>habil</a:t>
            </a:r>
            <a:r>
              <a:rPr lang="hu-HU" sz="1000" dirty="0">
                <a:effectLst/>
              </a:rPr>
              <a:t> Homicskó Árpád Olivér PhD, dékánhelyettes, tanszékvezető helyettes, egyetemi docens, Dr. Pónusz Mónika PhD, intézetvezető helyettes, egyetemi docens</a:t>
            </a:r>
            <a:endParaRPr lang="hu-HU" sz="1000" dirty="0"/>
          </a:p>
        </p:txBody>
      </p:sp>
    </p:spTree>
    <p:extLst>
      <p:ext uri="{BB962C8B-B14F-4D97-AF65-F5344CB8AC3E}">
        <p14:creationId xmlns:p14="http://schemas.microsoft.com/office/powerpoint/2010/main" val="303563116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182</Words>
  <Application>Microsoft Office PowerPoint</Application>
  <PresentationFormat>Szélesvásznú</PresentationFormat>
  <Paragraphs>4</Paragraphs>
  <Slides>1</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vt:i4>
      </vt:variant>
    </vt:vector>
  </HeadingPairs>
  <TitlesOfParts>
    <vt:vector size="5" baseType="lpstr">
      <vt:lpstr>Arial</vt:lpstr>
      <vt:lpstr>Calibri</vt:lpstr>
      <vt:lpstr>Calibri Light</vt:lpstr>
      <vt:lpstr>Office-téma</vt:lpstr>
      <vt:lpstr>Robotgazdaságtan avagy   „Az Ipar 4.0 és a robotizácIó elemei”  szabadon választható tárgy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Robotgazdaságtan abavagy   „Az Ipar 4.0 és a robotizácIó elemei”  szabadon választható tárgy</dc:title>
  <dc:creator>Róbert Kovács</dc:creator>
  <cp:lastModifiedBy>Róbert Kovács</cp:lastModifiedBy>
  <cp:revision>3</cp:revision>
  <dcterms:created xsi:type="dcterms:W3CDTF">2019-09-08T08:53:14Z</dcterms:created>
  <dcterms:modified xsi:type="dcterms:W3CDTF">2019-09-08T09:13:43Z</dcterms:modified>
</cp:coreProperties>
</file>