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6B2F99-4AA5-4592-B0EB-9AEFDDB54BB0}" type="datetimeFigureOut">
              <a:rPr lang="hu-HU" smtClean="0"/>
              <a:t>2019. 09. 19.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833C54-834A-4ED0-BC6D-A02CF1F4BCAC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Humáncontrolling</a:t>
            </a:r>
            <a:r>
              <a:rPr lang="hu-HU" dirty="0"/>
              <a:t> komplex megközelítése</a:t>
            </a:r>
          </a:p>
        </p:txBody>
      </p:sp>
      <p:sp>
        <p:nvSpPr>
          <p:cNvPr id="6" name="Alcím 5">
            <a:extLst>
              <a:ext uri="{FF2B5EF4-FFF2-40B4-BE49-F238E27FC236}">
                <a16:creationId xmlns:a16="http://schemas.microsoft.com/office/drawing/2014/main" id="{C4DFA40D-7C74-42E0-8A97-DA501B15F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4365104"/>
            <a:ext cx="7854696" cy="1752600"/>
          </a:xfrm>
        </p:spPr>
        <p:txBody>
          <a:bodyPr>
            <a:normAutofit/>
          </a:bodyPr>
          <a:lstStyle/>
          <a:p>
            <a:r>
              <a:rPr lang="hu-HU" sz="6000" dirty="0" smtClean="0">
                <a:solidFill>
                  <a:srgbClr val="FF0000"/>
                </a:solidFill>
              </a:rPr>
              <a:t>belyopal@gmail.com</a:t>
            </a:r>
            <a:endParaRPr lang="hu-H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Beruházás és befektetés      részfolyamatok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befektetés számítás és tervezés a kiadások, bevételek és azok kamatozása, valamint a nem számszerűsíthető kritériumok értékelésére irányul.</a:t>
            </a:r>
          </a:p>
          <a:p>
            <a:r>
              <a:rPr lang="hu-HU" dirty="0"/>
              <a:t>Emberi erőforrásba történő befektetés: </a:t>
            </a:r>
          </a:p>
          <a:p>
            <a:pPr>
              <a:buNone/>
            </a:pPr>
            <a:r>
              <a:rPr lang="hu-HU" dirty="0"/>
              <a:t> - oktatók</a:t>
            </a:r>
          </a:p>
          <a:p>
            <a:pPr>
              <a:buNone/>
            </a:pPr>
            <a:r>
              <a:rPr lang="hu-HU" dirty="0"/>
              <a:t> - tananyagok</a:t>
            </a:r>
          </a:p>
          <a:p>
            <a:pPr>
              <a:buNone/>
            </a:pPr>
            <a:r>
              <a:rPr lang="hu-HU" dirty="0"/>
              <a:t> - oktatásszervezési eszközök biztosítását</a:t>
            </a:r>
          </a:p>
          <a:p>
            <a:pPr>
              <a:buNone/>
            </a:pPr>
            <a:r>
              <a:rPr lang="hu-HU" dirty="0"/>
              <a:t> - a munkából képzésre fordított idő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Számításai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/>
              <a:t>Statikus:</a:t>
            </a:r>
          </a:p>
          <a:p>
            <a:pPr>
              <a:buFontTx/>
              <a:buChar char="-"/>
            </a:pPr>
            <a:r>
              <a:rPr lang="hu-HU" dirty="0"/>
              <a:t>Nem számol az idő múlásával, pénz időértékével</a:t>
            </a:r>
          </a:p>
          <a:p>
            <a:pPr>
              <a:buFontTx/>
              <a:buChar char="-"/>
            </a:pPr>
            <a:r>
              <a:rPr lang="hu-HU" dirty="0"/>
              <a:t>Gazdaságossági és költség összehasonlító eljárás</a:t>
            </a:r>
          </a:p>
          <a:p>
            <a:pPr>
              <a:buFontTx/>
              <a:buChar char="-"/>
            </a:pPr>
            <a:r>
              <a:rPr lang="hu-HU" dirty="0"/>
              <a:t>Választ ad a képzések költséghatékonyságára</a:t>
            </a:r>
          </a:p>
          <a:p>
            <a:pPr>
              <a:buNone/>
            </a:pPr>
            <a:r>
              <a:rPr lang="hu-HU" dirty="0"/>
              <a:t>Dinamikus:</a:t>
            </a:r>
          </a:p>
          <a:p>
            <a:pPr>
              <a:buFontTx/>
              <a:buChar char="-"/>
            </a:pPr>
            <a:r>
              <a:rPr lang="hu-HU" dirty="0"/>
              <a:t>Számol az idő múlásával és a pénz időértékével</a:t>
            </a:r>
          </a:p>
          <a:p>
            <a:pPr>
              <a:buFontTx/>
              <a:buChar char="-"/>
            </a:pPr>
            <a:r>
              <a:rPr lang="hu-HU" dirty="0"/>
              <a:t>Választ ad, hogy a jelenlegi képzések, mikor térülnek meg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Beszerzési logisztika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Vevőkiszolgálás függ a beszállítók működésétől</a:t>
            </a:r>
          </a:p>
          <a:p>
            <a:r>
              <a:rPr lang="hu-HU" dirty="0"/>
              <a:t>Jól megválasztott beszállító hatékonysági előnyt biztosít</a:t>
            </a:r>
          </a:p>
          <a:p>
            <a:r>
              <a:rPr lang="hu-HU" dirty="0"/>
              <a:t>Vevők maradéktalan kiszolgálása, függ a beszállítói határidők betartatásától</a:t>
            </a:r>
          </a:p>
          <a:p>
            <a:r>
              <a:rPr lang="hu-HU" dirty="0"/>
              <a:t>Összetételi, és minőségi eltérést nem engedhet meg a vállalat a beszállítóinak</a:t>
            </a:r>
          </a:p>
          <a:p>
            <a:r>
              <a:rPr lang="hu-HU" dirty="0"/>
              <a:t>Rugalmas alkalmazkodás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Beszállítók teljesítmény értékelése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Lehetővé teszi a problémás szállítók kiszűrését</a:t>
            </a:r>
          </a:p>
          <a:p>
            <a:r>
              <a:rPr lang="hu-HU" dirty="0"/>
              <a:t>Segít megválasztani az előnyt jelentő besszállítót</a:t>
            </a:r>
          </a:p>
          <a:p>
            <a:pPr>
              <a:buNone/>
            </a:pPr>
            <a:r>
              <a:rPr lang="hu-HU" dirty="0"/>
              <a:t>Elkészítése:</a:t>
            </a:r>
          </a:p>
          <a:p>
            <a:pPr>
              <a:buFontTx/>
              <a:buChar char="-"/>
            </a:pPr>
            <a:r>
              <a:rPr lang="hu-HU" dirty="0"/>
              <a:t>4-5 szempont alapján értékelés</a:t>
            </a:r>
          </a:p>
          <a:p>
            <a:pPr>
              <a:buFontTx/>
              <a:buChar char="-"/>
            </a:pPr>
            <a:r>
              <a:rPr lang="hu-HU" dirty="0"/>
              <a:t>0-6 pontig tartó skálán</a:t>
            </a:r>
          </a:p>
          <a:p>
            <a:pPr>
              <a:buFontTx/>
              <a:buChar char="-"/>
            </a:pPr>
            <a:r>
              <a:rPr lang="hu-HU" dirty="0"/>
              <a:t>Súlyozással</a:t>
            </a:r>
          </a:p>
          <a:p>
            <a:pPr>
              <a:buNone/>
            </a:pPr>
            <a:r>
              <a:rPr lang="hu-HU" dirty="0"/>
              <a:t>Szempontok:</a:t>
            </a:r>
          </a:p>
          <a:p>
            <a:pPr>
              <a:buFontTx/>
              <a:buChar char="-"/>
            </a:pPr>
            <a:r>
              <a:rPr lang="hu-HU" dirty="0"/>
              <a:t>Szállítói hűség</a:t>
            </a:r>
          </a:p>
          <a:p>
            <a:pPr>
              <a:buFontTx/>
              <a:buChar char="-"/>
            </a:pPr>
            <a:r>
              <a:rPr lang="hu-HU" dirty="0"/>
              <a:t>Szállítói fegyelem</a:t>
            </a:r>
          </a:p>
          <a:p>
            <a:pPr>
              <a:buFontTx/>
              <a:buChar char="-"/>
            </a:pPr>
            <a:r>
              <a:rPr lang="hu-HU" dirty="0"/>
              <a:t>Rugalmasság</a:t>
            </a:r>
          </a:p>
          <a:p>
            <a:pPr>
              <a:buFontTx/>
              <a:buChar char="-"/>
            </a:pPr>
            <a:r>
              <a:rPr lang="hu-HU" dirty="0"/>
              <a:t>Együttműködési </a:t>
            </a:r>
            <a:r>
              <a:rPr lang="hu-HU" dirty="0" err="1"/>
              <a:t>kézség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Megfelelő munkatárs kiválasztása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/>
              <a:t>Haszonérték elemzés:</a:t>
            </a:r>
          </a:p>
          <a:p>
            <a:pPr>
              <a:buFontTx/>
              <a:buChar char="-"/>
            </a:pPr>
            <a:r>
              <a:rPr lang="hu-HU" dirty="0"/>
              <a:t>Nem csak klasszikus objektív kritériumok alkalmazása</a:t>
            </a:r>
          </a:p>
          <a:p>
            <a:pPr>
              <a:buNone/>
            </a:pPr>
            <a:r>
              <a:rPr lang="hu-HU" dirty="0"/>
              <a:t>Pl.: bérigény, munka tapasztalat, </a:t>
            </a:r>
          </a:p>
          <a:p>
            <a:pPr>
              <a:buFontTx/>
              <a:buChar char="-"/>
            </a:pPr>
            <a:r>
              <a:rPr lang="hu-HU" dirty="0"/>
              <a:t>Szubjektív kritériumok</a:t>
            </a:r>
          </a:p>
          <a:p>
            <a:pPr>
              <a:buNone/>
            </a:pPr>
            <a:r>
              <a:rPr lang="hu-HU" dirty="0"/>
              <a:t>P.: magatartás, nyelvismeret, stressz tűrés, kommunikációs </a:t>
            </a:r>
            <a:r>
              <a:rPr lang="hu-HU" dirty="0" err="1"/>
              <a:t>kézség</a:t>
            </a:r>
            <a:endParaRPr lang="hu-HU" dirty="0"/>
          </a:p>
          <a:p>
            <a:pPr>
              <a:buFontTx/>
              <a:buChar char="-"/>
            </a:pPr>
            <a:r>
              <a:rPr lang="hu-HU" dirty="0"/>
              <a:t>Összesen 10 kritériumot ideális belevenni, amik lehetnek mennyiségi, és minőségi </a:t>
            </a:r>
          </a:p>
          <a:p>
            <a:pPr>
              <a:buFontTx/>
              <a:buChar char="-"/>
            </a:pPr>
            <a:r>
              <a:rPr lang="hu-HU" dirty="0"/>
              <a:t>Ezt pontozással, és súlyozással osztályozni lehet</a:t>
            </a:r>
          </a:p>
          <a:p>
            <a:pPr>
              <a:buFontTx/>
              <a:buChar char="-"/>
            </a:pPr>
            <a:r>
              <a:rPr lang="hu-HU" dirty="0"/>
              <a:t>A legnagyobb pontszámú jelölt a leghatékonyabb a cég számára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pPr algn="ctr"/>
            <a:r>
              <a:rPr lang="hu-HU" dirty="0"/>
              <a:t>Gyakorlati példa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056650"/>
              </p:ext>
            </p:extLst>
          </p:nvPr>
        </p:nvGraphicFramePr>
        <p:xfrm>
          <a:off x="395536" y="1484784"/>
          <a:ext cx="8280921" cy="1766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29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7082">
                <a:tc>
                  <a:txBody>
                    <a:bodyPr/>
                    <a:lstStyle/>
                    <a:p>
                      <a:r>
                        <a:rPr lang="hu-HU" sz="1400" dirty="0"/>
                        <a:t>Jelöltek neve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Stressz tűrés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Nyelvtudás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/>
                        <a:t>Komm</a:t>
                      </a:r>
                      <a:r>
                        <a:rPr lang="hu-HU" sz="1400" dirty="0"/>
                        <a:t>. </a:t>
                      </a:r>
                      <a:r>
                        <a:rPr lang="hu-HU" sz="1400" dirty="0" smtClean="0"/>
                        <a:t>készség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Szakmai tapasztalat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Hibák száma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Fizetési igény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475">
                <a:tc>
                  <a:txBody>
                    <a:bodyPr/>
                    <a:lstStyle/>
                    <a:p>
                      <a:r>
                        <a:rPr lang="hu-HU" dirty="0"/>
                        <a:t>Andrea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jó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kiváló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kiváló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3 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100 </a:t>
                      </a:r>
                      <a:r>
                        <a:rPr lang="hu-HU" sz="1600" dirty="0" err="1"/>
                        <a:t>eFt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475">
                <a:tc>
                  <a:txBody>
                    <a:bodyPr/>
                    <a:lstStyle/>
                    <a:p>
                      <a:r>
                        <a:rPr lang="hu-HU" dirty="0"/>
                        <a:t>Bálint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jó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közepes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megfelelő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5 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80 </a:t>
                      </a:r>
                      <a:r>
                        <a:rPr lang="hu-HU" sz="1600" dirty="0" err="1"/>
                        <a:t>eFt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082">
                <a:tc>
                  <a:txBody>
                    <a:bodyPr/>
                    <a:lstStyle/>
                    <a:p>
                      <a:r>
                        <a:rPr lang="hu-HU" dirty="0"/>
                        <a:t>Csilla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közepes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elfogadható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elfogadható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10 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/>
                        <a:t>75 </a:t>
                      </a:r>
                      <a:r>
                        <a:rPr lang="hu-HU" sz="1600" dirty="0" err="1"/>
                        <a:t>eFt</a:t>
                      </a:r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9938"/>
              </p:ext>
            </p:extLst>
          </p:nvPr>
        </p:nvGraphicFramePr>
        <p:xfrm>
          <a:off x="467544" y="3645024"/>
          <a:ext cx="813690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693">
                <a:tc>
                  <a:txBody>
                    <a:bodyPr/>
                    <a:lstStyle/>
                    <a:p>
                      <a:r>
                        <a:rPr lang="hu-HU" dirty="0"/>
                        <a:t>Kritériumok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Súlyfaktor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Súlyfaktor  (pontok)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693">
                <a:tc>
                  <a:txBody>
                    <a:bodyPr/>
                    <a:lstStyle/>
                    <a:p>
                      <a:r>
                        <a:rPr lang="hu-HU" dirty="0"/>
                        <a:t>Stressz alatti teljesítmény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3">
                <a:tc>
                  <a:txBody>
                    <a:bodyPr/>
                    <a:lstStyle/>
                    <a:p>
                      <a:r>
                        <a:rPr lang="hu-HU" dirty="0"/>
                        <a:t>Fizetési elvárás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0,15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693">
                <a:tc>
                  <a:txBody>
                    <a:bodyPr/>
                    <a:lstStyle/>
                    <a:p>
                      <a:r>
                        <a:rPr lang="hu-HU" dirty="0"/>
                        <a:t>Szakmai tapasztalat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0,12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693">
                <a:tc>
                  <a:txBody>
                    <a:bodyPr/>
                    <a:lstStyle/>
                    <a:p>
                      <a:r>
                        <a:rPr lang="hu-HU" dirty="0"/>
                        <a:t>Logikus</a:t>
                      </a:r>
                      <a:r>
                        <a:rPr lang="hu-HU" baseline="0" dirty="0"/>
                        <a:t> gondolkodás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0,08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693">
                <a:tc>
                  <a:txBody>
                    <a:bodyPr/>
                    <a:lstStyle/>
                    <a:p>
                      <a:r>
                        <a:rPr lang="hu-HU" dirty="0"/>
                        <a:t>Nyelvtudás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693">
                <a:tc>
                  <a:txBody>
                    <a:bodyPr/>
                    <a:lstStyle/>
                    <a:p>
                      <a:r>
                        <a:rPr lang="hu-HU" dirty="0"/>
                        <a:t>Kommunikációs </a:t>
                      </a:r>
                      <a:r>
                        <a:rPr lang="hu-HU" dirty="0" smtClean="0"/>
                        <a:t>készség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693">
                <a:tc>
                  <a:txBody>
                    <a:bodyPr/>
                    <a:lstStyle/>
                    <a:p>
                      <a:r>
                        <a:rPr lang="hu-HU" dirty="0"/>
                        <a:t>Összesen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hu-HU" dirty="0"/>
              <a:t>Értékelés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357158" y="1142984"/>
          <a:ext cx="8572560" cy="5357844"/>
        </p:xfrm>
        <a:graphic>
          <a:graphicData uri="http://schemas.openxmlformats.org/drawingml/2006/table">
            <a:tbl>
              <a:tblPr/>
              <a:tblGrid>
                <a:gridCol w="2075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762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Kritérium 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Jelölt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Osztályzat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Súly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Célfaktor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Rész haszonérték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Stressz alatti teljesítés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Andrea 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jó 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Bálint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jó 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Csilla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közepes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Fizetési igény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Andrea 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Bálint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1,23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Csilla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Szakmai tapasztalat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Andrea 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Bálint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0,432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Csilla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Hibapontok száma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Andrea 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Bálint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Csilla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Nyelvtudás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Andrea 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kiváló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Bálint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közepes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Csilla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elfogadható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Kommunikációs készség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Andrea 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kiváló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Bálint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megfelelő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Csilla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jó 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Kiválasztás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142976" y="1928802"/>
          <a:ext cx="6643734" cy="2260727"/>
        </p:xfrm>
        <a:graphic>
          <a:graphicData uri="http://schemas.openxmlformats.org/drawingml/2006/table">
            <a:tbl>
              <a:tblPr/>
              <a:tblGrid>
                <a:gridCol w="462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9112">
                <a:tc>
                  <a:txBody>
                    <a:bodyPr/>
                    <a:lstStyle/>
                    <a:p>
                      <a:pPr algn="l" fontAlgn="b"/>
                      <a:r>
                        <a:rPr lang="hu-HU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Jelölt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Elért pont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197"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Andea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197"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Bálint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197">
                <a:tc>
                  <a:txBody>
                    <a:bodyPr/>
                    <a:lstStyle/>
                    <a:p>
                      <a:pPr algn="l" fontAlgn="b"/>
                      <a:r>
                        <a:rPr lang="hu-H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Csilla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357290" y="4929198"/>
            <a:ext cx="65255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Kiválasztás:</a:t>
            </a:r>
          </a:p>
          <a:p>
            <a:r>
              <a:rPr lang="hu-HU" sz="2800" dirty="0"/>
              <a:t>Bálint a cég számára a legideálisabb jelölt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143000"/>
          </a:xfrm>
        </p:spPr>
        <p:txBody>
          <a:bodyPr/>
          <a:lstStyle/>
          <a:p>
            <a:pPr algn="ctr"/>
            <a:r>
              <a:rPr lang="hu-HU" dirty="0"/>
              <a:t>Előadás menete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A kontrolling szerepe a vállalkozás életében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/>
              <a:t>Humánkontrolling</a:t>
            </a:r>
            <a:r>
              <a:rPr lang="hu-HU" dirty="0"/>
              <a:t> célja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/>
              <a:t>Humánkontrolling</a:t>
            </a:r>
            <a:r>
              <a:rPr lang="hu-HU" dirty="0"/>
              <a:t> feladatrendszere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Mutatószámok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Beruházás, befektetés, részfolyamatok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Beszerzési logisztika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Besszállítók teljesítmény értékelés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Megfelelő munkatárs kiválasztása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Példa</a:t>
            </a:r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Kontrolling szerepe a vállalkozás életében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49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000" dirty="0"/>
              <a:t>Kontrolling feladata:</a:t>
            </a:r>
          </a:p>
          <a:p>
            <a:pPr>
              <a:buFontTx/>
              <a:buChar char="-"/>
            </a:pPr>
            <a:r>
              <a:rPr lang="hu-HU" sz="2000" dirty="0"/>
              <a:t>Hatékony működés elősegítése</a:t>
            </a:r>
          </a:p>
          <a:p>
            <a:pPr>
              <a:buFontTx/>
              <a:buChar char="-"/>
            </a:pPr>
            <a:r>
              <a:rPr lang="hu-HU" sz="2000" dirty="0"/>
              <a:t>Összhang a környezettel</a:t>
            </a:r>
          </a:p>
          <a:p>
            <a:pPr>
              <a:buFontTx/>
              <a:buChar char="-"/>
            </a:pPr>
            <a:r>
              <a:rPr lang="hu-HU" sz="2000" dirty="0"/>
              <a:t>Reagálás a környezeti változásokra</a:t>
            </a:r>
          </a:p>
          <a:p>
            <a:pPr>
              <a:buFontTx/>
              <a:buChar char="-"/>
            </a:pPr>
            <a:r>
              <a:rPr lang="hu-HU" sz="2000" dirty="0"/>
              <a:t>Piaci igényeknek megfelelő vállalati működés kialakítása</a:t>
            </a:r>
          </a:p>
          <a:p>
            <a:pPr>
              <a:buNone/>
            </a:pPr>
            <a:r>
              <a:rPr lang="hu-HU" sz="2000" dirty="0"/>
              <a:t>Kontrolling szemlélet:</a:t>
            </a:r>
          </a:p>
          <a:p>
            <a:pPr>
              <a:buFontTx/>
              <a:buChar char="-"/>
            </a:pPr>
            <a:r>
              <a:rPr lang="hu-HU" sz="2000" dirty="0"/>
              <a:t>Célorientált</a:t>
            </a:r>
          </a:p>
          <a:p>
            <a:pPr>
              <a:buFontTx/>
              <a:buChar char="-"/>
            </a:pPr>
            <a:r>
              <a:rPr lang="hu-HU" sz="2000" dirty="0"/>
              <a:t>Költségorientált</a:t>
            </a:r>
          </a:p>
          <a:p>
            <a:pPr>
              <a:buFontTx/>
              <a:buChar char="-"/>
            </a:pPr>
            <a:r>
              <a:rPr lang="hu-HU" sz="2000" dirty="0"/>
              <a:t>Szűk keresztmetszet vizsgálja</a:t>
            </a:r>
          </a:p>
          <a:p>
            <a:pPr>
              <a:buFontTx/>
              <a:buChar char="-"/>
            </a:pPr>
            <a:r>
              <a:rPr lang="hu-HU" sz="2000" dirty="0"/>
              <a:t>Jövőre irányul</a:t>
            </a:r>
          </a:p>
          <a:p>
            <a:pPr>
              <a:buNone/>
            </a:pPr>
            <a:r>
              <a:rPr lang="hu-HU" sz="2000" dirty="0"/>
              <a:t>Kontrolling eszközök:</a:t>
            </a:r>
          </a:p>
          <a:p>
            <a:pPr>
              <a:buFontTx/>
              <a:buChar char="-"/>
            </a:pPr>
            <a:r>
              <a:rPr lang="hu-HU" sz="2000" dirty="0"/>
              <a:t>Tervezés</a:t>
            </a:r>
          </a:p>
          <a:p>
            <a:pPr>
              <a:buFontTx/>
              <a:buChar char="-"/>
            </a:pPr>
            <a:r>
              <a:rPr lang="hu-HU" sz="2000" dirty="0"/>
              <a:t>Terv-tény adatok összehasonlítása</a:t>
            </a:r>
          </a:p>
          <a:p>
            <a:pPr>
              <a:buFontTx/>
              <a:buChar char="-"/>
            </a:pPr>
            <a:r>
              <a:rPr lang="hu-HU" sz="2000" dirty="0"/>
              <a:t>Eltérések vizsgálata</a:t>
            </a:r>
          </a:p>
          <a:p>
            <a:pPr>
              <a:buFontTx/>
              <a:buChar char="-"/>
            </a:pPr>
            <a:r>
              <a:rPr lang="hu-HU" sz="2000" dirty="0"/>
              <a:t>Korrigálás</a:t>
            </a:r>
          </a:p>
          <a:p>
            <a:pPr>
              <a:buFontTx/>
              <a:buChar char="-"/>
            </a:pPr>
            <a:endParaRPr lang="hu-HU" sz="2000" dirty="0"/>
          </a:p>
          <a:p>
            <a:pPr>
              <a:buFontTx/>
              <a:buChar char="-"/>
            </a:pPr>
            <a:endParaRPr lang="hu-HU" sz="2000" dirty="0"/>
          </a:p>
          <a:p>
            <a:pPr>
              <a:buFontTx/>
              <a:buChar char="-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pPr algn="ctr"/>
            <a:r>
              <a:rPr lang="hu-HU" dirty="0"/>
              <a:t>Funkcionális részek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/>
              <a:t>Milyen területeket lehet </a:t>
            </a:r>
            <a:r>
              <a:rPr lang="hu-HU" dirty="0" err="1"/>
              <a:t>c</a:t>
            </a:r>
            <a:r>
              <a:rPr lang="hu-HU" dirty="0" err="1" smtClean="0"/>
              <a:t>ontrollinggal</a:t>
            </a:r>
            <a:r>
              <a:rPr lang="hu-HU" dirty="0" smtClean="0"/>
              <a:t> </a:t>
            </a:r>
            <a:r>
              <a:rPr lang="hu-HU" dirty="0"/>
              <a:t>vizsgálni?</a:t>
            </a:r>
          </a:p>
          <a:p>
            <a:pPr>
              <a:buFontTx/>
              <a:buChar char="-"/>
            </a:pPr>
            <a:r>
              <a:rPr lang="hu-HU" dirty="0"/>
              <a:t>Termelés</a:t>
            </a:r>
          </a:p>
          <a:p>
            <a:pPr>
              <a:buFontTx/>
              <a:buChar char="-"/>
            </a:pPr>
            <a:r>
              <a:rPr lang="hu-HU" dirty="0"/>
              <a:t>Raktározás</a:t>
            </a:r>
          </a:p>
          <a:p>
            <a:pPr>
              <a:buFontTx/>
              <a:buChar char="-"/>
            </a:pPr>
            <a:r>
              <a:rPr lang="hu-HU" dirty="0"/>
              <a:t>Logisztika</a:t>
            </a:r>
          </a:p>
          <a:p>
            <a:pPr>
              <a:buFontTx/>
              <a:buChar char="-"/>
            </a:pPr>
            <a:r>
              <a:rPr lang="hu-HU" dirty="0"/>
              <a:t>Beruházás</a:t>
            </a:r>
          </a:p>
          <a:p>
            <a:pPr>
              <a:buFontTx/>
              <a:buChar char="-"/>
            </a:pPr>
            <a:r>
              <a:rPr lang="hu-HU" dirty="0"/>
              <a:t>Projekt</a:t>
            </a:r>
          </a:p>
          <a:p>
            <a:pPr>
              <a:buFontTx/>
              <a:buChar char="-"/>
            </a:pPr>
            <a:r>
              <a:rPr lang="hu-HU" dirty="0"/>
              <a:t>Pénzügy </a:t>
            </a:r>
          </a:p>
          <a:p>
            <a:pPr>
              <a:buFontTx/>
              <a:buChar char="-"/>
            </a:pPr>
            <a:r>
              <a:rPr lang="hu-HU" dirty="0" err="1"/>
              <a:t>Humánkontrolling</a:t>
            </a:r>
            <a:endParaRPr lang="hu-HU" dirty="0"/>
          </a:p>
          <a:p>
            <a:pPr>
              <a:buNone/>
            </a:pPr>
            <a:r>
              <a:rPr lang="hu-HU" dirty="0"/>
              <a:t>(A vállalat minden részlegén lehet kontrolling rendszert alkalmazni ahol, bármi eszköz, érték, tárgy, illetve vagyon, vagy költség előfordul)</a:t>
            </a:r>
          </a:p>
          <a:p>
            <a:pPr>
              <a:buFontTx/>
              <a:buChar char="-"/>
            </a:pPr>
            <a:endParaRPr lang="hu-HU" dirty="0"/>
          </a:p>
          <a:p>
            <a:pPr>
              <a:buFontTx/>
              <a:buChar char="-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/>
          <a:lstStyle/>
          <a:p>
            <a:pPr algn="ctr"/>
            <a:r>
              <a:rPr lang="hu-HU" dirty="0" err="1"/>
              <a:t>Humánkontrolling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400" dirty="0"/>
              <a:t>Célja: </a:t>
            </a:r>
          </a:p>
          <a:p>
            <a:pPr>
              <a:buNone/>
            </a:pPr>
            <a:r>
              <a:rPr lang="hu-HU" sz="2400" dirty="0"/>
              <a:t>Az emberek teljesítményének számszerűsítése, és mérése. </a:t>
            </a:r>
          </a:p>
          <a:p>
            <a:pPr>
              <a:buNone/>
            </a:pPr>
            <a:r>
              <a:rPr lang="hu-HU" sz="2400" dirty="0"/>
              <a:t>Szükséges:</a:t>
            </a:r>
          </a:p>
          <a:p>
            <a:pPr>
              <a:buNone/>
            </a:pPr>
            <a:r>
              <a:rPr lang="hu-HU" sz="2400" dirty="0"/>
              <a:t>Mivel az emberi erőforrás a legösszetettebb és legköltségesebb erőforrások között van a vállalati életben. </a:t>
            </a:r>
          </a:p>
          <a:p>
            <a:pPr>
              <a:buNone/>
            </a:pPr>
            <a:r>
              <a:rPr lang="hu-HU" sz="2400" dirty="0"/>
              <a:t>Megjelenésének okai:</a:t>
            </a:r>
          </a:p>
          <a:p>
            <a:pPr>
              <a:buFontTx/>
              <a:buChar char="-"/>
            </a:pPr>
            <a:r>
              <a:rPr lang="hu-HU" sz="2400" dirty="0"/>
              <a:t>Tudásalapú gazdaságok terjedése</a:t>
            </a:r>
          </a:p>
          <a:p>
            <a:pPr>
              <a:buFontTx/>
              <a:buChar char="-"/>
            </a:pPr>
            <a:r>
              <a:rPr lang="hu-HU" sz="2400" dirty="0" err="1"/>
              <a:t>Professzionalizálódás</a:t>
            </a:r>
            <a:endParaRPr lang="hu-HU" sz="2400" dirty="0"/>
          </a:p>
          <a:p>
            <a:pPr>
              <a:buFontTx/>
              <a:buChar char="-"/>
            </a:pPr>
            <a:r>
              <a:rPr lang="hu-HU" sz="2400" dirty="0"/>
              <a:t>Meghatározó szerepe a tudás, és az emberi tőkének</a:t>
            </a:r>
          </a:p>
          <a:p>
            <a:pPr>
              <a:buFontTx/>
              <a:buChar char="-"/>
            </a:pPr>
            <a:r>
              <a:rPr lang="hu-HU" sz="2400" dirty="0"/>
              <a:t>Magas minősség elvárások</a:t>
            </a:r>
          </a:p>
          <a:p>
            <a:pPr>
              <a:buFontTx/>
              <a:buChar char="-"/>
            </a:pPr>
            <a:r>
              <a:rPr lang="hu-HU" sz="2400" dirty="0"/>
              <a:t>Tudásalapú stratégia alkotás fontossága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algn="ctr"/>
            <a:r>
              <a:rPr lang="hu-HU" dirty="0" err="1"/>
              <a:t>Humáncontrolling</a:t>
            </a:r>
            <a:r>
              <a:rPr lang="hu-HU" dirty="0"/>
              <a:t> célja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r>
              <a:rPr lang="hu-HU" dirty="0"/>
              <a:t>Emberi oldalról segíteni a vállalat sikerességét</a:t>
            </a:r>
          </a:p>
          <a:p>
            <a:r>
              <a:rPr lang="hu-HU" dirty="0"/>
              <a:t>Biztosítani a megfelelő munkaerőt</a:t>
            </a:r>
          </a:p>
          <a:p>
            <a:r>
              <a:rPr lang="hu-HU" dirty="0"/>
              <a:t>Munkaerő hatékonyságának maximalizálása</a:t>
            </a:r>
          </a:p>
          <a:p>
            <a:r>
              <a:rPr lang="hu-HU" dirty="0"/>
              <a:t>Biztosítani az alkalmazottak elégedettségét</a:t>
            </a:r>
          </a:p>
          <a:p>
            <a:pPr>
              <a:buNone/>
            </a:pPr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</a:t>
            </a:r>
            <a:r>
              <a:rPr lang="hu-HU" dirty="0" err="1"/>
              <a:t>humánkontrolling</a:t>
            </a:r>
            <a:r>
              <a:rPr lang="hu-HU" dirty="0"/>
              <a:t> komplex feladatrendszere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/>
              <a:t>Humánerőforrás költségei:</a:t>
            </a:r>
          </a:p>
          <a:p>
            <a:pPr>
              <a:buFontTx/>
              <a:buChar char="-"/>
            </a:pPr>
            <a:r>
              <a:rPr lang="hu-HU" dirty="0"/>
              <a:t>Anyagi és bér jellegű juttatások</a:t>
            </a:r>
          </a:p>
          <a:p>
            <a:pPr>
              <a:buNone/>
            </a:pPr>
            <a:r>
              <a:rPr lang="hu-HU" dirty="0"/>
              <a:t>Tudás mint emberi tőke és Goodwill érték, illetve strukturális tőke. </a:t>
            </a:r>
          </a:p>
          <a:p>
            <a:pPr>
              <a:buNone/>
            </a:pPr>
            <a:r>
              <a:rPr lang="hu-HU" dirty="0"/>
              <a:t>Részfunkciói:</a:t>
            </a:r>
          </a:p>
          <a:p>
            <a:pPr>
              <a:buFontTx/>
              <a:buChar char="-"/>
            </a:pPr>
            <a:r>
              <a:rPr lang="hu-HU" dirty="0"/>
              <a:t>HR hatékonyságának vizsgálata</a:t>
            </a:r>
          </a:p>
          <a:p>
            <a:pPr>
              <a:buFontTx/>
              <a:buChar char="-"/>
            </a:pPr>
            <a:r>
              <a:rPr lang="hu-HU" dirty="0"/>
              <a:t>HR költségelemzése</a:t>
            </a:r>
          </a:p>
          <a:p>
            <a:pPr>
              <a:buFontTx/>
              <a:buChar char="-"/>
            </a:pPr>
            <a:r>
              <a:rPr lang="hu-HU" dirty="0"/>
              <a:t>Jövedelmezőségi, eredményességi kontrolling</a:t>
            </a:r>
          </a:p>
          <a:p>
            <a:pPr>
              <a:buFontTx/>
              <a:buChar char="-"/>
            </a:pPr>
            <a:r>
              <a:rPr lang="hu-HU" dirty="0"/>
              <a:t>Humán-benchmarking, teljesítmény mutatók alkalmazása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Mutatószámok alkalmazása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pPr>
              <a:buNone/>
            </a:pPr>
            <a:r>
              <a:rPr lang="hu-HU" sz="2400" dirty="0"/>
              <a:t>Szervezeti eredményességi mutatók</a:t>
            </a:r>
          </a:p>
          <a:p>
            <a:pPr>
              <a:buFontTx/>
              <a:buChar char="-"/>
            </a:pPr>
            <a:r>
              <a:rPr lang="hu-HU" sz="2400" dirty="0"/>
              <a:t>Humán befektetési ráta</a:t>
            </a:r>
          </a:p>
          <a:p>
            <a:pPr>
              <a:buFontTx/>
              <a:buChar char="-"/>
            </a:pPr>
            <a:r>
              <a:rPr lang="hu-HU" sz="2400" dirty="0"/>
              <a:t>Egy főre jutó nyereség</a:t>
            </a:r>
          </a:p>
          <a:p>
            <a:pPr>
              <a:buNone/>
            </a:pPr>
            <a:r>
              <a:rPr lang="hu-HU" sz="2400" dirty="0"/>
              <a:t>Termelékenységi mutatók</a:t>
            </a:r>
          </a:p>
          <a:p>
            <a:pPr>
              <a:buFontTx/>
              <a:buChar char="-"/>
            </a:pPr>
            <a:r>
              <a:rPr lang="hu-HU" sz="2400" dirty="0"/>
              <a:t>Bérköltség/árbevétel</a:t>
            </a:r>
          </a:p>
          <a:p>
            <a:pPr>
              <a:buNone/>
            </a:pPr>
            <a:r>
              <a:rPr lang="hu-HU" sz="2400" dirty="0"/>
              <a:t>Hiányzás, betegállomány mutatói:</a:t>
            </a:r>
          </a:p>
          <a:p>
            <a:pPr>
              <a:buFontTx/>
              <a:buChar char="-"/>
            </a:pPr>
            <a:r>
              <a:rPr lang="hu-HU" sz="2400" dirty="0"/>
              <a:t>Egy főre jutó kieső költség</a:t>
            </a:r>
          </a:p>
          <a:p>
            <a:pPr>
              <a:buFontTx/>
              <a:buChar char="-"/>
            </a:pPr>
            <a:r>
              <a:rPr lang="hu-HU" sz="2400" dirty="0"/>
              <a:t>Hiányzási ráta</a:t>
            </a:r>
          </a:p>
          <a:p>
            <a:pPr>
              <a:buNone/>
            </a:pPr>
            <a:r>
              <a:rPr lang="hu-HU" sz="2400" dirty="0"/>
              <a:t>Fluktuáció</a:t>
            </a:r>
          </a:p>
          <a:p>
            <a:pPr>
              <a:buFontTx/>
              <a:buChar char="-"/>
            </a:pPr>
            <a:r>
              <a:rPr lang="hu-HU" sz="2400" dirty="0"/>
              <a:t>Kilépési arány</a:t>
            </a:r>
          </a:p>
          <a:p>
            <a:pPr>
              <a:buNone/>
            </a:pPr>
            <a:endParaRPr lang="hu-HU" dirty="0"/>
          </a:p>
          <a:p>
            <a:pPr>
              <a:buFontTx/>
              <a:buChar char="-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Humán befektetési ráta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109914"/>
          </a:xfrm>
        </p:spPr>
        <p:txBody>
          <a:bodyPr/>
          <a:lstStyle/>
          <a:p>
            <a:pPr>
              <a:buNone/>
            </a:pPr>
            <a:r>
              <a:rPr lang="hu-HU" dirty="0"/>
              <a:t>HIR= </a:t>
            </a:r>
            <a:r>
              <a:rPr lang="hu-HU" sz="1800" dirty="0"/>
              <a:t>(Értékesítési nettó árbevétel- (Összes termelési </a:t>
            </a:r>
            <a:r>
              <a:rPr lang="hu-HU" sz="1800" dirty="0" err="1"/>
              <a:t>ktg-</a:t>
            </a:r>
            <a:r>
              <a:rPr lang="hu-HU" sz="1800" dirty="0"/>
              <a:t> Munkaerő </a:t>
            </a:r>
            <a:r>
              <a:rPr lang="hu-HU" sz="1800" dirty="0" err="1"/>
              <a:t>ktg</a:t>
            </a:r>
            <a:r>
              <a:rPr lang="hu-HU" sz="1800" dirty="0"/>
              <a:t>)</a:t>
            </a:r>
          </a:p>
          <a:p>
            <a:pPr>
              <a:buNone/>
            </a:pPr>
            <a:r>
              <a:rPr lang="hu-HU" sz="1800" dirty="0"/>
              <a:t>                                                     Éves bérköltség</a:t>
            </a:r>
          </a:p>
          <a:p>
            <a:pPr>
              <a:buNone/>
            </a:pPr>
            <a:endParaRPr lang="hu-HU" sz="1800" dirty="0"/>
          </a:p>
          <a:p>
            <a:pPr>
              <a:buNone/>
            </a:pPr>
            <a:r>
              <a:rPr lang="hu-HU" sz="2400" dirty="0"/>
              <a:t>Munkaerő forgalom:   </a:t>
            </a:r>
            <a:r>
              <a:rPr lang="hu-HU" sz="1800" dirty="0"/>
              <a:t>Belépők + kilépők száma (fő)</a:t>
            </a:r>
          </a:p>
          <a:p>
            <a:pPr>
              <a:buNone/>
            </a:pPr>
            <a:r>
              <a:rPr lang="hu-HU" sz="1800" dirty="0"/>
              <a:t>                                             Átlagos statisztikai állományi létszám</a:t>
            </a:r>
          </a:p>
          <a:p>
            <a:pPr>
              <a:buNone/>
            </a:pPr>
            <a:endParaRPr lang="hu-HU" sz="1800" dirty="0"/>
          </a:p>
          <a:p>
            <a:pPr>
              <a:buNone/>
            </a:pPr>
            <a:endParaRPr lang="hu-HU" sz="2000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1428728" y="3643314"/>
            <a:ext cx="6572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3143240" y="4786322"/>
            <a:ext cx="3857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7072330" y="3214686"/>
            <a:ext cx="713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X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529</TotalTime>
  <Words>720</Words>
  <Application>Microsoft Office PowerPoint</Application>
  <PresentationFormat>Diavetítés a képernyőre (4:3 oldalarány)</PresentationFormat>
  <Paragraphs>306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Áramlás</vt:lpstr>
      <vt:lpstr>A Humáncontrolling komplex megközelítése</vt:lpstr>
      <vt:lpstr>Előadás menete</vt:lpstr>
      <vt:lpstr>A Kontrolling szerepe a vállalkozás életében</vt:lpstr>
      <vt:lpstr>Funkcionális részek</vt:lpstr>
      <vt:lpstr>Humánkontrolling</vt:lpstr>
      <vt:lpstr>Humáncontrolling célja</vt:lpstr>
      <vt:lpstr>A humánkontrolling komplex feladatrendszere</vt:lpstr>
      <vt:lpstr>Mutatószámok alkalmazása</vt:lpstr>
      <vt:lpstr>Humán befektetési ráta</vt:lpstr>
      <vt:lpstr>Beruházás és befektetés      részfolyamatok</vt:lpstr>
      <vt:lpstr>Számításai</vt:lpstr>
      <vt:lpstr>Beszerzési logisztika</vt:lpstr>
      <vt:lpstr>Beszállítók teljesítmény értékelése</vt:lpstr>
      <vt:lpstr>Megfelelő munkatárs kiválasztása</vt:lpstr>
      <vt:lpstr>Gyakorlati példa</vt:lpstr>
      <vt:lpstr>Értékelés</vt:lpstr>
      <vt:lpstr>Kiválasztás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Humáncontrolling komplex megközelítése</dc:title>
  <dc:creator>Udvardy Ádám</dc:creator>
  <cp:lastModifiedBy>AJK</cp:lastModifiedBy>
  <cp:revision>5</cp:revision>
  <dcterms:created xsi:type="dcterms:W3CDTF">2014-03-20T12:57:21Z</dcterms:created>
  <dcterms:modified xsi:type="dcterms:W3CDTF">2019-09-19T08:52:58Z</dcterms:modified>
</cp:coreProperties>
</file>