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3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i" initials="P" lastIdx="1" clrIdx="0">
    <p:extLst>
      <p:ext uri="{19B8F6BF-5375-455C-9EA6-DF929625EA0E}">
        <p15:presenceInfo xmlns:p15="http://schemas.microsoft.com/office/powerpoint/2012/main" userId="Pal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CCAD5C-3174-4D79-A419-7D32D5967BC3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5290CB0-8280-4C48-ADEF-89B21DAE021A}">
      <dgm:prSet/>
      <dgm:spPr/>
      <dgm:t>
        <a:bodyPr/>
        <a:lstStyle/>
        <a:p>
          <a:r>
            <a:rPr lang="hu-HU"/>
            <a:t>A menedzsment</a:t>
          </a:r>
          <a:endParaRPr lang="en-US"/>
        </a:p>
      </dgm:t>
    </dgm:pt>
    <dgm:pt modelId="{1A146805-4D66-41CF-8DAD-896F94E0260F}" type="parTrans" cxnId="{E52369E0-CFD2-4857-BCE0-37917300EED9}">
      <dgm:prSet/>
      <dgm:spPr/>
      <dgm:t>
        <a:bodyPr/>
        <a:lstStyle/>
        <a:p>
          <a:endParaRPr lang="en-US"/>
        </a:p>
      </dgm:t>
    </dgm:pt>
    <dgm:pt modelId="{03A76F1B-F3C1-4C9A-A57B-ED2E543DE6BD}" type="sibTrans" cxnId="{E52369E0-CFD2-4857-BCE0-37917300EED9}">
      <dgm:prSet/>
      <dgm:spPr/>
      <dgm:t>
        <a:bodyPr/>
        <a:lstStyle/>
        <a:p>
          <a:endParaRPr lang="en-US"/>
        </a:p>
      </dgm:t>
    </dgm:pt>
    <dgm:pt modelId="{A6463700-D0F2-4BCA-B640-35BFFD9276FF}">
      <dgm:prSet/>
      <dgm:spPr/>
      <dgm:t>
        <a:bodyPr/>
        <a:lstStyle/>
        <a:p>
          <a:r>
            <a:rPr lang="hu-HU"/>
            <a:t>A stratégiai menedzsment</a:t>
          </a:r>
          <a:endParaRPr lang="en-US"/>
        </a:p>
      </dgm:t>
    </dgm:pt>
    <dgm:pt modelId="{B1CB57D3-9D85-4557-955E-5EA95DE45338}" type="parTrans" cxnId="{230BF1E0-C967-481E-A481-BB5EB7811A4E}">
      <dgm:prSet/>
      <dgm:spPr/>
      <dgm:t>
        <a:bodyPr/>
        <a:lstStyle/>
        <a:p>
          <a:endParaRPr lang="en-US"/>
        </a:p>
      </dgm:t>
    </dgm:pt>
    <dgm:pt modelId="{51F3A672-6577-41EA-B562-0E2047E2F0A2}" type="sibTrans" cxnId="{230BF1E0-C967-481E-A481-BB5EB7811A4E}">
      <dgm:prSet/>
      <dgm:spPr/>
      <dgm:t>
        <a:bodyPr/>
        <a:lstStyle/>
        <a:p>
          <a:endParaRPr lang="en-US"/>
        </a:p>
      </dgm:t>
    </dgm:pt>
    <dgm:pt modelId="{7F31FC47-0B49-49FC-A198-642C94E85C6F}">
      <dgm:prSet/>
      <dgm:spPr/>
      <dgm:t>
        <a:bodyPr/>
        <a:lstStyle/>
        <a:p>
          <a:r>
            <a:rPr lang="hu-HU"/>
            <a:t>Versenystratégiák</a:t>
          </a:r>
          <a:endParaRPr lang="en-US"/>
        </a:p>
      </dgm:t>
    </dgm:pt>
    <dgm:pt modelId="{538D2413-1B4A-4084-9A76-15B2EAC63FB6}" type="parTrans" cxnId="{FB19CEE5-05C5-483E-9142-7618ACD6744F}">
      <dgm:prSet/>
      <dgm:spPr/>
      <dgm:t>
        <a:bodyPr/>
        <a:lstStyle/>
        <a:p>
          <a:endParaRPr lang="en-US"/>
        </a:p>
      </dgm:t>
    </dgm:pt>
    <dgm:pt modelId="{470AB747-CEB2-44D2-97E7-AF689DADA4D2}" type="sibTrans" cxnId="{FB19CEE5-05C5-483E-9142-7618ACD6744F}">
      <dgm:prSet/>
      <dgm:spPr/>
      <dgm:t>
        <a:bodyPr/>
        <a:lstStyle/>
        <a:p>
          <a:endParaRPr lang="en-US"/>
        </a:p>
      </dgm:t>
    </dgm:pt>
    <dgm:pt modelId="{14BEC6C5-5867-4F04-AEF1-AFBC000C5A2E}">
      <dgm:prSet/>
      <dgm:spPr/>
      <dgm:t>
        <a:bodyPr/>
        <a:lstStyle/>
        <a:p>
          <a:r>
            <a:rPr lang="hu-HU"/>
            <a:t>A SWOT elemzés</a:t>
          </a:r>
          <a:endParaRPr lang="en-US"/>
        </a:p>
      </dgm:t>
    </dgm:pt>
    <dgm:pt modelId="{55AA2660-8868-45DA-B19C-1AE8340A067A}" type="parTrans" cxnId="{72660824-E130-4D99-843E-BDE77317746A}">
      <dgm:prSet/>
      <dgm:spPr/>
      <dgm:t>
        <a:bodyPr/>
        <a:lstStyle/>
        <a:p>
          <a:endParaRPr lang="en-US"/>
        </a:p>
      </dgm:t>
    </dgm:pt>
    <dgm:pt modelId="{31CCDE51-C004-483D-BCD4-FD820FF38F4A}" type="sibTrans" cxnId="{72660824-E130-4D99-843E-BDE77317746A}">
      <dgm:prSet/>
      <dgm:spPr/>
      <dgm:t>
        <a:bodyPr/>
        <a:lstStyle/>
        <a:p>
          <a:endParaRPr lang="en-US"/>
        </a:p>
      </dgm:t>
    </dgm:pt>
    <dgm:pt modelId="{2754E3CA-4707-4F4A-8694-02FDEDE14F61}" type="pres">
      <dgm:prSet presAssocID="{1DCCAD5C-3174-4D79-A419-7D32D5967BC3}" presName="linear" presStyleCnt="0">
        <dgm:presLayoutVars>
          <dgm:animLvl val="lvl"/>
          <dgm:resizeHandles val="exact"/>
        </dgm:presLayoutVars>
      </dgm:prSet>
      <dgm:spPr/>
    </dgm:pt>
    <dgm:pt modelId="{AD907420-FD05-4BF2-81DB-B408200754C3}" type="pres">
      <dgm:prSet presAssocID="{B5290CB0-8280-4C48-ADEF-89B21DAE021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B569F99-9313-4026-BDBF-6371D004F572}" type="pres">
      <dgm:prSet presAssocID="{03A76F1B-F3C1-4C9A-A57B-ED2E543DE6BD}" presName="spacer" presStyleCnt="0"/>
      <dgm:spPr/>
    </dgm:pt>
    <dgm:pt modelId="{2122E4D6-DBFD-4179-9CC6-40605655F6EB}" type="pres">
      <dgm:prSet presAssocID="{A6463700-D0F2-4BCA-B640-35BFFD9276F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8E1EDFC-CA42-4708-978D-4630A7B1E3EF}" type="pres">
      <dgm:prSet presAssocID="{51F3A672-6577-41EA-B562-0E2047E2F0A2}" presName="spacer" presStyleCnt="0"/>
      <dgm:spPr/>
    </dgm:pt>
    <dgm:pt modelId="{6465ECAA-C36F-4211-80A6-4CDEE61E8B77}" type="pres">
      <dgm:prSet presAssocID="{7F31FC47-0B49-49FC-A198-642C94E85C6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9FAFDA0-2C1E-423B-AA86-17EC48C811F5}" type="pres">
      <dgm:prSet presAssocID="{470AB747-CEB2-44D2-97E7-AF689DADA4D2}" presName="spacer" presStyleCnt="0"/>
      <dgm:spPr/>
    </dgm:pt>
    <dgm:pt modelId="{44E4BF5E-9CBC-4FBD-BF10-AEDAF1BC1219}" type="pres">
      <dgm:prSet presAssocID="{14BEC6C5-5867-4F04-AEF1-AFBC000C5A2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AB4E10E-AD04-47C8-A6F8-5854C85AB789}" type="presOf" srcId="{1DCCAD5C-3174-4D79-A419-7D32D5967BC3}" destId="{2754E3CA-4707-4F4A-8694-02FDEDE14F61}" srcOrd="0" destOrd="0" presId="urn:microsoft.com/office/officeart/2005/8/layout/vList2"/>
    <dgm:cxn modelId="{72660824-E130-4D99-843E-BDE77317746A}" srcId="{1DCCAD5C-3174-4D79-A419-7D32D5967BC3}" destId="{14BEC6C5-5867-4F04-AEF1-AFBC000C5A2E}" srcOrd="3" destOrd="0" parTransId="{55AA2660-8868-45DA-B19C-1AE8340A067A}" sibTransId="{31CCDE51-C004-483D-BCD4-FD820FF38F4A}"/>
    <dgm:cxn modelId="{5017B824-04F2-47A1-8344-E92A91C618CD}" type="presOf" srcId="{A6463700-D0F2-4BCA-B640-35BFFD9276FF}" destId="{2122E4D6-DBFD-4179-9CC6-40605655F6EB}" srcOrd="0" destOrd="0" presId="urn:microsoft.com/office/officeart/2005/8/layout/vList2"/>
    <dgm:cxn modelId="{42D06639-9342-433D-89B2-B053344FE1BA}" type="presOf" srcId="{14BEC6C5-5867-4F04-AEF1-AFBC000C5A2E}" destId="{44E4BF5E-9CBC-4FBD-BF10-AEDAF1BC1219}" srcOrd="0" destOrd="0" presId="urn:microsoft.com/office/officeart/2005/8/layout/vList2"/>
    <dgm:cxn modelId="{B792BE42-8FE6-4DDC-8FF2-B989FFB0D1B0}" type="presOf" srcId="{7F31FC47-0B49-49FC-A198-642C94E85C6F}" destId="{6465ECAA-C36F-4211-80A6-4CDEE61E8B77}" srcOrd="0" destOrd="0" presId="urn:microsoft.com/office/officeart/2005/8/layout/vList2"/>
    <dgm:cxn modelId="{07D33B7E-1EC0-47FC-8E07-64C6E6E19249}" type="presOf" srcId="{B5290CB0-8280-4C48-ADEF-89B21DAE021A}" destId="{AD907420-FD05-4BF2-81DB-B408200754C3}" srcOrd="0" destOrd="0" presId="urn:microsoft.com/office/officeart/2005/8/layout/vList2"/>
    <dgm:cxn modelId="{E52369E0-CFD2-4857-BCE0-37917300EED9}" srcId="{1DCCAD5C-3174-4D79-A419-7D32D5967BC3}" destId="{B5290CB0-8280-4C48-ADEF-89B21DAE021A}" srcOrd="0" destOrd="0" parTransId="{1A146805-4D66-41CF-8DAD-896F94E0260F}" sibTransId="{03A76F1B-F3C1-4C9A-A57B-ED2E543DE6BD}"/>
    <dgm:cxn modelId="{230BF1E0-C967-481E-A481-BB5EB7811A4E}" srcId="{1DCCAD5C-3174-4D79-A419-7D32D5967BC3}" destId="{A6463700-D0F2-4BCA-B640-35BFFD9276FF}" srcOrd="1" destOrd="0" parTransId="{B1CB57D3-9D85-4557-955E-5EA95DE45338}" sibTransId="{51F3A672-6577-41EA-B562-0E2047E2F0A2}"/>
    <dgm:cxn modelId="{FB19CEE5-05C5-483E-9142-7618ACD6744F}" srcId="{1DCCAD5C-3174-4D79-A419-7D32D5967BC3}" destId="{7F31FC47-0B49-49FC-A198-642C94E85C6F}" srcOrd="2" destOrd="0" parTransId="{538D2413-1B4A-4084-9A76-15B2EAC63FB6}" sibTransId="{470AB747-CEB2-44D2-97E7-AF689DADA4D2}"/>
    <dgm:cxn modelId="{F2BD517E-F69D-4EF7-958C-B316917B8423}" type="presParOf" srcId="{2754E3CA-4707-4F4A-8694-02FDEDE14F61}" destId="{AD907420-FD05-4BF2-81DB-B408200754C3}" srcOrd="0" destOrd="0" presId="urn:microsoft.com/office/officeart/2005/8/layout/vList2"/>
    <dgm:cxn modelId="{E09ADA38-2745-4A47-9D56-D31F292B8CE7}" type="presParOf" srcId="{2754E3CA-4707-4F4A-8694-02FDEDE14F61}" destId="{BB569F99-9313-4026-BDBF-6371D004F572}" srcOrd="1" destOrd="0" presId="urn:microsoft.com/office/officeart/2005/8/layout/vList2"/>
    <dgm:cxn modelId="{150022E2-DBA8-4012-B1D2-85EFFBA5BF84}" type="presParOf" srcId="{2754E3CA-4707-4F4A-8694-02FDEDE14F61}" destId="{2122E4D6-DBFD-4179-9CC6-40605655F6EB}" srcOrd="2" destOrd="0" presId="urn:microsoft.com/office/officeart/2005/8/layout/vList2"/>
    <dgm:cxn modelId="{F77AFEBB-4A98-4741-8B02-40F29DFB76F9}" type="presParOf" srcId="{2754E3CA-4707-4F4A-8694-02FDEDE14F61}" destId="{D8E1EDFC-CA42-4708-978D-4630A7B1E3EF}" srcOrd="3" destOrd="0" presId="urn:microsoft.com/office/officeart/2005/8/layout/vList2"/>
    <dgm:cxn modelId="{E7967E9F-6A15-4CA6-BF2F-C04121E28D4B}" type="presParOf" srcId="{2754E3CA-4707-4F4A-8694-02FDEDE14F61}" destId="{6465ECAA-C36F-4211-80A6-4CDEE61E8B77}" srcOrd="4" destOrd="0" presId="urn:microsoft.com/office/officeart/2005/8/layout/vList2"/>
    <dgm:cxn modelId="{BBA0388E-CDDE-436D-ABBE-914A35D1FAD1}" type="presParOf" srcId="{2754E3CA-4707-4F4A-8694-02FDEDE14F61}" destId="{39FAFDA0-2C1E-423B-AA86-17EC48C811F5}" srcOrd="5" destOrd="0" presId="urn:microsoft.com/office/officeart/2005/8/layout/vList2"/>
    <dgm:cxn modelId="{7ABDBC4F-23BA-491E-AC55-D6A6AA9B2735}" type="presParOf" srcId="{2754E3CA-4707-4F4A-8694-02FDEDE14F61}" destId="{44E4BF5E-9CBC-4FBD-BF10-AEDAF1BC121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87E1D1-1B3F-4ADE-9FE9-4CB6F77D45B6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1C2908A-708A-4285-823C-19F02F333ACF}">
      <dgm:prSet/>
      <dgm:spPr/>
      <dgm:t>
        <a:bodyPr/>
        <a:lstStyle/>
        <a:p>
          <a:r>
            <a:rPr lang="hu-HU"/>
            <a:t>A szervezés: a szervezeti erőforrások és tevékenységek koherens struktúrába rendezése. </a:t>
          </a:r>
          <a:endParaRPr lang="en-US"/>
        </a:p>
      </dgm:t>
    </dgm:pt>
    <dgm:pt modelId="{01351DEA-AFA0-4C88-957E-F3E861E4413E}" type="parTrans" cxnId="{3A468F62-0004-4C32-8C68-C10779E6051E}">
      <dgm:prSet/>
      <dgm:spPr/>
      <dgm:t>
        <a:bodyPr/>
        <a:lstStyle/>
        <a:p>
          <a:endParaRPr lang="en-US"/>
        </a:p>
      </dgm:t>
    </dgm:pt>
    <dgm:pt modelId="{59143016-2DCB-4609-8988-92C721079196}" type="sibTrans" cxnId="{3A468F62-0004-4C32-8C68-C10779E6051E}">
      <dgm:prSet/>
      <dgm:spPr/>
      <dgm:t>
        <a:bodyPr/>
        <a:lstStyle/>
        <a:p>
          <a:endParaRPr lang="en-US"/>
        </a:p>
      </dgm:t>
    </dgm:pt>
    <dgm:pt modelId="{640D719C-FE97-4F81-A862-395FCEC84982}">
      <dgm:prSet/>
      <dgm:spPr/>
      <dgm:t>
        <a:bodyPr/>
        <a:lstStyle/>
        <a:p>
          <a:r>
            <a:rPr lang="hu-HU" dirty="0"/>
            <a:t>A vezetés: az alkalmazottak irányítása és motiválása a szervezeti célok elérése érdekében</a:t>
          </a:r>
          <a:endParaRPr lang="en-US" dirty="0"/>
        </a:p>
      </dgm:t>
    </dgm:pt>
    <dgm:pt modelId="{C4EA1216-6DE1-4626-9094-484871D47EF6}" type="parTrans" cxnId="{D3C93B9C-17BC-4AE1-BF35-4C54660D7F9D}">
      <dgm:prSet/>
      <dgm:spPr/>
      <dgm:t>
        <a:bodyPr/>
        <a:lstStyle/>
        <a:p>
          <a:endParaRPr lang="en-US"/>
        </a:p>
      </dgm:t>
    </dgm:pt>
    <dgm:pt modelId="{D25B4399-E16B-4F06-B8F0-F2CC30A7697D}" type="sibTrans" cxnId="{D3C93B9C-17BC-4AE1-BF35-4C54660D7F9D}">
      <dgm:prSet/>
      <dgm:spPr/>
      <dgm:t>
        <a:bodyPr/>
        <a:lstStyle/>
        <a:p>
          <a:endParaRPr lang="en-US"/>
        </a:p>
      </dgm:t>
    </dgm:pt>
    <dgm:pt modelId="{5A11C6BA-1277-483B-B621-632AE4CC4513}" type="pres">
      <dgm:prSet presAssocID="{0187E1D1-1B3F-4ADE-9FE9-4CB6F77D45B6}" presName="linear" presStyleCnt="0">
        <dgm:presLayoutVars>
          <dgm:animLvl val="lvl"/>
          <dgm:resizeHandles val="exact"/>
        </dgm:presLayoutVars>
      </dgm:prSet>
      <dgm:spPr/>
    </dgm:pt>
    <dgm:pt modelId="{C3D1A2AB-1CFB-4642-97D4-4F6F0BF53859}" type="pres">
      <dgm:prSet presAssocID="{11C2908A-708A-4285-823C-19F02F333AC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4C8E672-2565-432D-A654-A3C21AC1CFFE}" type="pres">
      <dgm:prSet presAssocID="{59143016-2DCB-4609-8988-92C721079196}" presName="spacer" presStyleCnt="0"/>
      <dgm:spPr/>
    </dgm:pt>
    <dgm:pt modelId="{EE1B629A-E3DD-4790-8641-76ED3CD910FA}" type="pres">
      <dgm:prSet presAssocID="{640D719C-FE97-4F81-A862-395FCEC8498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86E4D90D-F016-4F2E-874E-817B9CB627A6}" type="presOf" srcId="{11C2908A-708A-4285-823C-19F02F333ACF}" destId="{C3D1A2AB-1CFB-4642-97D4-4F6F0BF53859}" srcOrd="0" destOrd="0" presId="urn:microsoft.com/office/officeart/2005/8/layout/vList2"/>
    <dgm:cxn modelId="{2977FB26-D661-49A4-A9E0-5A515DFA32AC}" type="presOf" srcId="{640D719C-FE97-4F81-A862-395FCEC84982}" destId="{EE1B629A-E3DD-4790-8641-76ED3CD910FA}" srcOrd="0" destOrd="0" presId="urn:microsoft.com/office/officeart/2005/8/layout/vList2"/>
    <dgm:cxn modelId="{3A468F62-0004-4C32-8C68-C10779E6051E}" srcId="{0187E1D1-1B3F-4ADE-9FE9-4CB6F77D45B6}" destId="{11C2908A-708A-4285-823C-19F02F333ACF}" srcOrd="0" destOrd="0" parTransId="{01351DEA-AFA0-4C88-957E-F3E861E4413E}" sibTransId="{59143016-2DCB-4609-8988-92C721079196}"/>
    <dgm:cxn modelId="{D3C93B9C-17BC-4AE1-BF35-4C54660D7F9D}" srcId="{0187E1D1-1B3F-4ADE-9FE9-4CB6F77D45B6}" destId="{640D719C-FE97-4F81-A862-395FCEC84982}" srcOrd="1" destOrd="0" parTransId="{C4EA1216-6DE1-4626-9094-484871D47EF6}" sibTransId="{D25B4399-E16B-4F06-B8F0-F2CC30A7697D}"/>
    <dgm:cxn modelId="{2161D7DD-AFC3-41E8-A745-49B61C61FFD7}" type="presOf" srcId="{0187E1D1-1B3F-4ADE-9FE9-4CB6F77D45B6}" destId="{5A11C6BA-1277-483B-B621-632AE4CC4513}" srcOrd="0" destOrd="0" presId="urn:microsoft.com/office/officeart/2005/8/layout/vList2"/>
    <dgm:cxn modelId="{313A8861-727A-43B7-B5B3-34A8FF617284}" type="presParOf" srcId="{5A11C6BA-1277-483B-B621-632AE4CC4513}" destId="{C3D1A2AB-1CFB-4642-97D4-4F6F0BF53859}" srcOrd="0" destOrd="0" presId="urn:microsoft.com/office/officeart/2005/8/layout/vList2"/>
    <dgm:cxn modelId="{E7DA117D-4E47-464A-9619-3F885D374009}" type="presParOf" srcId="{5A11C6BA-1277-483B-B621-632AE4CC4513}" destId="{84C8E672-2565-432D-A654-A3C21AC1CFFE}" srcOrd="1" destOrd="0" presId="urn:microsoft.com/office/officeart/2005/8/layout/vList2"/>
    <dgm:cxn modelId="{56743008-E4D0-4D8B-8619-D154CA6BEF01}" type="presParOf" srcId="{5A11C6BA-1277-483B-B621-632AE4CC4513}" destId="{EE1B629A-E3DD-4790-8641-76ED3CD910F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451C74-8040-4E39-964C-F2E93FB5A8B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48A1F91-05FE-4319-A7A5-ECB5B33DAA94}">
      <dgm:prSet/>
      <dgm:spPr/>
      <dgm:t>
        <a:bodyPr/>
        <a:lstStyle/>
        <a:p>
          <a:r>
            <a:rPr lang="hu-HU"/>
            <a:t>Küldetés: a szervezet a többitől megkülönböztető alapvető cél.</a:t>
          </a:r>
          <a:endParaRPr lang="en-US"/>
        </a:p>
      </dgm:t>
    </dgm:pt>
    <dgm:pt modelId="{2B320688-8D25-4B54-BCB1-A41ECBB5301C}" type="parTrans" cxnId="{B4B82A91-A087-4CD5-8725-6A70DA435148}">
      <dgm:prSet/>
      <dgm:spPr/>
      <dgm:t>
        <a:bodyPr/>
        <a:lstStyle/>
        <a:p>
          <a:endParaRPr lang="en-US"/>
        </a:p>
      </dgm:t>
    </dgm:pt>
    <dgm:pt modelId="{D84BE8A6-0415-4C98-BDE2-0F86A6CB1A6C}" type="sibTrans" cxnId="{B4B82A91-A087-4CD5-8725-6A70DA435148}">
      <dgm:prSet/>
      <dgm:spPr/>
      <dgm:t>
        <a:bodyPr/>
        <a:lstStyle/>
        <a:p>
          <a:endParaRPr lang="en-US"/>
        </a:p>
      </dgm:t>
    </dgm:pt>
    <dgm:pt modelId="{F5698908-7B50-4E89-BE96-B3900E18EED0}">
      <dgm:prSet/>
      <dgm:spPr/>
      <dgm:t>
        <a:bodyPr/>
        <a:lstStyle/>
        <a:p>
          <a:r>
            <a:rPr lang="hu-HU"/>
            <a:t>Célok: viszonyítási pontok, melyekhez képest a siker lemérhető; elérendő értékek.</a:t>
          </a:r>
          <a:endParaRPr lang="en-US"/>
        </a:p>
      </dgm:t>
    </dgm:pt>
    <dgm:pt modelId="{31D77B09-E8D4-48B8-8C9B-5E55C58809D2}" type="parTrans" cxnId="{105A7C8D-0809-45C3-A610-F36C54FD67C6}">
      <dgm:prSet/>
      <dgm:spPr/>
      <dgm:t>
        <a:bodyPr/>
        <a:lstStyle/>
        <a:p>
          <a:endParaRPr lang="en-US"/>
        </a:p>
      </dgm:t>
    </dgm:pt>
    <dgm:pt modelId="{6FC415C0-BA9F-4A42-A978-2737DD425BCB}" type="sibTrans" cxnId="{105A7C8D-0809-45C3-A610-F36C54FD67C6}">
      <dgm:prSet/>
      <dgm:spPr/>
      <dgm:t>
        <a:bodyPr/>
        <a:lstStyle/>
        <a:p>
          <a:endParaRPr lang="en-US"/>
        </a:p>
      </dgm:t>
    </dgm:pt>
    <dgm:pt modelId="{A1E01F34-29D6-46EB-BECA-1C65AAEEC2DE}" type="pres">
      <dgm:prSet presAssocID="{DF451C74-8040-4E39-964C-F2E93FB5A8B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AC2313E-6CEE-4625-85B8-98AA48D4940A}" type="pres">
      <dgm:prSet presAssocID="{548A1F91-05FE-4319-A7A5-ECB5B33DAA94}" presName="hierRoot1" presStyleCnt="0"/>
      <dgm:spPr/>
    </dgm:pt>
    <dgm:pt modelId="{237FEC0C-D485-40AA-A9DA-7044E2C99D9E}" type="pres">
      <dgm:prSet presAssocID="{548A1F91-05FE-4319-A7A5-ECB5B33DAA94}" presName="composite" presStyleCnt="0"/>
      <dgm:spPr/>
    </dgm:pt>
    <dgm:pt modelId="{7E0CAFFB-2D2F-47BE-9134-A92A905183DD}" type="pres">
      <dgm:prSet presAssocID="{548A1F91-05FE-4319-A7A5-ECB5B33DAA94}" presName="background" presStyleLbl="node0" presStyleIdx="0" presStyleCnt="2"/>
      <dgm:spPr/>
    </dgm:pt>
    <dgm:pt modelId="{14530444-B828-4169-B538-CAA15587054B}" type="pres">
      <dgm:prSet presAssocID="{548A1F91-05FE-4319-A7A5-ECB5B33DAA94}" presName="text" presStyleLbl="fgAcc0" presStyleIdx="0" presStyleCnt="2">
        <dgm:presLayoutVars>
          <dgm:chPref val="3"/>
        </dgm:presLayoutVars>
      </dgm:prSet>
      <dgm:spPr/>
    </dgm:pt>
    <dgm:pt modelId="{9CBB624A-62BC-4754-8934-D589DE4DF54C}" type="pres">
      <dgm:prSet presAssocID="{548A1F91-05FE-4319-A7A5-ECB5B33DAA94}" presName="hierChild2" presStyleCnt="0"/>
      <dgm:spPr/>
    </dgm:pt>
    <dgm:pt modelId="{BD6246CA-EBDB-42E6-9A3E-DD7B7693E70F}" type="pres">
      <dgm:prSet presAssocID="{F5698908-7B50-4E89-BE96-B3900E18EED0}" presName="hierRoot1" presStyleCnt="0"/>
      <dgm:spPr/>
    </dgm:pt>
    <dgm:pt modelId="{F53C88F4-8C3E-469A-8298-36FFCB5E143F}" type="pres">
      <dgm:prSet presAssocID="{F5698908-7B50-4E89-BE96-B3900E18EED0}" presName="composite" presStyleCnt="0"/>
      <dgm:spPr/>
    </dgm:pt>
    <dgm:pt modelId="{E1D50B73-3A8B-47FD-A3A1-DA4FEE5B6D9F}" type="pres">
      <dgm:prSet presAssocID="{F5698908-7B50-4E89-BE96-B3900E18EED0}" presName="background" presStyleLbl="node0" presStyleIdx="1" presStyleCnt="2"/>
      <dgm:spPr/>
    </dgm:pt>
    <dgm:pt modelId="{0275C53B-5E8A-4EE6-8EA0-2A71B9AB265D}" type="pres">
      <dgm:prSet presAssocID="{F5698908-7B50-4E89-BE96-B3900E18EED0}" presName="text" presStyleLbl="fgAcc0" presStyleIdx="1" presStyleCnt="2">
        <dgm:presLayoutVars>
          <dgm:chPref val="3"/>
        </dgm:presLayoutVars>
      </dgm:prSet>
      <dgm:spPr/>
    </dgm:pt>
    <dgm:pt modelId="{61BA43D5-99E7-442A-98B6-714E7343E5A1}" type="pres">
      <dgm:prSet presAssocID="{F5698908-7B50-4E89-BE96-B3900E18EED0}" presName="hierChild2" presStyleCnt="0"/>
      <dgm:spPr/>
    </dgm:pt>
  </dgm:ptLst>
  <dgm:cxnLst>
    <dgm:cxn modelId="{2EBC5704-9BE5-4D66-B599-00AA9BBF055A}" type="presOf" srcId="{548A1F91-05FE-4319-A7A5-ECB5B33DAA94}" destId="{14530444-B828-4169-B538-CAA15587054B}" srcOrd="0" destOrd="0" presId="urn:microsoft.com/office/officeart/2005/8/layout/hierarchy1"/>
    <dgm:cxn modelId="{33786E70-928B-4645-8A74-36C93B99FFF2}" type="presOf" srcId="{F5698908-7B50-4E89-BE96-B3900E18EED0}" destId="{0275C53B-5E8A-4EE6-8EA0-2A71B9AB265D}" srcOrd="0" destOrd="0" presId="urn:microsoft.com/office/officeart/2005/8/layout/hierarchy1"/>
    <dgm:cxn modelId="{105A7C8D-0809-45C3-A610-F36C54FD67C6}" srcId="{DF451C74-8040-4E39-964C-F2E93FB5A8BC}" destId="{F5698908-7B50-4E89-BE96-B3900E18EED0}" srcOrd="1" destOrd="0" parTransId="{31D77B09-E8D4-48B8-8C9B-5E55C58809D2}" sibTransId="{6FC415C0-BA9F-4A42-A978-2737DD425BCB}"/>
    <dgm:cxn modelId="{B4B82A91-A087-4CD5-8725-6A70DA435148}" srcId="{DF451C74-8040-4E39-964C-F2E93FB5A8BC}" destId="{548A1F91-05FE-4319-A7A5-ECB5B33DAA94}" srcOrd="0" destOrd="0" parTransId="{2B320688-8D25-4B54-BCB1-A41ECBB5301C}" sibTransId="{D84BE8A6-0415-4C98-BDE2-0F86A6CB1A6C}"/>
    <dgm:cxn modelId="{1A5797AA-1B1E-4AEB-BB33-5869634B3AFB}" type="presOf" srcId="{DF451C74-8040-4E39-964C-F2E93FB5A8BC}" destId="{A1E01F34-29D6-46EB-BECA-1C65AAEEC2DE}" srcOrd="0" destOrd="0" presId="urn:microsoft.com/office/officeart/2005/8/layout/hierarchy1"/>
    <dgm:cxn modelId="{F74B0ABE-50F2-40D1-BF93-804D217A0C55}" type="presParOf" srcId="{A1E01F34-29D6-46EB-BECA-1C65AAEEC2DE}" destId="{0AC2313E-6CEE-4625-85B8-98AA48D4940A}" srcOrd="0" destOrd="0" presId="urn:microsoft.com/office/officeart/2005/8/layout/hierarchy1"/>
    <dgm:cxn modelId="{89188231-F181-4172-A30C-E2853DDACC83}" type="presParOf" srcId="{0AC2313E-6CEE-4625-85B8-98AA48D4940A}" destId="{237FEC0C-D485-40AA-A9DA-7044E2C99D9E}" srcOrd="0" destOrd="0" presId="urn:microsoft.com/office/officeart/2005/8/layout/hierarchy1"/>
    <dgm:cxn modelId="{F8D12EDE-48AD-483F-80C0-F87526C96E42}" type="presParOf" srcId="{237FEC0C-D485-40AA-A9DA-7044E2C99D9E}" destId="{7E0CAFFB-2D2F-47BE-9134-A92A905183DD}" srcOrd="0" destOrd="0" presId="urn:microsoft.com/office/officeart/2005/8/layout/hierarchy1"/>
    <dgm:cxn modelId="{0FD3EE96-1F9C-4E8A-8FAE-D822A77D29F3}" type="presParOf" srcId="{237FEC0C-D485-40AA-A9DA-7044E2C99D9E}" destId="{14530444-B828-4169-B538-CAA15587054B}" srcOrd="1" destOrd="0" presId="urn:microsoft.com/office/officeart/2005/8/layout/hierarchy1"/>
    <dgm:cxn modelId="{030FD2BC-68A2-4A1D-BA84-D386B424F285}" type="presParOf" srcId="{0AC2313E-6CEE-4625-85B8-98AA48D4940A}" destId="{9CBB624A-62BC-4754-8934-D589DE4DF54C}" srcOrd="1" destOrd="0" presId="urn:microsoft.com/office/officeart/2005/8/layout/hierarchy1"/>
    <dgm:cxn modelId="{86BE8B97-6C5C-4E91-9A1E-DDC7E5D902EC}" type="presParOf" srcId="{A1E01F34-29D6-46EB-BECA-1C65AAEEC2DE}" destId="{BD6246CA-EBDB-42E6-9A3E-DD7B7693E70F}" srcOrd="1" destOrd="0" presId="urn:microsoft.com/office/officeart/2005/8/layout/hierarchy1"/>
    <dgm:cxn modelId="{AE9F7D80-00E9-4CD4-AF20-DC5DEAC6DECB}" type="presParOf" srcId="{BD6246CA-EBDB-42E6-9A3E-DD7B7693E70F}" destId="{F53C88F4-8C3E-469A-8298-36FFCB5E143F}" srcOrd="0" destOrd="0" presId="urn:microsoft.com/office/officeart/2005/8/layout/hierarchy1"/>
    <dgm:cxn modelId="{BC21C8CD-1850-4E98-AA63-EEDFB6F9DA0D}" type="presParOf" srcId="{F53C88F4-8C3E-469A-8298-36FFCB5E143F}" destId="{E1D50B73-3A8B-47FD-A3A1-DA4FEE5B6D9F}" srcOrd="0" destOrd="0" presId="urn:microsoft.com/office/officeart/2005/8/layout/hierarchy1"/>
    <dgm:cxn modelId="{EC3FC5D2-4C37-4DC3-98F8-AD087947223A}" type="presParOf" srcId="{F53C88F4-8C3E-469A-8298-36FFCB5E143F}" destId="{0275C53B-5E8A-4EE6-8EA0-2A71B9AB265D}" srcOrd="1" destOrd="0" presId="urn:microsoft.com/office/officeart/2005/8/layout/hierarchy1"/>
    <dgm:cxn modelId="{34BA125B-5AC2-47C4-BB09-F27BC15EA4B2}" type="presParOf" srcId="{BD6246CA-EBDB-42E6-9A3E-DD7B7693E70F}" destId="{61BA43D5-99E7-442A-98B6-714E7343E5A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5A035E9-ECFC-43A7-9761-1F8D785AE15F}" type="doc">
      <dgm:prSet loTypeId="urn:microsoft.com/office/officeart/2005/8/layout/vProcess5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0BF6636-FA78-491B-9138-374FDB9A21F7}">
      <dgm:prSet/>
      <dgm:spPr/>
      <dgm:t>
        <a:bodyPr/>
        <a:lstStyle/>
        <a:p>
          <a:r>
            <a:rPr lang="hu-HU"/>
            <a:t>A célok időtávja lehet: </a:t>
          </a:r>
          <a:endParaRPr lang="en-US"/>
        </a:p>
      </dgm:t>
    </dgm:pt>
    <dgm:pt modelId="{7DE397B3-A58F-4A12-9F5E-1D8DC34F59B4}" type="parTrans" cxnId="{6062F527-A208-43FD-9A41-3972C5213226}">
      <dgm:prSet/>
      <dgm:spPr/>
      <dgm:t>
        <a:bodyPr/>
        <a:lstStyle/>
        <a:p>
          <a:endParaRPr lang="en-US"/>
        </a:p>
      </dgm:t>
    </dgm:pt>
    <dgm:pt modelId="{2A95023D-3C47-4ECF-8A26-2ED5DC75548F}" type="sibTrans" cxnId="{6062F527-A208-43FD-9A41-3972C5213226}">
      <dgm:prSet/>
      <dgm:spPr/>
      <dgm:t>
        <a:bodyPr/>
        <a:lstStyle/>
        <a:p>
          <a:endParaRPr lang="en-US"/>
        </a:p>
      </dgm:t>
    </dgm:pt>
    <dgm:pt modelId="{0D2C3258-967A-40B7-976C-EF469CDCA108}">
      <dgm:prSet/>
      <dgm:spPr/>
      <dgm:t>
        <a:bodyPr/>
        <a:lstStyle/>
        <a:p>
          <a:r>
            <a:rPr lang="hu-HU"/>
            <a:t>rövid (egy éven belül), </a:t>
          </a:r>
          <a:endParaRPr lang="en-US"/>
        </a:p>
      </dgm:t>
    </dgm:pt>
    <dgm:pt modelId="{C165C128-2C07-401D-9166-84B9BFE301AD}" type="parTrans" cxnId="{1DDD46BC-6F98-4813-890F-5C954FAB3456}">
      <dgm:prSet/>
      <dgm:spPr/>
      <dgm:t>
        <a:bodyPr/>
        <a:lstStyle/>
        <a:p>
          <a:endParaRPr lang="en-US"/>
        </a:p>
      </dgm:t>
    </dgm:pt>
    <dgm:pt modelId="{98A28A0B-8A91-40C4-A7BE-D9B961ECAEE4}" type="sibTrans" cxnId="{1DDD46BC-6F98-4813-890F-5C954FAB3456}">
      <dgm:prSet/>
      <dgm:spPr/>
      <dgm:t>
        <a:bodyPr/>
        <a:lstStyle/>
        <a:p>
          <a:endParaRPr lang="en-US"/>
        </a:p>
      </dgm:t>
    </dgm:pt>
    <dgm:pt modelId="{C32F31E7-0AE1-4F4F-B574-B0B4EC7AACFB}">
      <dgm:prSet/>
      <dgm:spPr/>
      <dgm:t>
        <a:bodyPr/>
        <a:lstStyle/>
        <a:p>
          <a:r>
            <a:rPr lang="hu-HU"/>
            <a:t>középtávú (egy-öt év között); és </a:t>
          </a:r>
          <a:endParaRPr lang="en-US"/>
        </a:p>
      </dgm:t>
    </dgm:pt>
    <dgm:pt modelId="{735A63CE-6B89-4D02-9894-9A4BC2453203}" type="parTrans" cxnId="{E959A257-8BC9-43EF-8229-1DAC882A2417}">
      <dgm:prSet/>
      <dgm:spPr/>
      <dgm:t>
        <a:bodyPr/>
        <a:lstStyle/>
        <a:p>
          <a:endParaRPr lang="en-US"/>
        </a:p>
      </dgm:t>
    </dgm:pt>
    <dgm:pt modelId="{D5F52EF5-9F9F-4254-9CF1-6E4713C70802}" type="sibTrans" cxnId="{E959A257-8BC9-43EF-8229-1DAC882A2417}">
      <dgm:prSet/>
      <dgm:spPr/>
      <dgm:t>
        <a:bodyPr/>
        <a:lstStyle/>
        <a:p>
          <a:endParaRPr lang="en-US"/>
        </a:p>
      </dgm:t>
    </dgm:pt>
    <dgm:pt modelId="{76277D5A-FD69-4E96-9788-AFBF30FD9753}">
      <dgm:prSet/>
      <dgm:spPr/>
      <dgm:t>
        <a:bodyPr/>
        <a:lstStyle/>
        <a:p>
          <a:r>
            <a:rPr lang="hu-HU"/>
            <a:t>hosszú-távú (öt éven túl terjedő)</a:t>
          </a:r>
          <a:endParaRPr lang="en-US"/>
        </a:p>
      </dgm:t>
    </dgm:pt>
    <dgm:pt modelId="{60B60B5C-9392-4D83-8965-EAA2235A9C22}" type="parTrans" cxnId="{312C41A6-0A7C-42C0-B497-4F6EC2915126}">
      <dgm:prSet/>
      <dgm:spPr/>
      <dgm:t>
        <a:bodyPr/>
        <a:lstStyle/>
        <a:p>
          <a:endParaRPr lang="en-US"/>
        </a:p>
      </dgm:t>
    </dgm:pt>
    <dgm:pt modelId="{23CE0AA1-9888-46BD-9E1E-586FB377477A}" type="sibTrans" cxnId="{312C41A6-0A7C-42C0-B497-4F6EC2915126}">
      <dgm:prSet/>
      <dgm:spPr/>
      <dgm:t>
        <a:bodyPr/>
        <a:lstStyle/>
        <a:p>
          <a:endParaRPr lang="en-US"/>
        </a:p>
      </dgm:t>
    </dgm:pt>
    <dgm:pt modelId="{CA795991-3CFD-4BFD-959C-06EEB295B1BB}" type="pres">
      <dgm:prSet presAssocID="{E5A035E9-ECFC-43A7-9761-1F8D785AE15F}" presName="outerComposite" presStyleCnt="0">
        <dgm:presLayoutVars>
          <dgm:chMax val="5"/>
          <dgm:dir/>
          <dgm:resizeHandles val="exact"/>
        </dgm:presLayoutVars>
      </dgm:prSet>
      <dgm:spPr/>
    </dgm:pt>
    <dgm:pt modelId="{61F03DA7-D593-41D2-AABB-9C6F009427C1}" type="pres">
      <dgm:prSet presAssocID="{E5A035E9-ECFC-43A7-9761-1F8D785AE15F}" presName="dummyMaxCanvas" presStyleCnt="0">
        <dgm:presLayoutVars/>
      </dgm:prSet>
      <dgm:spPr/>
    </dgm:pt>
    <dgm:pt modelId="{76AC93BD-4969-42EA-88A7-499C6717E557}" type="pres">
      <dgm:prSet presAssocID="{E5A035E9-ECFC-43A7-9761-1F8D785AE15F}" presName="FourNodes_1" presStyleLbl="node1" presStyleIdx="0" presStyleCnt="4">
        <dgm:presLayoutVars>
          <dgm:bulletEnabled val="1"/>
        </dgm:presLayoutVars>
      </dgm:prSet>
      <dgm:spPr/>
    </dgm:pt>
    <dgm:pt modelId="{2A8A015E-5841-4D8E-AD2D-B2FB4891FD46}" type="pres">
      <dgm:prSet presAssocID="{E5A035E9-ECFC-43A7-9761-1F8D785AE15F}" presName="FourNodes_2" presStyleLbl="node1" presStyleIdx="1" presStyleCnt="4">
        <dgm:presLayoutVars>
          <dgm:bulletEnabled val="1"/>
        </dgm:presLayoutVars>
      </dgm:prSet>
      <dgm:spPr/>
    </dgm:pt>
    <dgm:pt modelId="{EAF5B674-70CE-46A8-A132-6D1081D66A45}" type="pres">
      <dgm:prSet presAssocID="{E5A035E9-ECFC-43A7-9761-1F8D785AE15F}" presName="FourNodes_3" presStyleLbl="node1" presStyleIdx="2" presStyleCnt="4">
        <dgm:presLayoutVars>
          <dgm:bulletEnabled val="1"/>
        </dgm:presLayoutVars>
      </dgm:prSet>
      <dgm:spPr/>
    </dgm:pt>
    <dgm:pt modelId="{1466C3D4-9A0B-429E-A7E9-5AB64443B134}" type="pres">
      <dgm:prSet presAssocID="{E5A035E9-ECFC-43A7-9761-1F8D785AE15F}" presName="FourNodes_4" presStyleLbl="node1" presStyleIdx="3" presStyleCnt="4">
        <dgm:presLayoutVars>
          <dgm:bulletEnabled val="1"/>
        </dgm:presLayoutVars>
      </dgm:prSet>
      <dgm:spPr/>
    </dgm:pt>
    <dgm:pt modelId="{C0C28654-DA08-4A0F-9589-4F3F7E543B51}" type="pres">
      <dgm:prSet presAssocID="{E5A035E9-ECFC-43A7-9761-1F8D785AE15F}" presName="FourConn_1-2" presStyleLbl="fgAccFollowNode1" presStyleIdx="0" presStyleCnt="3">
        <dgm:presLayoutVars>
          <dgm:bulletEnabled val="1"/>
        </dgm:presLayoutVars>
      </dgm:prSet>
      <dgm:spPr/>
    </dgm:pt>
    <dgm:pt modelId="{C76EB2C4-BFF7-4CF7-9161-EE39873A2B9A}" type="pres">
      <dgm:prSet presAssocID="{E5A035E9-ECFC-43A7-9761-1F8D785AE15F}" presName="FourConn_2-3" presStyleLbl="fgAccFollowNode1" presStyleIdx="1" presStyleCnt="3">
        <dgm:presLayoutVars>
          <dgm:bulletEnabled val="1"/>
        </dgm:presLayoutVars>
      </dgm:prSet>
      <dgm:spPr/>
    </dgm:pt>
    <dgm:pt modelId="{BD337F9A-BFF0-4299-8758-421177B41CFD}" type="pres">
      <dgm:prSet presAssocID="{E5A035E9-ECFC-43A7-9761-1F8D785AE15F}" presName="FourConn_3-4" presStyleLbl="fgAccFollowNode1" presStyleIdx="2" presStyleCnt="3">
        <dgm:presLayoutVars>
          <dgm:bulletEnabled val="1"/>
        </dgm:presLayoutVars>
      </dgm:prSet>
      <dgm:spPr/>
    </dgm:pt>
    <dgm:pt modelId="{296B2E1F-D889-4107-8A87-E9248913ACDB}" type="pres">
      <dgm:prSet presAssocID="{E5A035E9-ECFC-43A7-9761-1F8D785AE15F}" presName="FourNodes_1_text" presStyleLbl="node1" presStyleIdx="3" presStyleCnt="4">
        <dgm:presLayoutVars>
          <dgm:bulletEnabled val="1"/>
        </dgm:presLayoutVars>
      </dgm:prSet>
      <dgm:spPr/>
    </dgm:pt>
    <dgm:pt modelId="{BC87C8CD-7823-4846-9DE5-5E8F438EED73}" type="pres">
      <dgm:prSet presAssocID="{E5A035E9-ECFC-43A7-9761-1F8D785AE15F}" presName="FourNodes_2_text" presStyleLbl="node1" presStyleIdx="3" presStyleCnt="4">
        <dgm:presLayoutVars>
          <dgm:bulletEnabled val="1"/>
        </dgm:presLayoutVars>
      </dgm:prSet>
      <dgm:spPr/>
    </dgm:pt>
    <dgm:pt modelId="{3822925D-2814-4CD9-943A-C604171184C0}" type="pres">
      <dgm:prSet presAssocID="{E5A035E9-ECFC-43A7-9761-1F8D785AE15F}" presName="FourNodes_3_text" presStyleLbl="node1" presStyleIdx="3" presStyleCnt="4">
        <dgm:presLayoutVars>
          <dgm:bulletEnabled val="1"/>
        </dgm:presLayoutVars>
      </dgm:prSet>
      <dgm:spPr/>
    </dgm:pt>
    <dgm:pt modelId="{12AF91B9-57B8-48FF-979F-3FC88A9A85B5}" type="pres">
      <dgm:prSet presAssocID="{E5A035E9-ECFC-43A7-9761-1F8D785AE15F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54957C06-B3DC-470B-B431-B993A81DB548}" type="presOf" srcId="{E5A035E9-ECFC-43A7-9761-1F8D785AE15F}" destId="{CA795991-3CFD-4BFD-959C-06EEB295B1BB}" srcOrd="0" destOrd="0" presId="urn:microsoft.com/office/officeart/2005/8/layout/vProcess5"/>
    <dgm:cxn modelId="{60478306-F09E-424F-93A4-7808BA30C7E0}" type="presOf" srcId="{C32F31E7-0AE1-4F4F-B574-B0B4EC7AACFB}" destId="{3822925D-2814-4CD9-943A-C604171184C0}" srcOrd="1" destOrd="0" presId="urn:microsoft.com/office/officeart/2005/8/layout/vProcess5"/>
    <dgm:cxn modelId="{EC1A2B0D-097C-4C43-9A6C-EFF5BAA7F569}" type="presOf" srcId="{0D2C3258-967A-40B7-976C-EF469CDCA108}" destId="{2A8A015E-5841-4D8E-AD2D-B2FB4891FD46}" srcOrd="0" destOrd="0" presId="urn:microsoft.com/office/officeart/2005/8/layout/vProcess5"/>
    <dgm:cxn modelId="{92A44127-F3F5-4C05-BC32-19B25D977CF1}" type="presOf" srcId="{2A95023D-3C47-4ECF-8A26-2ED5DC75548F}" destId="{C0C28654-DA08-4A0F-9589-4F3F7E543B51}" srcOrd="0" destOrd="0" presId="urn:microsoft.com/office/officeart/2005/8/layout/vProcess5"/>
    <dgm:cxn modelId="{6062F527-A208-43FD-9A41-3972C5213226}" srcId="{E5A035E9-ECFC-43A7-9761-1F8D785AE15F}" destId="{80BF6636-FA78-491B-9138-374FDB9A21F7}" srcOrd="0" destOrd="0" parTransId="{7DE397B3-A58F-4A12-9F5E-1D8DC34F59B4}" sibTransId="{2A95023D-3C47-4ECF-8A26-2ED5DC75548F}"/>
    <dgm:cxn modelId="{7A255D74-34BE-4849-B4B1-388539564C5D}" type="presOf" srcId="{0D2C3258-967A-40B7-976C-EF469CDCA108}" destId="{BC87C8CD-7823-4846-9DE5-5E8F438EED73}" srcOrd="1" destOrd="0" presId="urn:microsoft.com/office/officeart/2005/8/layout/vProcess5"/>
    <dgm:cxn modelId="{E959A257-8BC9-43EF-8229-1DAC882A2417}" srcId="{E5A035E9-ECFC-43A7-9761-1F8D785AE15F}" destId="{C32F31E7-0AE1-4F4F-B574-B0B4EC7AACFB}" srcOrd="2" destOrd="0" parTransId="{735A63CE-6B89-4D02-9894-9A4BC2453203}" sibTransId="{D5F52EF5-9F9F-4254-9CF1-6E4713C70802}"/>
    <dgm:cxn modelId="{BFE23379-C9A8-466C-8F26-34D20B3559D3}" type="presOf" srcId="{98A28A0B-8A91-40C4-A7BE-D9B961ECAEE4}" destId="{C76EB2C4-BFF7-4CF7-9161-EE39873A2B9A}" srcOrd="0" destOrd="0" presId="urn:microsoft.com/office/officeart/2005/8/layout/vProcess5"/>
    <dgm:cxn modelId="{1F493B87-01FC-4F9F-80C3-C22672A9C155}" type="presOf" srcId="{D5F52EF5-9F9F-4254-9CF1-6E4713C70802}" destId="{BD337F9A-BFF0-4299-8758-421177B41CFD}" srcOrd="0" destOrd="0" presId="urn:microsoft.com/office/officeart/2005/8/layout/vProcess5"/>
    <dgm:cxn modelId="{312C41A6-0A7C-42C0-B497-4F6EC2915126}" srcId="{E5A035E9-ECFC-43A7-9761-1F8D785AE15F}" destId="{76277D5A-FD69-4E96-9788-AFBF30FD9753}" srcOrd="3" destOrd="0" parTransId="{60B60B5C-9392-4D83-8965-EAA2235A9C22}" sibTransId="{23CE0AA1-9888-46BD-9E1E-586FB377477A}"/>
    <dgm:cxn modelId="{B751A5A8-CEB0-47BC-AE40-CCC0BC8A7751}" type="presOf" srcId="{C32F31E7-0AE1-4F4F-B574-B0B4EC7AACFB}" destId="{EAF5B674-70CE-46A8-A132-6D1081D66A45}" srcOrd="0" destOrd="0" presId="urn:microsoft.com/office/officeart/2005/8/layout/vProcess5"/>
    <dgm:cxn modelId="{00B3D5AE-C24D-49AB-A0E0-E76F96771ECC}" type="presOf" srcId="{80BF6636-FA78-491B-9138-374FDB9A21F7}" destId="{296B2E1F-D889-4107-8A87-E9248913ACDB}" srcOrd="1" destOrd="0" presId="urn:microsoft.com/office/officeart/2005/8/layout/vProcess5"/>
    <dgm:cxn modelId="{7E6BB9B2-2D6D-4A23-8FB9-669293733F02}" type="presOf" srcId="{76277D5A-FD69-4E96-9788-AFBF30FD9753}" destId="{12AF91B9-57B8-48FF-979F-3FC88A9A85B5}" srcOrd="1" destOrd="0" presId="urn:microsoft.com/office/officeart/2005/8/layout/vProcess5"/>
    <dgm:cxn modelId="{1DDD46BC-6F98-4813-890F-5C954FAB3456}" srcId="{E5A035E9-ECFC-43A7-9761-1F8D785AE15F}" destId="{0D2C3258-967A-40B7-976C-EF469CDCA108}" srcOrd="1" destOrd="0" parTransId="{C165C128-2C07-401D-9166-84B9BFE301AD}" sibTransId="{98A28A0B-8A91-40C4-A7BE-D9B961ECAEE4}"/>
    <dgm:cxn modelId="{19C985BC-5E43-46A8-AA48-9246FE28EB3E}" type="presOf" srcId="{80BF6636-FA78-491B-9138-374FDB9A21F7}" destId="{76AC93BD-4969-42EA-88A7-499C6717E557}" srcOrd="0" destOrd="0" presId="urn:microsoft.com/office/officeart/2005/8/layout/vProcess5"/>
    <dgm:cxn modelId="{8F5677CC-FE90-451E-9E2F-AEA1D1CFF83B}" type="presOf" srcId="{76277D5A-FD69-4E96-9788-AFBF30FD9753}" destId="{1466C3D4-9A0B-429E-A7E9-5AB64443B134}" srcOrd="0" destOrd="0" presId="urn:microsoft.com/office/officeart/2005/8/layout/vProcess5"/>
    <dgm:cxn modelId="{52047912-22FC-45C0-BBAD-0829346113A5}" type="presParOf" srcId="{CA795991-3CFD-4BFD-959C-06EEB295B1BB}" destId="{61F03DA7-D593-41D2-AABB-9C6F009427C1}" srcOrd="0" destOrd="0" presId="urn:microsoft.com/office/officeart/2005/8/layout/vProcess5"/>
    <dgm:cxn modelId="{FCA960E5-7638-4757-9FA2-1A0DFE2BE3CE}" type="presParOf" srcId="{CA795991-3CFD-4BFD-959C-06EEB295B1BB}" destId="{76AC93BD-4969-42EA-88A7-499C6717E557}" srcOrd="1" destOrd="0" presId="urn:microsoft.com/office/officeart/2005/8/layout/vProcess5"/>
    <dgm:cxn modelId="{B8F0AFFB-60E0-41AE-B729-12BB86EF89E0}" type="presParOf" srcId="{CA795991-3CFD-4BFD-959C-06EEB295B1BB}" destId="{2A8A015E-5841-4D8E-AD2D-B2FB4891FD46}" srcOrd="2" destOrd="0" presId="urn:microsoft.com/office/officeart/2005/8/layout/vProcess5"/>
    <dgm:cxn modelId="{793D677C-F7CC-44A1-BC01-A17EF668E8FA}" type="presParOf" srcId="{CA795991-3CFD-4BFD-959C-06EEB295B1BB}" destId="{EAF5B674-70CE-46A8-A132-6D1081D66A45}" srcOrd="3" destOrd="0" presId="urn:microsoft.com/office/officeart/2005/8/layout/vProcess5"/>
    <dgm:cxn modelId="{8B822196-B9A7-495C-9D98-D8C0648730C3}" type="presParOf" srcId="{CA795991-3CFD-4BFD-959C-06EEB295B1BB}" destId="{1466C3D4-9A0B-429E-A7E9-5AB64443B134}" srcOrd="4" destOrd="0" presId="urn:microsoft.com/office/officeart/2005/8/layout/vProcess5"/>
    <dgm:cxn modelId="{4A41D21E-6D1C-48F8-B8FF-A62A7683432C}" type="presParOf" srcId="{CA795991-3CFD-4BFD-959C-06EEB295B1BB}" destId="{C0C28654-DA08-4A0F-9589-4F3F7E543B51}" srcOrd="5" destOrd="0" presId="urn:microsoft.com/office/officeart/2005/8/layout/vProcess5"/>
    <dgm:cxn modelId="{2D0A1DA8-51E0-4AA6-A86A-C43098CB603E}" type="presParOf" srcId="{CA795991-3CFD-4BFD-959C-06EEB295B1BB}" destId="{C76EB2C4-BFF7-4CF7-9161-EE39873A2B9A}" srcOrd="6" destOrd="0" presId="urn:microsoft.com/office/officeart/2005/8/layout/vProcess5"/>
    <dgm:cxn modelId="{207CEA29-32CC-4227-8A27-FE5C98D906AE}" type="presParOf" srcId="{CA795991-3CFD-4BFD-959C-06EEB295B1BB}" destId="{BD337F9A-BFF0-4299-8758-421177B41CFD}" srcOrd="7" destOrd="0" presId="urn:microsoft.com/office/officeart/2005/8/layout/vProcess5"/>
    <dgm:cxn modelId="{7128A891-47A7-4368-A021-C312DB2CC77F}" type="presParOf" srcId="{CA795991-3CFD-4BFD-959C-06EEB295B1BB}" destId="{296B2E1F-D889-4107-8A87-E9248913ACDB}" srcOrd="8" destOrd="0" presId="urn:microsoft.com/office/officeart/2005/8/layout/vProcess5"/>
    <dgm:cxn modelId="{A04EA285-52EE-436F-B9E7-275DF45C81CD}" type="presParOf" srcId="{CA795991-3CFD-4BFD-959C-06EEB295B1BB}" destId="{BC87C8CD-7823-4846-9DE5-5E8F438EED73}" srcOrd="9" destOrd="0" presId="urn:microsoft.com/office/officeart/2005/8/layout/vProcess5"/>
    <dgm:cxn modelId="{9E9D66E3-BA46-4F72-8A4B-832297607407}" type="presParOf" srcId="{CA795991-3CFD-4BFD-959C-06EEB295B1BB}" destId="{3822925D-2814-4CD9-943A-C604171184C0}" srcOrd="10" destOrd="0" presId="urn:microsoft.com/office/officeart/2005/8/layout/vProcess5"/>
    <dgm:cxn modelId="{CCF93D94-81F1-46AC-9D3A-81371FFF8A2C}" type="presParOf" srcId="{CA795991-3CFD-4BFD-959C-06EEB295B1BB}" destId="{12AF91B9-57B8-48FF-979F-3FC88A9A85B5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0EC3675-1AEA-4E34-B898-72D3586E5C42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EAD12E4-0F50-4D76-A4D0-E9D3976A9C6D}">
      <dgm:prSet/>
      <dgm:spPr/>
      <dgm:t>
        <a:bodyPr/>
        <a:lstStyle/>
        <a:p>
          <a:r>
            <a:rPr lang="hu-HU"/>
            <a:t>A vállalati stratégia a vállalat jövőjéről alkotott, irányt mutató elképzelés, mely kiterjed arra: </a:t>
          </a:r>
          <a:endParaRPr lang="en-US"/>
        </a:p>
      </dgm:t>
    </dgm:pt>
    <dgm:pt modelId="{863F2487-5E91-4C1B-8AB8-0648AADA8804}" type="parTrans" cxnId="{7748B56C-3A97-497C-96C7-5D60D8CB0C12}">
      <dgm:prSet/>
      <dgm:spPr/>
      <dgm:t>
        <a:bodyPr/>
        <a:lstStyle/>
        <a:p>
          <a:endParaRPr lang="en-US"/>
        </a:p>
      </dgm:t>
    </dgm:pt>
    <dgm:pt modelId="{E843B5D4-32EF-490C-AADA-C46CA9E740C0}" type="sibTrans" cxnId="{7748B56C-3A97-497C-96C7-5D60D8CB0C12}">
      <dgm:prSet/>
      <dgm:spPr/>
      <dgm:t>
        <a:bodyPr/>
        <a:lstStyle/>
        <a:p>
          <a:endParaRPr lang="en-US"/>
        </a:p>
      </dgm:t>
    </dgm:pt>
    <dgm:pt modelId="{943B1EEB-4DD2-4FDE-A348-83F126657467}">
      <dgm:prSet/>
      <dgm:spPr/>
      <dgm:t>
        <a:bodyPr/>
        <a:lstStyle/>
        <a:p>
          <a:r>
            <a:rPr lang="hu-HU"/>
            <a:t>milyen üzleti területeken legyen jelen a vállalat;</a:t>
          </a:r>
          <a:endParaRPr lang="en-US"/>
        </a:p>
      </dgm:t>
    </dgm:pt>
    <dgm:pt modelId="{4F054A80-4047-4CF5-89C0-CC534896665B}" type="parTrans" cxnId="{A42C6530-8F5F-4679-8018-9E3AF4F22AB1}">
      <dgm:prSet/>
      <dgm:spPr/>
      <dgm:t>
        <a:bodyPr/>
        <a:lstStyle/>
        <a:p>
          <a:endParaRPr lang="en-US"/>
        </a:p>
      </dgm:t>
    </dgm:pt>
    <dgm:pt modelId="{BD417CEE-313C-474C-809C-26C129B0362C}" type="sibTrans" cxnId="{A42C6530-8F5F-4679-8018-9E3AF4F22AB1}">
      <dgm:prSet/>
      <dgm:spPr/>
      <dgm:t>
        <a:bodyPr/>
        <a:lstStyle/>
        <a:p>
          <a:endParaRPr lang="en-US"/>
        </a:p>
      </dgm:t>
    </dgm:pt>
    <dgm:pt modelId="{4382BC2F-5E90-4B8E-B0FA-F6BD6DD56135}">
      <dgm:prSet/>
      <dgm:spPr/>
      <dgm:t>
        <a:bodyPr/>
        <a:lstStyle/>
        <a:p>
          <a:r>
            <a:rPr lang="hu-HU"/>
            <a:t>mely területeken növekedjen;</a:t>
          </a:r>
          <a:endParaRPr lang="en-US"/>
        </a:p>
      </dgm:t>
    </dgm:pt>
    <dgm:pt modelId="{A9C8BE4D-4BC2-4EC9-82BD-E12E6AFC6346}" type="parTrans" cxnId="{78BD217A-E299-4E2B-87D7-D92646E9B008}">
      <dgm:prSet/>
      <dgm:spPr/>
      <dgm:t>
        <a:bodyPr/>
        <a:lstStyle/>
        <a:p>
          <a:endParaRPr lang="en-US"/>
        </a:p>
      </dgm:t>
    </dgm:pt>
    <dgm:pt modelId="{3D147718-5EF5-4AB9-934A-362A5DED76D1}" type="sibTrans" cxnId="{78BD217A-E299-4E2B-87D7-D92646E9B008}">
      <dgm:prSet/>
      <dgm:spPr/>
      <dgm:t>
        <a:bodyPr/>
        <a:lstStyle/>
        <a:p>
          <a:endParaRPr lang="en-US"/>
        </a:p>
      </dgm:t>
    </dgm:pt>
    <dgm:pt modelId="{DE4A82A6-200D-4D67-AA1C-6D6F256C0BBB}">
      <dgm:prSet/>
      <dgm:spPr/>
      <dgm:t>
        <a:bodyPr/>
        <a:lstStyle/>
        <a:p>
          <a:r>
            <a:rPr lang="hu-HU"/>
            <a:t>mely területekről húzódjon vissza;</a:t>
          </a:r>
          <a:endParaRPr lang="en-US"/>
        </a:p>
      </dgm:t>
    </dgm:pt>
    <dgm:pt modelId="{2448D72C-D8B7-49BB-AAB8-D178A73BA889}" type="parTrans" cxnId="{C62C91DA-9F41-43B6-BCCA-34DF35CF3C27}">
      <dgm:prSet/>
      <dgm:spPr/>
      <dgm:t>
        <a:bodyPr/>
        <a:lstStyle/>
        <a:p>
          <a:endParaRPr lang="en-US"/>
        </a:p>
      </dgm:t>
    </dgm:pt>
    <dgm:pt modelId="{3302820B-3454-40E1-92BF-2E597020B0C7}" type="sibTrans" cxnId="{C62C91DA-9F41-43B6-BCCA-34DF35CF3C27}">
      <dgm:prSet/>
      <dgm:spPr/>
      <dgm:t>
        <a:bodyPr/>
        <a:lstStyle/>
        <a:p>
          <a:endParaRPr lang="en-US"/>
        </a:p>
      </dgm:t>
    </dgm:pt>
    <dgm:pt modelId="{EED1D6F7-426D-4922-B4CF-F43C4FE0E715}">
      <dgm:prSet/>
      <dgm:spPr/>
      <dgm:t>
        <a:bodyPr/>
        <a:lstStyle/>
        <a:p>
          <a:r>
            <a:rPr lang="hu-HU"/>
            <a:t>és milyen módon kapcsolja össze tevékenységi területeit.</a:t>
          </a:r>
          <a:endParaRPr lang="en-US"/>
        </a:p>
      </dgm:t>
    </dgm:pt>
    <dgm:pt modelId="{DAC019D5-8D34-4E36-99D6-2D7A4B620B9A}" type="parTrans" cxnId="{96A6E772-2223-4848-9451-2948962E56B3}">
      <dgm:prSet/>
      <dgm:spPr/>
      <dgm:t>
        <a:bodyPr/>
        <a:lstStyle/>
        <a:p>
          <a:endParaRPr lang="en-US"/>
        </a:p>
      </dgm:t>
    </dgm:pt>
    <dgm:pt modelId="{630F9A23-4F60-4901-AB3C-ABC63045181E}" type="sibTrans" cxnId="{96A6E772-2223-4848-9451-2948962E56B3}">
      <dgm:prSet/>
      <dgm:spPr/>
      <dgm:t>
        <a:bodyPr/>
        <a:lstStyle/>
        <a:p>
          <a:endParaRPr lang="en-US"/>
        </a:p>
      </dgm:t>
    </dgm:pt>
    <dgm:pt modelId="{2025B0F6-99D0-49FD-9BA5-6D1FCB4EB093}" type="pres">
      <dgm:prSet presAssocID="{00EC3675-1AEA-4E34-B898-72D3586E5C42}" presName="linear" presStyleCnt="0">
        <dgm:presLayoutVars>
          <dgm:animLvl val="lvl"/>
          <dgm:resizeHandles val="exact"/>
        </dgm:presLayoutVars>
      </dgm:prSet>
      <dgm:spPr/>
    </dgm:pt>
    <dgm:pt modelId="{40AD7D6A-19EE-475E-9548-7B9C4824CEC9}" type="pres">
      <dgm:prSet presAssocID="{4EAD12E4-0F50-4D76-A4D0-E9D3976A9C6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291D56D0-739B-442E-ACEE-1B7C78D29B0D}" type="pres">
      <dgm:prSet presAssocID="{E843B5D4-32EF-490C-AADA-C46CA9E740C0}" presName="spacer" presStyleCnt="0"/>
      <dgm:spPr/>
    </dgm:pt>
    <dgm:pt modelId="{3AC080F0-61F1-48D4-BA5C-0984955F0381}" type="pres">
      <dgm:prSet presAssocID="{943B1EEB-4DD2-4FDE-A348-83F12665746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82A5D9E-9909-4FB2-835C-185AA79EFC50}" type="pres">
      <dgm:prSet presAssocID="{BD417CEE-313C-474C-809C-26C129B0362C}" presName="spacer" presStyleCnt="0"/>
      <dgm:spPr/>
    </dgm:pt>
    <dgm:pt modelId="{F42DFE2C-0951-4869-A2F1-C6F13D023928}" type="pres">
      <dgm:prSet presAssocID="{4382BC2F-5E90-4B8E-B0FA-F6BD6DD5613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D8D1C5C2-31DC-4A3F-9456-1CC6441D10BB}" type="pres">
      <dgm:prSet presAssocID="{3D147718-5EF5-4AB9-934A-362A5DED76D1}" presName="spacer" presStyleCnt="0"/>
      <dgm:spPr/>
    </dgm:pt>
    <dgm:pt modelId="{B3884DBC-4D07-4F04-AF73-E0CC64DBAF5F}" type="pres">
      <dgm:prSet presAssocID="{DE4A82A6-200D-4D67-AA1C-6D6F256C0BB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995774F-4246-4E42-93FE-50BC9969E015}" type="pres">
      <dgm:prSet presAssocID="{3302820B-3454-40E1-92BF-2E597020B0C7}" presName="spacer" presStyleCnt="0"/>
      <dgm:spPr/>
    </dgm:pt>
    <dgm:pt modelId="{612C2BA4-9B6D-4ADC-8666-26A627184693}" type="pres">
      <dgm:prSet presAssocID="{EED1D6F7-426D-4922-B4CF-F43C4FE0E71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813FA13-2B66-406F-902A-7CCCABAB2D2D}" type="presOf" srcId="{943B1EEB-4DD2-4FDE-A348-83F126657467}" destId="{3AC080F0-61F1-48D4-BA5C-0984955F0381}" srcOrd="0" destOrd="0" presId="urn:microsoft.com/office/officeart/2005/8/layout/vList2"/>
    <dgm:cxn modelId="{A42C6530-8F5F-4679-8018-9E3AF4F22AB1}" srcId="{00EC3675-1AEA-4E34-B898-72D3586E5C42}" destId="{943B1EEB-4DD2-4FDE-A348-83F126657467}" srcOrd="1" destOrd="0" parTransId="{4F054A80-4047-4CF5-89C0-CC534896665B}" sibTransId="{BD417CEE-313C-474C-809C-26C129B0362C}"/>
    <dgm:cxn modelId="{7748B56C-3A97-497C-96C7-5D60D8CB0C12}" srcId="{00EC3675-1AEA-4E34-B898-72D3586E5C42}" destId="{4EAD12E4-0F50-4D76-A4D0-E9D3976A9C6D}" srcOrd="0" destOrd="0" parTransId="{863F2487-5E91-4C1B-8AB8-0648AADA8804}" sibTransId="{E843B5D4-32EF-490C-AADA-C46CA9E740C0}"/>
    <dgm:cxn modelId="{96A6E772-2223-4848-9451-2948962E56B3}" srcId="{00EC3675-1AEA-4E34-B898-72D3586E5C42}" destId="{EED1D6F7-426D-4922-B4CF-F43C4FE0E715}" srcOrd="4" destOrd="0" parTransId="{DAC019D5-8D34-4E36-99D6-2D7A4B620B9A}" sibTransId="{630F9A23-4F60-4901-AB3C-ABC63045181E}"/>
    <dgm:cxn modelId="{78BD217A-E299-4E2B-87D7-D92646E9B008}" srcId="{00EC3675-1AEA-4E34-B898-72D3586E5C42}" destId="{4382BC2F-5E90-4B8E-B0FA-F6BD6DD56135}" srcOrd="2" destOrd="0" parTransId="{A9C8BE4D-4BC2-4EC9-82BD-E12E6AFC6346}" sibTransId="{3D147718-5EF5-4AB9-934A-362A5DED76D1}"/>
    <dgm:cxn modelId="{A8549B83-7CC7-4A6A-9AED-7901CF901627}" type="presOf" srcId="{00EC3675-1AEA-4E34-B898-72D3586E5C42}" destId="{2025B0F6-99D0-49FD-9BA5-6D1FCB4EB093}" srcOrd="0" destOrd="0" presId="urn:microsoft.com/office/officeart/2005/8/layout/vList2"/>
    <dgm:cxn modelId="{1801D986-A6EB-424C-8A40-9DFABDEA9173}" type="presOf" srcId="{DE4A82A6-200D-4D67-AA1C-6D6F256C0BBB}" destId="{B3884DBC-4D07-4F04-AF73-E0CC64DBAF5F}" srcOrd="0" destOrd="0" presId="urn:microsoft.com/office/officeart/2005/8/layout/vList2"/>
    <dgm:cxn modelId="{D34E2EB3-2CE2-4C23-9E4A-DC91372C578F}" type="presOf" srcId="{EED1D6F7-426D-4922-B4CF-F43C4FE0E715}" destId="{612C2BA4-9B6D-4ADC-8666-26A627184693}" srcOrd="0" destOrd="0" presId="urn:microsoft.com/office/officeart/2005/8/layout/vList2"/>
    <dgm:cxn modelId="{9D0E2FBB-BEA5-4836-BCA3-0243EC804DFB}" type="presOf" srcId="{4382BC2F-5E90-4B8E-B0FA-F6BD6DD56135}" destId="{F42DFE2C-0951-4869-A2F1-C6F13D023928}" srcOrd="0" destOrd="0" presId="urn:microsoft.com/office/officeart/2005/8/layout/vList2"/>
    <dgm:cxn modelId="{B85605D9-2241-47B4-806B-405376D24667}" type="presOf" srcId="{4EAD12E4-0F50-4D76-A4D0-E9D3976A9C6D}" destId="{40AD7D6A-19EE-475E-9548-7B9C4824CEC9}" srcOrd="0" destOrd="0" presId="urn:microsoft.com/office/officeart/2005/8/layout/vList2"/>
    <dgm:cxn modelId="{C62C91DA-9F41-43B6-BCCA-34DF35CF3C27}" srcId="{00EC3675-1AEA-4E34-B898-72D3586E5C42}" destId="{DE4A82A6-200D-4D67-AA1C-6D6F256C0BBB}" srcOrd="3" destOrd="0" parTransId="{2448D72C-D8B7-49BB-AAB8-D178A73BA889}" sibTransId="{3302820B-3454-40E1-92BF-2E597020B0C7}"/>
    <dgm:cxn modelId="{E7C7CD7E-4D0C-4201-BDF4-1A9D0F21E987}" type="presParOf" srcId="{2025B0F6-99D0-49FD-9BA5-6D1FCB4EB093}" destId="{40AD7D6A-19EE-475E-9548-7B9C4824CEC9}" srcOrd="0" destOrd="0" presId="urn:microsoft.com/office/officeart/2005/8/layout/vList2"/>
    <dgm:cxn modelId="{00C2A538-0D48-42F9-8BAF-EAEC0198D3E7}" type="presParOf" srcId="{2025B0F6-99D0-49FD-9BA5-6D1FCB4EB093}" destId="{291D56D0-739B-442E-ACEE-1B7C78D29B0D}" srcOrd="1" destOrd="0" presId="urn:microsoft.com/office/officeart/2005/8/layout/vList2"/>
    <dgm:cxn modelId="{C2A16589-9677-42A8-A4C2-ED429353AE8A}" type="presParOf" srcId="{2025B0F6-99D0-49FD-9BA5-6D1FCB4EB093}" destId="{3AC080F0-61F1-48D4-BA5C-0984955F0381}" srcOrd="2" destOrd="0" presId="urn:microsoft.com/office/officeart/2005/8/layout/vList2"/>
    <dgm:cxn modelId="{5FAC2BCF-FBE1-4826-8609-9A5B176C33AF}" type="presParOf" srcId="{2025B0F6-99D0-49FD-9BA5-6D1FCB4EB093}" destId="{B82A5D9E-9909-4FB2-835C-185AA79EFC50}" srcOrd="3" destOrd="0" presId="urn:microsoft.com/office/officeart/2005/8/layout/vList2"/>
    <dgm:cxn modelId="{38F0A074-A115-41F7-8B8F-2DE803FB3510}" type="presParOf" srcId="{2025B0F6-99D0-49FD-9BA5-6D1FCB4EB093}" destId="{F42DFE2C-0951-4869-A2F1-C6F13D023928}" srcOrd="4" destOrd="0" presId="urn:microsoft.com/office/officeart/2005/8/layout/vList2"/>
    <dgm:cxn modelId="{B24479A4-9727-49C5-8B8B-3FEE9CEF7235}" type="presParOf" srcId="{2025B0F6-99D0-49FD-9BA5-6D1FCB4EB093}" destId="{D8D1C5C2-31DC-4A3F-9456-1CC6441D10BB}" srcOrd="5" destOrd="0" presId="urn:microsoft.com/office/officeart/2005/8/layout/vList2"/>
    <dgm:cxn modelId="{C3FBB555-DB0A-4AD0-98A4-9B51DA779FFD}" type="presParOf" srcId="{2025B0F6-99D0-49FD-9BA5-6D1FCB4EB093}" destId="{B3884DBC-4D07-4F04-AF73-E0CC64DBAF5F}" srcOrd="6" destOrd="0" presId="urn:microsoft.com/office/officeart/2005/8/layout/vList2"/>
    <dgm:cxn modelId="{D97857D6-E78C-4941-BE14-140B4529A11C}" type="presParOf" srcId="{2025B0F6-99D0-49FD-9BA5-6D1FCB4EB093}" destId="{A995774F-4246-4E42-93FE-50BC9969E015}" srcOrd="7" destOrd="0" presId="urn:microsoft.com/office/officeart/2005/8/layout/vList2"/>
    <dgm:cxn modelId="{52DDECEC-0166-46F0-914A-FA9552BCA53C}" type="presParOf" srcId="{2025B0F6-99D0-49FD-9BA5-6D1FCB4EB093}" destId="{612C2BA4-9B6D-4ADC-8666-26A62718469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0615128-25E0-475D-9CD3-50F88E100D04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F21588B-A001-4EB6-96D2-9BC5E90E3EE9}">
      <dgm:prSet/>
      <dgm:spPr/>
      <dgm:t>
        <a:bodyPr/>
        <a:lstStyle/>
        <a:p>
          <a:r>
            <a:rPr lang="hu-HU"/>
            <a:t>Lényegi képesség /megkülönböztető képesség: olyan képesség, ami</a:t>
          </a:r>
          <a:endParaRPr lang="en-US"/>
        </a:p>
      </dgm:t>
    </dgm:pt>
    <dgm:pt modelId="{D95C2D8C-742A-4AFD-B9AA-02F2FADC0769}" type="parTrans" cxnId="{1F4C8705-EEDA-4379-8281-D9AEA09B2575}">
      <dgm:prSet/>
      <dgm:spPr/>
      <dgm:t>
        <a:bodyPr/>
        <a:lstStyle/>
        <a:p>
          <a:endParaRPr lang="en-US"/>
        </a:p>
      </dgm:t>
    </dgm:pt>
    <dgm:pt modelId="{2BD11564-C4A3-499A-97AF-58B9A02E1A9B}" type="sibTrans" cxnId="{1F4C8705-EEDA-4379-8281-D9AEA09B2575}">
      <dgm:prSet/>
      <dgm:spPr/>
      <dgm:t>
        <a:bodyPr/>
        <a:lstStyle/>
        <a:p>
          <a:endParaRPr lang="en-US"/>
        </a:p>
      </dgm:t>
    </dgm:pt>
    <dgm:pt modelId="{ECB68CAA-976B-4262-BC7B-36405861F869}">
      <dgm:prSet/>
      <dgm:spPr/>
      <dgm:t>
        <a:bodyPr/>
        <a:lstStyle/>
        <a:p>
          <a:r>
            <a:rPr lang="hu-HU"/>
            <a:t>különleges előnyt biztosít más cégekkel összevetve,</a:t>
          </a:r>
          <a:endParaRPr lang="en-US"/>
        </a:p>
      </dgm:t>
    </dgm:pt>
    <dgm:pt modelId="{569A0B69-4C00-4CF8-9F32-B2CFECCD9431}" type="parTrans" cxnId="{E86C9489-E023-4BD2-B74B-DE860373484F}">
      <dgm:prSet/>
      <dgm:spPr/>
      <dgm:t>
        <a:bodyPr/>
        <a:lstStyle/>
        <a:p>
          <a:endParaRPr lang="en-US"/>
        </a:p>
      </dgm:t>
    </dgm:pt>
    <dgm:pt modelId="{82188785-1A23-4DB7-A64E-598FB44D2F76}" type="sibTrans" cxnId="{E86C9489-E023-4BD2-B74B-DE860373484F}">
      <dgm:prSet/>
      <dgm:spPr/>
      <dgm:t>
        <a:bodyPr/>
        <a:lstStyle/>
        <a:p>
          <a:endParaRPr lang="en-US"/>
        </a:p>
      </dgm:t>
    </dgm:pt>
    <dgm:pt modelId="{8DADE66E-72AB-4F3F-AEC6-34DD729AE08B}">
      <dgm:prSet/>
      <dgm:spPr/>
      <dgm:t>
        <a:bodyPr/>
        <a:lstStyle/>
        <a:p>
          <a:r>
            <a:rPr lang="hu-HU"/>
            <a:t>a fogyasztó értékeli,</a:t>
          </a:r>
          <a:endParaRPr lang="en-US"/>
        </a:p>
      </dgm:t>
    </dgm:pt>
    <dgm:pt modelId="{D92D2E50-B9B6-4DE9-9C2E-F74A07BE6117}" type="parTrans" cxnId="{1921F1F6-F11E-4B00-8367-62D42752F9B0}">
      <dgm:prSet/>
      <dgm:spPr/>
      <dgm:t>
        <a:bodyPr/>
        <a:lstStyle/>
        <a:p>
          <a:endParaRPr lang="en-US"/>
        </a:p>
      </dgm:t>
    </dgm:pt>
    <dgm:pt modelId="{D6C9B9EA-08F9-45A8-8061-38C775B04097}" type="sibTrans" cxnId="{1921F1F6-F11E-4B00-8367-62D42752F9B0}">
      <dgm:prSet/>
      <dgm:spPr/>
      <dgm:t>
        <a:bodyPr/>
        <a:lstStyle/>
        <a:p>
          <a:endParaRPr lang="en-US"/>
        </a:p>
      </dgm:t>
    </dgm:pt>
    <dgm:pt modelId="{6BDE27A2-85B4-41F9-A2E7-2D33F0BC209B}">
      <dgm:prSet/>
      <dgm:spPr/>
      <dgm:t>
        <a:bodyPr/>
        <a:lstStyle/>
        <a:p>
          <a:r>
            <a:rPr lang="hu-HU"/>
            <a:t>és a versenyelőny forrása.</a:t>
          </a:r>
          <a:endParaRPr lang="en-US"/>
        </a:p>
      </dgm:t>
    </dgm:pt>
    <dgm:pt modelId="{89742EF5-4FDB-452C-B6D2-57A3615DE9F8}" type="parTrans" cxnId="{41CCC125-6532-467B-A8F7-260E903AC022}">
      <dgm:prSet/>
      <dgm:spPr/>
      <dgm:t>
        <a:bodyPr/>
        <a:lstStyle/>
        <a:p>
          <a:endParaRPr lang="en-US"/>
        </a:p>
      </dgm:t>
    </dgm:pt>
    <dgm:pt modelId="{43728425-BFAC-4DE5-9491-15318EE80365}" type="sibTrans" cxnId="{41CCC125-6532-467B-A8F7-260E903AC022}">
      <dgm:prSet/>
      <dgm:spPr/>
      <dgm:t>
        <a:bodyPr/>
        <a:lstStyle/>
        <a:p>
          <a:endParaRPr lang="en-US"/>
        </a:p>
      </dgm:t>
    </dgm:pt>
    <dgm:pt modelId="{C6457048-380F-4AF2-B9A3-AB244373153E}" type="pres">
      <dgm:prSet presAssocID="{10615128-25E0-475D-9CD3-50F88E100D04}" presName="linear" presStyleCnt="0">
        <dgm:presLayoutVars>
          <dgm:animLvl val="lvl"/>
          <dgm:resizeHandles val="exact"/>
        </dgm:presLayoutVars>
      </dgm:prSet>
      <dgm:spPr/>
    </dgm:pt>
    <dgm:pt modelId="{962B88D9-CA0A-4174-B51D-3C1D9FC5A6F0}" type="pres">
      <dgm:prSet presAssocID="{FF21588B-A001-4EB6-96D2-9BC5E90E3EE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FF7646A-EA4A-4978-9556-E5523E4CC500}" type="pres">
      <dgm:prSet presAssocID="{2BD11564-C4A3-499A-97AF-58B9A02E1A9B}" presName="spacer" presStyleCnt="0"/>
      <dgm:spPr/>
    </dgm:pt>
    <dgm:pt modelId="{CC1FDDDB-8033-4A2A-8B95-5D2B3EEF6D50}" type="pres">
      <dgm:prSet presAssocID="{ECB68CAA-976B-4262-BC7B-36405861F86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FF14131-8BAD-4354-A8B9-8CC31459746D}" type="pres">
      <dgm:prSet presAssocID="{82188785-1A23-4DB7-A64E-598FB44D2F76}" presName="spacer" presStyleCnt="0"/>
      <dgm:spPr/>
    </dgm:pt>
    <dgm:pt modelId="{5DE3D30B-89FA-4EB0-B9A5-2B5C7D760060}" type="pres">
      <dgm:prSet presAssocID="{8DADE66E-72AB-4F3F-AEC6-34DD729AE08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EA93EC9-C287-488B-AE51-0C7ED4514AC5}" type="pres">
      <dgm:prSet presAssocID="{D6C9B9EA-08F9-45A8-8061-38C775B04097}" presName="spacer" presStyleCnt="0"/>
      <dgm:spPr/>
    </dgm:pt>
    <dgm:pt modelId="{94C24DA7-CFE9-407B-9733-29DB1827780A}" type="pres">
      <dgm:prSet presAssocID="{6BDE27A2-85B4-41F9-A2E7-2D33F0BC209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F4C8705-EEDA-4379-8281-D9AEA09B2575}" srcId="{10615128-25E0-475D-9CD3-50F88E100D04}" destId="{FF21588B-A001-4EB6-96D2-9BC5E90E3EE9}" srcOrd="0" destOrd="0" parTransId="{D95C2D8C-742A-4AFD-B9AA-02F2FADC0769}" sibTransId="{2BD11564-C4A3-499A-97AF-58B9A02E1A9B}"/>
    <dgm:cxn modelId="{4077511B-3370-4D49-9890-4693FF2A5BC6}" type="presOf" srcId="{FF21588B-A001-4EB6-96D2-9BC5E90E3EE9}" destId="{962B88D9-CA0A-4174-B51D-3C1D9FC5A6F0}" srcOrd="0" destOrd="0" presId="urn:microsoft.com/office/officeart/2005/8/layout/vList2"/>
    <dgm:cxn modelId="{41CCC125-6532-467B-A8F7-260E903AC022}" srcId="{10615128-25E0-475D-9CD3-50F88E100D04}" destId="{6BDE27A2-85B4-41F9-A2E7-2D33F0BC209B}" srcOrd="3" destOrd="0" parTransId="{89742EF5-4FDB-452C-B6D2-57A3615DE9F8}" sibTransId="{43728425-BFAC-4DE5-9491-15318EE80365}"/>
    <dgm:cxn modelId="{E86C9489-E023-4BD2-B74B-DE860373484F}" srcId="{10615128-25E0-475D-9CD3-50F88E100D04}" destId="{ECB68CAA-976B-4262-BC7B-36405861F869}" srcOrd="1" destOrd="0" parTransId="{569A0B69-4C00-4CF8-9F32-B2CFECCD9431}" sibTransId="{82188785-1A23-4DB7-A64E-598FB44D2F76}"/>
    <dgm:cxn modelId="{8714B98F-C380-4EBA-9EBE-3DA8B3E6FE04}" type="presOf" srcId="{8DADE66E-72AB-4F3F-AEC6-34DD729AE08B}" destId="{5DE3D30B-89FA-4EB0-B9A5-2B5C7D760060}" srcOrd="0" destOrd="0" presId="urn:microsoft.com/office/officeart/2005/8/layout/vList2"/>
    <dgm:cxn modelId="{1AFD49CE-012B-49D7-9AD8-1AA6297C38A0}" type="presOf" srcId="{10615128-25E0-475D-9CD3-50F88E100D04}" destId="{C6457048-380F-4AF2-B9A3-AB244373153E}" srcOrd="0" destOrd="0" presId="urn:microsoft.com/office/officeart/2005/8/layout/vList2"/>
    <dgm:cxn modelId="{FAAEACEA-41EC-439B-BC91-618DF49E491F}" type="presOf" srcId="{ECB68CAA-976B-4262-BC7B-36405861F869}" destId="{CC1FDDDB-8033-4A2A-8B95-5D2B3EEF6D50}" srcOrd="0" destOrd="0" presId="urn:microsoft.com/office/officeart/2005/8/layout/vList2"/>
    <dgm:cxn modelId="{1921F1F6-F11E-4B00-8367-62D42752F9B0}" srcId="{10615128-25E0-475D-9CD3-50F88E100D04}" destId="{8DADE66E-72AB-4F3F-AEC6-34DD729AE08B}" srcOrd="2" destOrd="0" parTransId="{D92D2E50-B9B6-4DE9-9C2E-F74A07BE6117}" sibTransId="{D6C9B9EA-08F9-45A8-8061-38C775B04097}"/>
    <dgm:cxn modelId="{AA26FEFA-A350-45D3-AD9B-516FE31A519C}" type="presOf" srcId="{6BDE27A2-85B4-41F9-A2E7-2D33F0BC209B}" destId="{94C24DA7-CFE9-407B-9733-29DB1827780A}" srcOrd="0" destOrd="0" presId="urn:microsoft.com/office/officeart/2005/8/layout/vList2"/>
    <dgm:cxn modelId="{CD0169B3-43B0-4E45-B6E4-1145B512A5BA}" type="presParOf" srcId="{C6457048-380F-4AF2-B9A3-AB244373153E}" destId="{962B88D9-CA0A-4174-B51D-3C1D9FC5A6F0}" srcOrd="0" destOrd="0" presId="urn:microsoft.com/office/officeart/2005/8/layout/vList2"/>
    <dgm:cxn modelId="{7153D825-BF4B-4B86-9980-4AC1B902C9F9}" type="presParOf" srcId="{C6457048-380F-4AF2-B9A3-AB244373153E}" destId="{3FF7646A-EA4A-4978-9556-E5523E4CC500}" srcOrd="1" destOrd="0" presId="urn:microsoft.com/office/officeart/2005/8/layout/vList2"/>
    <dgm:cxn modelId="{230BF54A-3AAD-43EB-AD44-1C209914B6AC}" type="presParOf" srcId="{C6457048-380F-4AF2-B9A3-AB244373153E}" destId="{CC1FDDDB-8033-4A2A-8B95-5D2B3EEF6D50}" srcOrd="2" destOrd="0" presId="urn:microsoft.com/office/officeart/2005/8/layout/vList2"/>
    <dgm:cxn modelId="{8EF9AFF1-946A-44D8-AAA0-14C961B48F84}" type="presParOf" srcId="{C6457048-380F-4AF2-B9A3-AB244373153E}" destId="{CFF14131-8BAD-4354-A8B9-8CC31459746D}" srcOrd="3" destOrd="0" presId="urn:microsoft.com/office/officeart/2005/8/layout/vList2"/>
    <dgm:cxn modelId="{7215C6C9-E213-461D-8543-E27C709C986F}" type="presParOf" srcId="{C6457048-380F-4AF2-B9A3-AB244373153E}" destId="{5DE3D30B-89FA-4EB0-B9A5-2B5C7D760060}" srcOrd="4" destOrd="0" presId="urn:microsoft.com/office/officeart/2005/8/layout/vList2"/>
    <dgm:cxn modelId="{8310BBD9-ED9C-4C77-8B6F-13E4F1912413}" type="presParOf" srcId="{C6457048-380F-4AF2-B9A3-AB244373153E}" destId="{FEA93EC9-C287-488B-AE51-0C7ED4514AC5}" srcOrd="5" destOrd="0" presId="urn:microsoft.com/office/officeart/2005/8/layout/vList2"/>
    <dgm:cxn modelId="{90E44D67-A946-4E44-A538-C69E8E0B4BFF}" type="presParOf" srcId="{C6457048-380F-4AF2-B9A3-AB244373153E}" destId="{94C24DA7-CFE9-407B-9733-29DB1827780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CD61392-6C73-4A36-B18C-21D558E85023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267A413-C0F6-46DB-BA06-F9FDD1E905D7}">
      <dgm:prSet/>
      <dgm:spPr/>
      <dgm:t>
        <a:bodyPr/>
        <a:lstStyle/>
        <a:p>
          <a:r>
            <a:rPr lang="hu-HU"/>
            <a:t>A SWOT elemzés: a vállalat </a:t>
          </a:r>
          <a:endParaRPr lang="en-US"/>
        </a:p>
      </dgm:t>
    </dgm:pt>
    <dgm:pt modelId="{9C4758BA-CBA7-4B98-85B5-175119BFF21F}" type="parTrans" cxnId="{D361CCFC-DA20-4888-8779-7E847C2C6D8C}">
      <dgm:prSet/>
      <dgm:spPr/>
      <dgm:t>
        <a:bodyPr/>
        <a:lstStyle/>
        <a:p>
          <a:endParaRPr lang="en-US"/>
        </a:p>
      </dgm:t>
    </dgm:pt>
    <dgm:pt modelId="{CC129D45-CE00-4009-821C-F49F03CC05AD}" type="sibTrans" cxnId="{D361CCFC-DA20-4888-8779-7E847C2C6D8C}">
      <dgm:prSet/>
      <dgm:spPr/>
      <dgm:t>
        <a:bodyPr/>
        <a:lstStyle/>
        <a:p>
          <a:endParaRPr lang="en-US"/>
        </a:p>
      </dgm:t>
    </dgm:pt>
    <dgm:pt modelId="{59169699-6136-4ECB-B1F0-0C1BBA3E0EF1}">
      <dgm:prSet/>
      <dgm:spPr/>
      <dgm:t>
        <a:bodyPr/>
        <a:lstStyle/>
        <a:p>
          <a:r>
            <a:rPr lang="hu-HU"/>
            <a:t>erősségeinek (Strength), </a:t>
          </a:r>
          <a:endParaRPr lang="en-US"/>
        </a:p>
      </dgm:t>
    </dgm:pt>
    <dgm:pt modelId="{F1A65CF0-5A60-48BA-91BE-A0D48E3DD329}" type="parTrans" cxnId="{99E28496-9941-4EC4-B972-587C6B46225E}">
      <dgm:prSet/>
      <dgm:spPr/>
      <dgm:t>
        <a:bodyPr/>
        <a:lstStyle/>
        <a:p>
          <a:endParaRPr lang="en-US"/>
        </a:p>
      </dgm:t>
    </dgm:pt>
    <dgm:pt modelId="{AB5DDC43-6853-47DC-89EF-8F9B64D51CE8}" type="sibTrans" cxnId="{99E28496-9941-4EC4-B972-587C6B46225E}">
      <dgm:prSet/>
      <dgm:spPr/>
      <dgm:t>
        <a:bodyPr/>
        <a:lstStyle/>
        <a:p>
          <a:endParaRPr lang="en-US"/>
        </a:p>
      </dgm:t>
    </dgm:pt>
    <dgm:pt modelId="{0C8FA8D6-F4C8-4394-AF57-745DD657B47B}">
      <dgm:prSet/>
      <dgm:spPr/>
      <dgm:t>
        <a:bodyPr/>
        <a:lstStyle/>
        <a:p>
          <a:r>
            <a:rPr lang="hu-HU"/>
            <a:t>gyengeségeinek (Weakness), valamint a környezetben fellelhető </a:t>
          </a:r>
          <a:endParaRPr lang="en-US"/>
        </a:p>
      </dgm:t>
    </dgm:pt>
    <dgm:pt modelId="{74D8AEF1-7AD0-45E1-B1DD-56AE0B446957}" type="parTrans" cxnId="{58A3A731-EA9E-49E4-BC35-FF2BDC40E949}">
      <dgm:prSet/>
      <dgm:spPr/>
      <dgm:t>
        <a:bodyPr/>
        <a:lstStyle/>
        <a:p>
          <a:endParaRPr lang="en-US"/>
        </a:p>
      </dgm:t>
    </dgm:pt>
    <dgm:pt modelId="{86493276-ADEA-4E89-91F5-00C23BB6A3CC}" type="sibTrans" cxnId="{58A3A731-EA9E-49E4-BC35-FF2BDC40E949}">
      <dgm:prSet/>
      <dgm:spPr/>
      <dgm:t>
        <a:bodyPr/>
        <a:lstStyle/>
        <a:p>
          <a:endParaRPr lang="en-US"/>
        </a:p>
      </dgm:t>
    </dgm:pt>
    <dgm:pt modelId="{909A2074-737B-42CB-93E2-DC429C95F930}">
      <dgm:prSet/>
      <dgm:spPr/>
      <dgm:t>
        <a:bodyPr/>
        <a:lstStyle/>
        <a:p>
          <a:r>
            <a:rPr lang="hu-HU"/>
            <a:t>lehetőségek (Opportunity) és </a:t>
          </a:r>
          <a:endParaRPr lang="en-US"/>
        </a:p>
      </dgm:t>
    </dgm:pt>
    <dgm:pt modelId="{53CF0556-E9AA-47BF-A42D-CAAC258D2409}" type="parTrans" cxnId="{F28486D7-FFAA-4F45-98DA-4CAE41037CD7}">
      <dgm:prSet/>
      <dgm:spPr/>
      <dgm:t>
        <a:bodyPr/>
        <a:lstStyle/>
        <a:p>
          <a:endParaRPr lang="en-US"/>
        </a:p>
      </dgm:t>
    </dgm:pt>
    <dgm:pt modelId="{7EAAD726-80AC-4743-8E27-51A6B1076D80}" type="sibTrans" cxnId="{F28486D7-FFAA-4F45-98DA-4CAE41037CD7}">
      <dgm:prSet/>
      <dgm:spPr/>
      <dgm:t>
        <a:bodyPr/>
        <a:lstStyle/>
        <a:p>
          <a:endParaRPr lang="en-US"/>
        </a:p>
      </dgm:t>
    </dgm:pt>
    <dgm:pt modelId="{1BBD462C-3028-49BD-875D-1AAE84DDA349}">
      <dgm:prSet/>
      <dgm:spPr/>
      <dgm:t>
        <a:bodyPr/>
        <a:lstStyle/>
        <a:p>
          <a:r>
            <a:rPr lang="hu-HU"/>
            <a:t>fenyegetések (Threats) feltárása és elemzése.</a:t>
          </a:r>
          <a:endParaRPr lang="en-US"/>
        </a:p>
      </dgm:t>
    </dgm:pt>
    <dgm:pt modelId="{77129B48-0E31-42C8-99B3-775330FAF7C5}" type="parTrans" cxnId="{754AB3CF-F790-4F8C-90D2-DA3BF4F87795}">
      <dgm:prSet/>
      <dgm:spPr/>
      <dgm:t>
        <a:bodyPr/>
        <a:lstStyle/>
        <a:p>
          <a:endParaRPr lang="en-US"/>
        </a:p>
      </dgm:t>
    </dgm:pt>
    <dgm:pt modelId="{67CB2810-E20D-4157-B65D-78E52FB5EF64}" type="sibTrans" cxnId="{754AB3CF-F790-4F8C-90D2-DA3BF4F87795}">
      <dgm:prSet/>
      <dgm:spPr/>
      <dgm:t>
        <a:bodyPr/>
        <a:lstStyle/>
        <a:p>
          <a:endParaRPr lang="en-US"/>
        </a:p>
      </dgm:t>
    </dgm:pt>
    <dgm:pt modelId="{838F566C-B92C-4697-8195-BD95380E1FB7}" type="pres">
      <dgm:prSet presAssocID="{DCD61392-6C73-4A36-B18C-21D558E85023}" presName="linear" presStyleCnt="0">
        <dgm:presLayoutVars>
          <dgm:animLvl val="lvl"/>
          <dgm:resizeHandles val="exact"/>
        </dgm:presLayoutVars>
      </dgm:prSet>
      <dgm:spPr/>
    </dgm:pt>
    <dgm:pt modelId="{4F67D77F-2FF8-4819-A227-8BBB85D31B99}" type="pres">
      <dgm:prSet presAssocID="{0267A413-C0F6-46DB-BA06-F9FDD1E905D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3DB9AFC-F2D0-4138-8954-7758C8E52434}" type="pres">
      <dgm:prSet presAssocID="{CC129D45-CE00-4009-821C-F49F03CC05AD}" presName="spacer" presStyleCnt="0"/>
      <dgm:spPr/>
    </dgm:pt>
    <dgm:pt modelId="{D4BDD256-0134-4D19-9E8D-BCAA63E88B9B}" type="pres">
      <dgm:prSet presAssocID="{59169699-6136-4ECB-B1F0-0C1BBA3E0EF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6D64CC4-C6A0-4A22-AA63-3727267D87EE}" type="pres">
      <dgm:prSet presAssocID="{AB5DDC43-6853-47DC-89EF-8F9B64D51CE8}" presName="spacer" presStyleCnt="0"/>
      <dgm:spPr/>
    </dgm:pt>
    <dgm:pt modelId="{BB8B86C7-65D6-45F7-8EE4-D997AC55A81B}" type="pres">
      <dgm:prSet presAssocID="{0C8FA8D6-F4C8-4394-AF57-745DD657B47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E36CE0C2-0D95-48FF-A9C3-CBBE87DE685D}" type="pres">
      <dgm:prSet presAssocID="{86493276-ADEA-4E89-91F5-00C23BB6A3CC}" presName="spacer" presStyleCnt="0"/>
      <dgm:spPr/>
    </dgm:pt>
    <dgm:pt modelId="{0A878474-8091-4124-BADA-520AD358F31C}" type="pres">
      <dgm:prSet presAssocID="{909A2074-737B-42CB-93E2-DC429C95F93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907286D-92FD-474A-858F-A552B4CF0096}" type="pres">
      <dgm:prSet presAssocID="{7EAAD726-80AC-4743-8E27-51A6B1076D80}" presName="spacer" presStyleCnt="0"/>
      <dgm:spPr/>
    </dgm:pt>
    <dgm:pt modelId="{2217BB32-9E79-413D-A7B9-582A28673DA2}" type="pres">
      <dgm:prSet presAssocID="{1BBD462C-3028-49BD-875D-1AAE84DDA34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A36DE17-377E-405B-BDC6-42A7A1574508}" type="presOf" srcId="{909A2074-737B-42CB-93E2-DC429C95F930}" destId="{0A878474-8091-4124-BADA-520AD358F31C}" srcOrd="0" destOrd="0" presId="urn:microsoft.com/office/officeart/2005/8/layout/vList2"/>
    <dgm:cxn modelId="{58A3A731-EA9E-49E4-BC35-FF2BDC40E949}" srcId="{DCD61392-6C73-4A36-B18C-21D558E85023}" destId="{0C8FA8D6-F4C8-4394-AF57-745DD657B47B}" srcOrd="2" destOrd="0" parTransId="{74D8AEF1-7AD0-45E1-B1DD-56AE0B446957}" sibTransId="{86493276-ADEA-4E89-91F5-00C23BB6A3CC}"/>
    <dgm:cxn modelId="{E5F6423B-D6CB-497C-B80D-EAE9D950A6BB}" type="presOf" srcId="{0267A413-C0F6-46DB-BA06-F9FDD1E905D7}" destId="{4F67D77F-2FF8-4819-A227-8BBB85D31B99}" srcOrd="0" destOrd="0" presId="urn:microsoft.com/office/officeart/2005/8/layout/vList2"/>
    <dgm:cxn modelId="{A8D8AA54-7DC8-4812-84FD-53662F06210E}" type="presOf" srcId="{0C8FA8D6-F4C8-4394-AF57-745DD657B47B}" destId="{BB8B86C7-65D6-45F7-8EE4-D997AC55A81B}" srcOrd="0" destOrd="0" presId="urn:microsoft.com/office/officeart/2005/8/layout/vList2"/>
    <dgm:cxn modelId="{17EE6292-F688-4222-A734-08F93DD842D7}" type="presOf" srcId="{DCD61392-6C73-4A36-B18C-21D558E85023}" destId="{838F566C-B92C-4697-8195-BD95380E1FB7}" srcOrd="0" destOrd="0" presId="urn:microsoft.com/office/officeart/2005/8/layout/vList2"/>
    <dgm:cxn modelId="{99E28496-9941-4EC4-B972-587C6B46225E}" srcId="{DCD61392-6C73-4A36-B18C-21D558E85023}" destId="{59169699-6136-4ECB-B1F0-0C1BBA3E0EF1}" srcOrd="1" destOrd="0" parTransId="{F1A65CF0-5A60-48BA-91BE-A0D48E3DD329}" sibTransId="{AB5DDC43-6853-47DC-89EF-8F9B64D51CE8}"/>
    <dgm:cxn modelId="{F3ABFCB9-B776-4C64-BF28-2451166464A2}" type="presOf" srcId="{1BBD462C-3028-49BD-875D-1AAE84DDA349}" destId="{2217BB32-9E79-413D-A7B9-582A28673DA2}" srcOrd="0" destOrd="0" presId="urn:microsoft.com/office/officeart/2005/8/layout/vList2"/>
    <dgm:cxn modelId="{754AB3CF-F790-4F8C-90D2-DA3BF4F87795}" srcId="{DCD61392-6C73-4A36-B18C-21D558E85023}" destId="{1BBD462C-3028-49BD-875D-1AAE84DDA349}" srcOrd="4" destOrd="0" parTransId="{77129B48-0E31-42C8-99B3-775330FAF7C5}" sibTransId="{67CB2810-E20D-4157-B65D-78E52FB5EF64}"/>
    <dgm:cxn modelId="{A35B3CD5-8F0A-4B99-BA8F-1EEFB1548E7A}" type="presOf" srcId="{59169699-6136-4ECB-B1F0-0C1BBA3E0EF1}" destId="{D4BDD256-0134-4D19-9E8D-BCAA63E88B9B}" srcOrd="0" destOrd="0" presId="urn:microsoft.com/office/officeart/2005/8/layout/vList2"/>
    <dgm:cxn modelId="{F28486D7-FFAA-4F45-98DA-4CAE41037CD7}" srcId="{DCD61392-6C73-4A36-B18C-21D558E85023}" destId="{909A2074-737B-42CB-93E2-DC429C95F930}" srcOrd="3" destOrd="0" parTransId="{53CF0556-E9AA-47BF-A42D-CAAC258D2409}" sibTransId="{7EAAD726-80AC-4743-8E27-51A6B1076D80}"/>
    <dgm:cxn modelId="{D361CCFC-DA20-4888-8779-7E847C2C6D8C}" srcId="{DCD61392-6C73-4A36-B18C-21D558E85023}" destId="{0267A413-C0F6-46DB-BA06-F9FDD1E905D7}" srcOrd="0" destOrd="0" parTransId="{9C4758BA-CBA7-4B98-85B5-175119BFF21F}" sibTransId="{CC129D45-CE00-4009-821C-F49F03CC05AD}"/>
    <dgm:cxn modelId="{0668762B-DF9D-4ECD-AA34-C2EECE54FF93}" type="presParOf" srcId="{838F566C-B92C-4697-8195-BD95380E1FB7}" destId="{4F67D77F-2FF8-4819-A227-8BBB85D31B99}" srcOrd="0" destOrd="0" presId="urn:microsoft.com/office/officeart/2005/8/layout/vList2"/>
    <dgm:cxn modelId="{085C2B0B-24A5-4BE8-97CF-8E8D625A87A9}" type="presParOf" srcId="{838F566C-B92C-4697-8195-BD95380E1FB7}" destId="{63DB9AFC-F2D0-4138-8954-7758C8E52434}" srcOrd="1" destOrd="0" presId="urn:microsoft.com/office/officeart/2005/8/layout/vList2"/>
    <dgm:cxn modelId="{5AF25D0F-C0CD-4EA4-A2D6-F08E36B0EFC3}" type="presParOf" srcId="{838F566C-B92C-4697-8195-BD95380E1FB7}" destId="{D4BDD256-0134-4D19-9E8D-BCAA63E88B9B}" srcOrd="2" destOrd="0" presId="urn:microsoft.com/office/officeart/2005/8/layout/vList2"/>
    <dgm:cxn modelId="{959B1BA1-8A38-45A7-8ECE-09DDC031133B}" type="presParOf" srcId="{838F566C-B92C-4697-8195-BD95380E1FB7}" destId="{16D64CC4-C6A0-4A22-AA63-3727267D87EE}" srcOrd="3" destOrd="0" presId="urn:microsoft.com/office/officeart/2005/8/layout/vList2"/>
    <dgm:cxn modelId="{20D7C378-B9B9-4719-9893-C988AF4CC44D}" type="presParOf" srcId="{838F566C-B92C-4697-8195-BD95380E1FB7}" destId="{BB8B86C7-65D6-45F7-8EE4-D997AC55A81B}" srcOrd="4" destOrd="0" presId="urn:microsoft.com/office/officeart/2005/8/layout/vList2"/>
    <dgm:cxn modelId="{0FB8FC37-D5EF-4CD6-89BE-02CEB98E1EA5}" type="presParOf" srcId="{838F566C-B92C-4697-8195-BD95380E1FB7}" destId="{E36CE0C2-0D95-48FF-A9C3-CBBE87DE685D}" srcOrd="5" destOrd="0" presId="urn:microsoft.com/office/officeart/2005/8/layout/vList2"/>
    <dgm:cxn modelId="{3DEBA291-B8D2-401C-ABB7-BA350EEDC834}" type="presParOf" srcId="{838F566C-B92C-4697-8195-BD95380E1FB7}" destId="{0A878474-8091-4124-BADA-520AD358F31C}" srcOrd="6" destOrd="0" presId="urn:microsoft.com/office/officeart/2005/8/layout/vList2"/>
    <dgm:cxn modelId="{44206D6C-E2A2-479B-AE89-A32AA2E74D78}" type="presParOf" srcId="{838F566C-B92C-4697-8195-BD95380E1FB7}" destId="{D907286D-92FD-474A-858F-A552B4CF0096}" srcOrd="7" destOrd="0" presId="urn:microsoft.com/office/officeart/2005/8/layout/vList2"/>
    <dgm:cxn modelId="{894237F4-8433-4F71-A4A4-490E044EBF89}" type="presParOf" srcId="{838F566C-B92C-4697-8195-BD95380E1FB7}" destId="{2217BB32-9E79-413D-A7B9-582A28673DA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347E9F1-6E31-4ABA-ADA7-4B979A9B6A3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9E2BF69-E301-4C5D-BDA6-44A8C169C5D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Versenystratégia: egy piacon a fenntartható versenyelőny kihasználását lehetővé tevő stratégia. </a:t>
          </a:r>
        </a:p>
      </dgm:t>
    </dgm:pt>
    <dgm:pt modelId="{4C5B67B0-89DF-46F7-B1A7-1B31C595B9E6}" type="parTrans" cxnId="{DAC99052-FBBF-4348-9D9D-31E205819657}">
      <dgm:prSet/>
      <dgm:spPr/>
      <dgm:t>
        <a:bodyPr/>
        <a:lstStyle/>
        <a:p>
          <a:endParaRPr lang="en-US"/>
        </a:p>
      </dgm:t>
    </dgm:pt>
    <dgm:pt modelId="{CE696568-9C88-4F7A-A7EA-DD8DF281EF45}" type="sibTrans" cxnId="{DAC99052-FBBF-4348-9D9D-31E205819657}">
      <dgm:prSet/>
      <dgm:spPr/>
      <dgm:t>
        <a:bodyPr/>
        <a:lstStyle/>
        <a:p>
          <a:endParaRPr lang="en-US"/>
        </a:p>
      </dgm:t>
    </dgm:pt>
    <dgm:pt modelId="{8F2BA38B-09F9-4317-87EA-3E14E15E723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Versenystratégiák (M. Porter):</a:t>
          </a:r>
        </a:p>
      </dgm:t>
    </dgm:pt>
    <dgm:pt modelId="{434490FA-57EC-4ABE-9DCA-B645684FA407}" type="parTrans" cxnId="{D4F12A61-67B2-4EF0-9548-26EA79A5DE94}">
      <dgm:prSet/>
      <dgm:spPr/>
      <dgm:t>
        <a:bodyPr/>
        <a:lstStyle/>
        <a:p>
          <a:endParaRPr lang="en-US"/>
        </a:p>
      </dgm:t>
    </dgm:pt>
    <dgm:pt modelId="{7ACFF1B0-5593-4406-8E9A-4889CC29B29C}" type="sibTrans" cxnId="{D4F12A61-67B2-4EF0-9548-26EA79A5DE94}">
      <dgm:prSet/>
      <dgm:spPr/>
      <dgm:t>
        <a:bodyPr/>
        <a:lstStyle/>
        <a:p>
          <a:endParaRPr lang="en-US"/>
        </a:p>
      </dgm:t>
    </dgm:pt>
    <dgm:pt modelId="{1967DD13-BDC1-47F2-BCE0-31E3C6B98E7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Költségvezető</a:t>
          </a:r>
        </a:p>
      </dgm:t>
    </dgm:pt>
    <dgm:pt modelId="{CFFB451B-FBE7-4C89-9D1A-3737B1266A12}" type="parTrans" cxnId="{B212E301-F474-4E04-87EB-D9FE7AB928BD}">
      <dgm:prSet/>
      <dgm:spPr/>
      <dgm:t>
        <a:bodyPr/>
        <a:lstStyle/>
        <a:p>
          <a:endParaRPr lang="en-US"/>
        </a:p>
      </dgm:t>
    </dgm:pt>
    <dgm:pt modelId="{2360AC15-B06C-4CAE-9815-8B874CCFE751}" type="sibTrans" cxnId="{B212E301-F474-4E04-87EB-D9FE7AB928BD}">
      <dgm:prSet/>
      <dgm:spPr/>
      <dgm:t>
        <a:bodyPr/>
        <a:lstStyle/>
        <a:p>
          <a:endParaRPr lang="en-US"/>
        </a:p>
      </dgm:t>
    </dgm:pt>
    <dgm:pt modelId="{D7741B5B-7307-46A5-BCF9-B0394000472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Differenciáló</a:t>
          </a:r>
        </a:p>
      </dgm:t>
    </dgm:pt>
    <dgm:pt modelId="{51D3571B-6757-43A0-9EF5-9DD9357CB482}" type="parTrans" cxnId="{9C751AA2-AF8A-4001-954A-163752A2145B}">
      <dgm:prSet/>
      <dgm:spPr/>
      <dgm:t>
        <a:bodyPr/>
        <a:lstStyle/>
        <a:p>
          <a:endParaRPr lang="en-US"/>
        </a:p>
      </dgm:t>
    </dgm:pt>
    <dgm:pt modelId="{B6962790-5B26-423A-BFF6-25957FDDF05C}" type="sibTrans" cxnId="{9C751AA2-AF8A-4001-954A-163752A2145B}">
      <dgm:prSet/>
      <dgm:spPr/>
      <dgm:t>
        <a:bodyPr/>
        <a:lstStyle/>
        <a:p>
          <a:endParaRPr lang="en-US"/>
        </a:p>
      </dgm:t>
    </dgm:pt>
    <dgm:pt modelId="{B9BA8A61-6F3C-45E4-89E5-66490059826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Fókuszáló</a:t>
          </a:r>
        </a:p>
      </dgm:t>
    </dgm:pt>
    <dgm:pt modelId="{BAA2C710-CA01-4B8F-860E-41B3D69CEAFE}" type="parTrans" cxnId="{4A5AD9E0-29CE-41FD-88A3-652AEF1B2AEB}">
      <dgm:prSet/>
      <dgm:spPr/>
      <dgm:t>
        <a:bodyPr/>
        <a:lstStyle/>
        <a:p>
          <a:endParaRPr lang="en-US"/>
        </a:p>
      </dgm:t>
    </dgm:pt>
    <dgm:pt modelId="{B6A217EF-2D3C-4139-962F-9B7C90579A6D}" type="sibTrans" cxnId="{4A5AD9E0-29CE-41FD-88A3-652AEF1B2AEB}">
      <dgm:prSet/>
      <dgm:spPr/>
      <dgm:t>
        <a:bodyPr/>
        <a:lstStyle/>
        <a:p>
          <a:endParaRPr lang="en-US"/>
        </a:p>
      </dgm:t>
    </dgm:pt>
    <dgm:pt modelId="{F3B8FE15-CBD1-4DC0-9458-C0D8DA248316}" type="pres">
      <dgm:prSet presAssocID="{A347E9F1-6E31-4ABA-ADA7-4B979A9B6A30}" presName="root" presStyleCnt="0">
        <dgm:presLayoutVars>
          <dgm:dir/>
          <dgm:resizeHandles val="exact"/>
        </dgm:presLayoutVars>
      </dgm:prSet>
      <dgm:spPr/>
    </dgm:pt>
    <dgm:pt modelId="{0581EDB6-EEF2-4423-BFFC-78C73088DCF3}" type="pres">
      <dgm:prSet presAssocID="{19E2BF69-E301-4C5D-BDA6-44A8C169C5D6}" presName="compNode" presStyleCnt="0"/>
      <dgm:spPr/>
    </dgm:pt>
    <dgm:pt modelId="{516FCBC2-B3C6-4DDC-8C27-879BCB67A778}" type="pres">
      <dgm:prSet presAssocID="{19E2BF69-E301-4C5D-BDA6-44A8C169C5D6}" presName="bgRect" presStyleLbl="bgShp" presStyleIdx="0" presStyleCnt="2"/>
      <dgm:spPr/>
    </dgm:pt>
    <dgm:pt modelId="{BE64AC82-52C9-4683-9352-CCDDE96E9F70}" type="pres">
      <dgm:prSet presAssocID="{19E2BF69-E301-4C5D-BDA6-44A8C169C5D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40BF4E0A-C630-47CD-99F6-28F4499B2A07}" type="pres">
      <dgm:prSet presAssocID="{19E2BF69-E301-4C5D-BDA6-44A8C169C5D6}" presName="spaceRect" presStyleCnt="0"/>
      <dgm:spPr/>
    </dgm:pt>
    <dgm:pt modelId="{61C2903C-E979-4235-9280-2ED3D5CEEE55}" type="pres">
      <dgm:prSet presAssocID="{19E2BF69-E301-4C5D-BDA6-44A8C169C5D6}" presName="parTx" presStyleLbl="revTx" presStyleIdx="0" presStyleCnt="3">
        <dgm:presLayoutVars>
          <dgm:chMax val="0"/>
          <dgm:chPref val="0"/>
        </dgm:presLayoutVars>
      </dgm:prSet>
      <dgm:spPr/>
    </dgm:pt>
    <dgm:pt modelId="{0291266F-42B6-4896-9D1F-67CF3B62691F}" type="pres">
      <dgm:prSet presAssocID="{CE696568-9C88-4F7A-A7EA-DD8DF281EF45}" presName="sibTrans" presStyleCnt="0"/>
      <dgm:spPr/>
    </dgm:pt>
    <dgm:pt modelId="{6CAFE739-7A0D-42F5-960F-281204D10F33}" type="pres">
      <dgm:prSet presAssocID="{8F2BA38B-09F9-4317-87EA-3E14E15E723A}" presName="compNode" presStyleCnt="0"/>
      <dgm:spPr/>
    </dgm:pt>
    <dgm:pt modelId="{7762656E-1BF2-4454-8D2D-C5E0D71FC49F}" type="pres">
      <dgm:prSet presAssocID="{8F2BA38B-09F9-4317-87EA-3E14E15E723A}" presName="bgRect" presStyleLbl="bgShp" presStyleIdx="1" presStyleCnt="2"/>
      <dgm:spPr/>
    </dgm:pt>
    <dgm:pt modelId="{980E501D-A8E2-466B-9BC6-CBA68F005F3E}" type="pres">
      <dgm:prSet presAssocID="{8F2BA38B-09F9-4317-87EA-3E14E15E723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lue"/>
        </a:ext>
      </dgm:extLst>
    </dgm:pt>
    <dgm:pt modelId="{96C58F85-0A4E-4110-87F5-D35FC2E261AF}" type="pres">
      <dgm:prSet presAssocID="{8F2BA38B-09F9-4317-87EA-3E14E15E723A}" presName="spaceRect" presStyleCnt="0"/>
      <dgm:spPr/>
    </dgm:pt>
    <dgm:pt modelId="{784A498F-6D46-4EA6-AC1C-97A864999092}" type="pres">
      <dgm:prSet presAssocID="{8F2BA38B-09F9-4317-87EA-3E14E15E723A}" presName="parTx" presStyleLbl="revTx" presStyleIdx="1" presStyleCnt="3">
        <dgm:presLayoutVars>
          <dgm:chMax val="0"/>
          <dgm:chPref val="0"/>
        </dgm:presLayoutVars>
      </dgm:prSet>
      <dgm:spPr/>
    </dgm:pt>
    <dgm:pt modelId="{FB3ECE98-3EC9-4D12-B121-37547FE90C0B}" type="pres">
      <dgm:prSet presAssocID="{8F2BA38B-09F9-4317-87EA-3E14E15E723A}" presName="desTx" presStyleLbl="revTx" presStyleIdx="2" presStyleCnt="3">
        <dgm:presLayoutVars/>
      </dgm:prSet>
      <dgm:spPr/>
    </dgm:pt>
  </dgm:ptLst>
  <dgm:cxnLst>
    <dgm:cxn modelId="{B212E301-F474-4E04-87EB-D9FE7AB928BD}" srcId="{8F2BA38B-09F9-4317-87EA-3E14E15E723A}" destId="{1967DD13-BDC1-47F2-BCE0-31E3C6B98E79}" srcOrd="0" destOrd="0" parTransId="{CFFB451B-FBE7-4C89-9D1A-3737B1266A12}" sibTransId="{2360AC15-B06C-4CAE-9815-8B874CCFE751}"/>
    <dgm:cxn modelId="{C4A10F0C-CF88-4BEE-A61D-CB2072DC7321}" type="presOf" srcId="{8F2BA38B-09F9-4317-87EA-3E14E15E723A}" destId="{784A498F-6D46-4EA6-AC1C-97A864999092}" srcOrd="0" destOrd="0" presId="urn:microsoft.com/office/officeart/2018/2/layout/IconVerticalSolidList"/>
    <dgm:cxn modelId="{316F491B-291C-45FC-B69F-2C1517976F7B}" type="presOf" srcId="{A347E9F1-6E31-4ABA-ADA7-4B979A9B6A30}" destId="{F3B8FE15-CBD1-4DC0-9458-C0D8DA248316}" srcOrd="0" destOrd="0" presId="urn:microsoft.com/office/officeart/2018/2/layout/IconVerticalSolidList"/>
    <dgm:cxn modelId="{D4F12A61-67B2-4EF0-9548-26EA79A5DE94}" srcId="{A347E9F1-6E31-4ABA-ADA7-4B979A9B6A30}" destId="{8F2BA38B-09F9-4317-87EA-3E14E15E723A}" srcOrd="1" destOrd="0" parTransId="{434490FA-57EC-4ABE-9DCA-B645684FA407}" sibTransId="{7ACFF1B0-5593-4406-8E9A-4889CC29B29C}"/>
    <dgm:cxn modelId="{0EB0156A-1E51-4871-BEB9-D4ABEAE20865}" type="presOf" srcId="{1967DD13-BDC1-47F2-BCE0-31E3C6B98E79}" destId="{FB3ECE98-3EC9-4D12-B121-37547FE90C0B}" srcOrd="0" destOrd="0" presId="urn:microsoft.com/office/officeart/2018/2/layout/IconVerticalSolidList"/>
    <dgm:cxn modelId="{DAC99052-FBBF-4348-9D9D-31E205819657}" srcId="{A347E9F1-6E31-4ABA-ADA7-4B979A9B6A30}" destId="{19E2BF69-E301-4C5D-BDA6-44A8C169C5D6}" srcOrd="0" destOrd="0" parTransId="{4C5B67B0-89DF-46F7-B1A7-1B31C595B9E6}" sibTransId="{CE696568-9C88-4F7A-A7EA-DD8DF281EF45}"/>
    <dgm:cxn modelId="{9C751AA2-AF8A-4001-954A-163752A2145B}" srcId="{8F2BA38B-09F9-4317-87EA-3E14E15E723A}" destId="{D7741B5B-7307-46A5-BCF9-B0394000472A}" srcOrd="1" destOrd="0" parTransId="{51D3571B-6757-43A0-9EF5-9DD9357CB482}" sibTransId="{B6962790-5B26-423A-BFF6-25957FDDF05C}"/>
    <dgm:cxn modelId="{B93049E0-2385-4FA0-A09F-D0893150A354}" type="presOf" srcId="{19E2BF69-E301-4C5D-BDA6-44A8C169C5D6}" destId="{61C2903C-E979-4235-9280-2ED3D5CEEE55}" srcOrd="0" destOrd="0" presId="urn:microsoft.com/office/officeart/2018/2/layout/IconVerticalSolidList"/>
    <dgm:cxn modelId="{4A5AD9E0-29CE-41FD-88A3-652AEF1B2AEB}" srcId="{8F2BA38B-09F9-4317-87EA-3E14E15E723A}" destId="{B9BA8A61-6F3C-45E4-89E5-664900598266}" srcOrd="2" destOrd="0" parTransId="{BAA2C710-CA01-4B8F-860E-41B3D69CEAFE}" sibTransId="{B6A217EF-2D3C-4139-962F-9B7C90579A6D}"/>
    <dgm:cxn modelId="{330997EB-E432-4857-91B8-E384944E741D}" type="presOf" srcId="{B9BA8A61-6F3C-45E4-89E5-664900598266}" destId="{FB3ECE98-3EC9-4D12-B121-37547FE90C0B}" srcOrd="0" destOrd="2" presId="urn:microsoft.com/office/officeart/2018/2/layout/IconVerticalSolidList"/>
    <dgm:cxn modelId="{3B9738F4-C865-4966-BBBF-A15180E3D6E2}" type="presOf" srcId="{D7741B5B-7307-46A5-BCF9-B0394000472A}" destId="{FB3ECE98-3EC9-4D12-B121-37547FE90C0B}" srcOrd="0" destOrd="1" presId="urn:microsoft.com/office/officeart/2018/2/layout/IconVerticalSolidList"/>
    <dgm:cxn modelId="{676BFF6E-B0BB-4322-A298-67C643442928}" type="presParOf" srcId="{F3B8FE15-CBD1-4DC0-9458-C0D8DA248316}" destId="{0581EDB6-EEF2-4423-BFFC-78C73088DCF3}" srcOrd="0" destOrd="0" presId="urn:microsoft.com/office/officeart/2018/2/layout/IconVerticalSolidList"/>
    <dgm:cxn modelId="{D2EACAF1-809C-4BDB-9A67-81C1F3C2AEC9}" type="presParOf" srcId="{0581EDB6-EEF2-4423-BFFC-78C73088DCF3}" destId="{516FCBC2-B3C6-4DDC-8C27-879BCB67A778}" srcOrd="0" destOrd="0" presId="urn:microsoft.com/office/officeart/2018/2/layout/IconVerticalSolidList"/>
    <dgm:cxn modelId="{D8C4054E-D1E1-459B-AEBD-43ADDE4CA92E}" type="presParOf" srcId="{0581EDB6-EEF2-4423-BFFC-78C73088DCF3}" destId="{BE64AC82-52C9-4683-9352-CCDDE96E9F70}" srcOrd="1" destOrd="0" presId="urn:microsoft.com/office/officeart/2018/2/layout/IconVerticalSolidList"/>
    <dgm:cxn modelId="{05D8467F-A1AF-423B-9EAD-A8EEF541811D}" type="presParOf" srcId="{0581EDB6-EEF2-4423-BFFC-78C73088DCF3}" destId="{40BF4E0A-C630-47CD-99F6-28F4499B2A07}" srcOrd="2" destOrd="0" presId="urn:microsoft.com/office/officeart/2018/2/layout/IconVerticalSolidList"/>
    <dgm:cxn modelId="{4DB98087-4442-4489-A2C4-B784F766794A}" type="presParOf" srcId="{0581EDB6-EEF2-4423-BFFC-78C73088DCF3}" destId="{61C2903C-E979-4235-9280-2ED3D5CEEE55}" srcOrd="3" destOrd="0" presId="urn:microsoft.com/office/officeart/2018/2/layout/IconVerticalSolidList"/>
    <dgm:cxn modelId="{7FBF48EB-D894-41BA-96CA-F8E2C865AFCE}" type="presParOf" srcId="{F3B8FE15-CBD1-4DC0-9458-C0D8DA248316}" destId="{0291266F-42B6-4896-9D1F-67CF3B62691F}" srcOrd="1" destOrd="0" presId="urn:microsoft.com/office/officeart/2018/2/layout/IconVerticalSolidList"/>
    <dgm:cxn modelId="{D4628816-4FB9-47D5-9BBE-D5A72FC30CB1}" type="presParOf" srcId="{F3B8FE15-CBD1-4DC0-9458-C0D8DA248316}" destId="{6CAFE739-7A0D-42F5-960F-281204D10F33}" srcOrd="2" destOrd="0" presId="urn:microsoft.com/office/officeart/2018/2/layout/IconVerticalSolidList"/>
    <dgm:cxn modelId="{76C3D71E-4946-4BEF-B881-97C4E935E307}" type="presParOf" srcId="{6CAFE739-7A0D-42F5-960F-281204D10F33}" destId="{7762656E-1BF2-4454-8D2D-C5E0D71FC49F}" srcOrd="0" destOrd="0" presId="urn:microsoft.com/office/officeart/2018/2/layout/IconVerticalSolidList"/>
    <dgm:cxn modelId="{9563A8C5-A168-4967-9074-BDEAAB8220EA}" type="presParOf" srcId="{6CAFE739-7A0D-42F5-960F-281204D10F33}" destId="{980E501D-A8E2-466B-9BC6-CBA68F005F3E}" srcOrd="1" destOrd="0" presId="urn:microsoft.com/office/officeart/2018/2/layout/IconVerticalSolidList"/>
    <dgm:cxn modelId="{EC240256-436A-4CBB-B47F-905D3211C697}" type="presParOf" srcId="{6CAFE739-7A0D-42F5-960F-281204D10F33}" destId="{96C58F85-0A4E-4110-87F5-D35FC2E261AF}" srcOrd="2" destOrd="0" presId="urn:microsoft.com/office/officeart/2018/2/layout/IconVerticalSolidList"/>
    <dgm:cxn modelId="{B2B38F67-211B-408A-9B05-49BA7FE06902}" type="presParOf" srcId="{6CAFE739-7A0D-42F5-960F-281204D10F33}" destId="{784A498F-6D46-4EA6-AC1C-97A864999092}" srcOrd="3" destOrd="0" presId="urn:microsoft.com/office/officeart/2018/2/layout/IconVerticalSolidList"/>
    <dgm:cxn modelId="{009BAB47-E862-4C52-92C0-47A430B01756}" type="presParOf" srcId="{6CAFE739-7A0D-42F5-960F-281204D10F33}" destId="{FB3ECE98-3EC9-4D12-B121-37547FE90C0B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F65DF29-DC45-4261-8E7C-83F3337408DF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F6EDE85-40AC-4561-8D08-DA8FDAFCC7E1}">
      <dgm:prSet/>
      <dgm:spPr/>
      <dgm:t>
        <a:bodyPr/>
        <a:lstStyle/>
        <a:p>
          <a:r>
            <a:rPr lang="hu-HU"/>
            <a:t>Stratégiai terv: általános, az egész vállalatra kiterjedő, hosszabb időtávot felölelő, a kijelölt stratégiai célok megvalósításának módját tartalmazó, általában írott, területekre lebontott terv.</a:t>
          </a:r>
          <a:endParaRPr lang="en-US"/>
        </a:p>
      </dgm:t>
    </dgm:pt>
    <dgm:pt modelId="{5FE87E4B-0F44-4856-98A9-10DDD78F5D03}" type="parTrans" cxnId="{8155A191-B0E2-4DC5-A9DB-6B0035E0A101}">
      <dgm:prSet/>
      <dgm:spPr/>
      <dgm:t>
        <a:bodyPr/>
        <a:lstStyle/>
        <a:p>
          <a:endParaRPr lang="en-US"/>
        </a:p>
      </dgm:t>
    </dgm:pt>
    <dgm:pt modelId="{5409EDF7-68CA-49EA-AA42-ECEFAD85B39F}" type="sibTrans" cxnId="{8155A191-B0E2-4DC5-A9DB-6B0035E0A101}">
      <dgm:prSet/>
      <dgm:spPr/>
      <dgm:t>
        <a:bodyPr/>
        <a:lstStyle/>
        <a:p>
          <a:endParaRPr lang="en-US"/>
        </a:p>
      </dgm:t>
    </dgm:pt>
    <dgm:pt modelId="{161D2E16-9C02-4DE2-B832-556CB6672E2F}">
      <dgm:prSet/>
      <dgm:spPr/>
      <dgm:t>
        <a:bodyPr/>
        <a:lstStyle/>
        <a:p>
          <a:r>
            <a:rPr lang="hu-HU"/>
            <a:t>Operatív terv: rövidebb időszakra és kisebb egységekre lebontott részletes terv, melynek részcéljai a stratégiai célokból származtathatóak.</a:t>
          </a:r>
          <a:endParaRPr lang="en-US"/>
        </a:p>
      </dgm:t>
    </dgm:pt>
    <dgm:pt modelId="{C9ED6351-BD57-4C39-B9DF-19DD85A66B9F}" type="parTrans" cxnId="{6380CD3C-4DC4-45C3-B771-82DF0DE3237B}">
      <dgm:prSet/>
      <dgm:spPr/>
      <dgm:t>
        <a:bodyPr/>
        <a:lstStyle/>
        <a:p>
          <a:endParaRPr lang="en-US"/>
        </a:p>
      </dgm:t>
    </dgm:pt>
    <dgm:pt modelId="{48A64624-8A23-445C-84E3-5C246AB3F3DA}" type="sibTrans" cxnId="{6380CD3C-4DC4-45C3-B771-82DF0DE3237B}">
      <dgm:prSet/>
      <dgm:spPr/>
      <dgm:t>
        <a:bodyPr/>
        <a:lstStyle/>
        <a:p>
          <a:endParaRPr lang="en-US"/>
        </a:p>
      </dgm:t>
    </dgm:pt>
    <dgm:pt modelId="{66632B34-9548-48B7-AA06-E82A7A119276}" type="pres">
      <dgm:prSet presAssocID="{CF65DF29-DC45-4261-8E7C-83F3337408DF}" presName="linear" presStyleCnt="0">
        <dgm:presLayoutVars>
          <dgm:animLvl val="lvl"/>
          <dgm:resizeHandles val="exact"/>
        </dgm:presLayoutVars>
      </dgm:prSet>
      <dgm:spPr/>
    </dgm:pt>
    <dgm:pt modelId="{26F89D01-D57A-4BDB-9849-A40F87417409}" type="pres">
      <dgm:prSet presAssocID="{DF6EDE85-40AC-4561-8D08-DA8FDAFCC7E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67EF858-70D8-48A1-BDDA-1047E85E0D4C}" type="pres">
      <dgm:prSet presAssocID="{5409EDF7-68CA-49EA-AA42-ECEFAD85B39F}" presName="spacer" presStyleCnt="0"/>
      <dgm:spPr/>
    </dgm:pt>
    <dgm:pt modelId="{2CA4225D-A879-40E6-AB0E-096D6A0282C3}" type="pres">
      <dgm:prSet presAssocID="{161D2E16-9C02-4DE2-B832-556CB6672E2F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9DC7223-0A54-41C9-BE1E-0716BCCD65FD}" type="presOf" srcId="{CF65DF29-DC45-4261-8E7C-83F3337408DF}" destId="{66632B34-9548-48B7-AA06-E82A7A119276}" srcOrd="0" destOrd="0" presId="urn:microsoft.com/office/officeart/2005/8/layout/vList2"/>
    <dgm:cxn modelId="{6380CD3C-4DC4-45C3-B771-82DF0DE3237B}" srcId="{CF65DF29-DC45-4261-8E7C-83F3337408DF}" destId="{161D2E16-9C02-4DE2-B832-556CB6672E2F}" srcOrd="1" destOrd="0" parTransId="{C9ED6351-BD57-4C39-B9DF-19DD85A66B9F}" sibTransId="{48A64624-8A23-445C-84E3-5C246AB3F3DA}"/>
    <dgm:cxn modelId="{FFBBF68B-2300-4F21-AE79-670C77211314}" type="presOf" srcId="{DF6EDE85-40AC-4561-8D08-DA8FDAFCC7E1}" destId="{26F89D01-D57A-4BDB-9849-A40F87417409}" srcOrd="0" destOrd="0" presId="urn:microsoft.com/office/officeart/2005/8/layout/vList2"/>
    <dgm:cxn modelId="{8155A191-B0E2-4DC5-A9DB-6B0035E0A101}" srcId="{CF65DF29-DC45-4261-8E7C-83F3337408DF}" destId="{DF6EDE85-40AC-4561-8D08-DA8FDAFCC7E1}" srcOrd="0" destOrd="0" parTransId="{5FE87E4B-0F44-4856-98A9-10DDD78F5D03}" sibTransId="{5409EDF7-68CA-49EA-AA42-ECEFAD85B39F}"/>
    <dgm:cxn modelId="{342C66B9-2E42-4913-B244-CA6916E02D03}" type="presOf" srcId="{161D2E16-9C02-4DE2-B832-556CB6672E2F}" destId="{2CA4225D-A879-40E6-AB0E-096D6A0282C3}" srcOrd="0" destOrd="0" presId="urn:microsoft.com/office/officeart/2005/8/layout/vList2"/>
    <dgm:cxn modelId="{F12D9714-5408-46DF-9480-578D539CA87F}" type="presParOf" srcId="{66632B34-9548-48B7-AA06-E82A7A119276}" destId="{26F89D01-D57A-4BDB-9849-A40F87417409}" srcOrd="0" destOrd="0" presId="urn:microsoft.com/office/officeart/2005/8/layout/vList2"/>
    <dgm:cxn modelId="{40AF75A5-4E91-4C32-9824-DE024CBC8755}" type="presParOf" srcId="{66632B34-9548-48B7-AA06-E82A7A119276}" destId="{F67EF858-70D8-48A1-BDDA-1047E85E0D4C}" srcOrd="1" destOrd="0" presId="urn:microsoft.com/office/officeart/2005/8/layout/vList2"/>
    <dgm:cxn modelId="{B52BC0D8-656C-4112-A466-93B89E3BF082}" type="presParOf" srcId="{66632B34-9548-48B7-AA06-E82A7A119276}" destId="{2CA4225D-A879-40E6-AB0E-096D6A0282C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907420-FD05-4BF2-81DB-B408200754C3}">
      <dsp:nvSpPr>
        <dsp:cNvPr id="0" name=""/>
        <dsp:cNvSpPr/>
      </dsp:nvSpPr>
      <dsp:spPr>
        <a:xfrm>
          <a:off x="0" y="342750"/>
          <a:ext cx="6628804" cy="98279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4200" kern="1200"/>
            <a:t>A menedzsment</a:t>
          </a:r>
          <a:endParaRPr lang="en-US" sz="4200" kern="1200"/>
        </a:p>
      </dsp:txBody>
      <dsp:txXfrm>
        <a:off x="47976" y="390726"/>
        <a:ext cx="6532852" cy="886847"/>
      </dsp:txXfrm>
    </dsp:sp>
    <dsp:sp modelId="{2122E4D6-DBFD-4179-9CC6-40605655F6EB}">
      <dsp:nvSpPr>
        <dsp:cNvPr id="0" name=""/>
        <dsp:cNvSpPr/>
      </dsp:nvSpPr>
      <dsp:spPr>
        <a:xfrm>
          <a:off x="0" y="1446510"/>
          <a:ext cx="6628804" cy="982799"/>
        </a:xfrm>
        <a:prstGeom prst="roundRect">
          <a:avLst/>
        </a:prstGeom>
        <a:gradFill rotWithShape="0">
          <a:gsLst>
            <a:gs pos="0">
              <a:schemeClr val="accent2">
                <a:hueOff val="-988095"/>
                <a:satOff val="4733"/>
                <a:lumOff val="4379"/>
                <a:alphaOff val="0"/>
                <a:tint val="96000"/>
                <a:lumMod val="100000"/>
              </a:schemeClr>
            </a:gs>
            <a:gs pos="78000">
              <a:schemeClr val="accent2">
                <a:hueOff val="-988095"/>
                <a:satOff val="4733"/>
                <a:lumOff val="4379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4200" kern="1200"/>
            <a:t>A stratégiai menedzsment</a:t>
          </a:r>
          <a:endParaRPr lang="en-US" sz="4200" kern="1200"/>
        </a:p>
      </dsp:txBody>
      <dsp:txXfrm>
        <a:off x="47976" y="1494486"/>
        <a:ext cx="6532852" cy="886847"/>
      </dsp:txXfrm>
    </dsp:sp>
    <dsp:sp modelId="{6465ECAA-C36F-4211-80A6-4CDEE61E8B77}">
      <dsp:nvSpPr>
        <dsp:cNvPr id="0" name=""/>
        <dsp:cNvSpPr/>
      </dsp:nvSpPr>
      <dsp:spPr>
        <a:xfrm>
          <a:off x="0" y="2550270"/>
          <a:ext cx="6628804" cy="982799"/>
        </a:xfrm>
        <a:prstGeom prst="roundRect">
          <a:avLst/>
        </a:prstGeom>
        <a:gradFill rotWithShape="0">
          <a:gsLst>
            <a:gs pos="0">
              <a:schemeClr val="accent2">
                <a:hueOff val="-1976191"/>
                <a:satOff val="9467"/>
                <a:lumOff val="8758"/>
                <a:alphaOff val="0"/>
                <a:tint val="96000"/>
                <a:lumMod val="100000"/>
              </a:schemeClr>
            </a:gs>
            <a:gs pos="78000">
              <a:schemeClr val="accent2">
                <a:hueOff val="-1976191"/>
                <a:satOff val="9467"/>
                <a:lumOff val="875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4200" kern="1200"/>
            <a:t>Versenystratégiák</a:t>
          </a:r>
          <a:endParaRPr lang="en-US" sz="4200" kern="1200"/>
        </a:p>
      </dsp:txBody>
      <dsp:txXfrm>
        <a:off x="47976" y="2598246"/>
        <a:ext cx="6532852" cy="886847"/>
      </dsp:txXfrm>
    </dsp:sp>
    <dsp:sp modelId="{44E4BF5E-9CBC-4FBD-BF10-AEDAF1BC1219}">
      <dsp:nvSpPr>
        <dsp:cNvPr id="0" name=""/>
        <dsp:cNvSpPr/>
      </dsp:nvSpPr>
      <dsp:spPr>
        <a:xfrm>
          <a:off x="0" y="3654030"/>
          <a:ext cx="6628804" cy="982799"/>
        </a:xfrm>
        <a:prstGeom prst="roundRect">
          <a:avLst/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4200" kern="1200"/>
            <a:t>A SWOT elemzés</a:t>
          </a:r>
          <a:endParaRPr lang="en-US" sz="4200" kern="1200"/>
        </a:p>
      </dsp:txBody>
      <dsp:txXfrm>
        <a:off x="47976" y="3702006"/>
        <a:ext cx="6532852" cy="8868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D1A2AB-1CFB-4642-97D4-4F6F0BF53859}">
      <dsp:nvSpPr>
        <dsp:cNvPr id="0" name=""/>
        <dsp:cNvSpPr/>
      </dsp:nvSpPr>
      <dsp:spPr>
        <a:xfrm>
          <a:off x="0" y="64290"/>
          <a:ext cx="6628804" cy="237509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500" kern="1200"/>
            <a:t>A szervezés: a szervezeti erőforrások és tevékenységek koherens struktúrába rendezése. </a:t>
          </a:r>
          <a:endParaRPr lang="en-US" sz="3500" kern="1200"/>
        </a:p>
      </dsp:txBody>
      <dsp:txXfrm>
        <a:off x="115943" y="180233"/>
        <a:ext cx="6396918" cy="2143213"/>
      </dsp:txXfrm>
    </dsp:sp>
    <dsp:sp modelId="{EE1B629A-E3DD-4790-8641-76ED3CD910FA}">
      <dsp:nvSpPr>
        <dsp:cNvPr id="0" name=""/>
        <dsp:cNvSpPr/>
      </dsp:nvSpPr>
      <dsp:spPr>
        <a:xfrm>
          <a:off x="0" y="2540190"/>
          <a:ext cx="6628804" cy="2375099"/>
        </a:xfrm>
        <a:prstGeom prst="roundRect">
          <a:avLst/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500" kern="1200" dirty="0"/>
            <a:t>A vezetés: az alkalmazottak irányítása és motiválása a szervezeti célok elérése érdekében</a:t>
          </a:r>
          <a:endParaRPr lang="en-US" sz="3500" kern="1200" dirty="0"/>
        </a:p>
      </dsp:txBody>
      <dsp:txXfrm>
        <a:off x="115943" y="2656133"/>
        <a:ext cx="6396918" cy="21432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0CAFFB-2D2F-47BE-9134-A92A905183DD}">
      <dsp:nvSpPr>
        <dsp:cNvPr id="0" name=""/>
        <dsp:cNvSpPr/>
      </dsp:nvSpPr>
      <dsp:spPr>
        <a:xfrm>
          <a:off x="1174" y="520807"/>
          <a:ext cx="4121050" cy="26168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530444-B828-4169-B538-CAA15587054B}">
      <dsp:nvSpPr>
        <dsp:cNvPr id="0" name=""/>
        <dsp:cNvSpPr/>
      </dsp:nvSpPr>
      <dsp:spPr>
        <a:xfrm>
          <a:off x="459068" y="955807"/>
          <a:ext cx="4121050" cy="26168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300" kern="1200"/>
            <a:t>Küldetés: a szervezet a többitől megkülönböztető alapvető cél.</a:t>
          </a:r>
          <a:endParaRPr lang="en-US" sz="3300" kern="1200"/>
        </a:p>
      </dsp:txBody>
      <dsp:txXfrm>
        <a:off x="535713" y="1032452"/>
        <a:ext cx="3967760" cy="2463577"/>
      </dsp:txXfrm>
    </dsp:sp>
    <dsp:sp modelId="{E1D50B73-3A8B-47FD-A3A1-DA4FEE5B6D9F}">
      <dsp:nvSpPr>
        <dsp:cNvPr id="0" name=""/>
        <dsp:cNvSpPr/>
      </dsp:nvSpPr>
      <dsp:spPr>
        <a:xfrm>
          <a:off x="5038013" y="520807"/>
          <a:ext cx="4121050" cy="26168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75C53B-5E8A-4EE6-8EA0-2A71B9AB265D}">
      <dsp:nvSpPr>
        <dsp:cNvPr id="0" name=""/>
        <dsp:cNvSpPr/>
      </dsp:nvSpPr>
      <dsp:spPr>
        <a:xfrm>
          <a:off x="5495908" y="955807"/>
          <a:ext cx="4121050" cy="26168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300" kern="1200"/>
            <a:t>Célok: viszonyítási pontok, melyekhez képest a siker lemérhető; elérendő értékek.</a:t>
          </a:r>
          <a:endParaRPr lang="en-US" sz="3300" kern="1200"/>
        </a:p>
      </dsp:txBody>
      <dsp:txXfrm>
        <a:off x="5572553" y="1032452"/>
        <a:ext cx="3967760" cy="24635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AC93BD-4969-42EA-88A7-499C6717E557}">
      <dsp:nvSpPr>
        <dsp:cNvPr id="0" name=""/>
        <dsp:cNvSpPr/>
      </dsp:nvSpPr>
      <dsp:spPr>
        <a:xfrm>
          <a:off x="0" y="0"/>
          <a:ext cx="5303043" cy="10955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000" kern="1200"/>
            <a:t>A célok időtávja lehet: </a:t>
          </a:r>
          <a:endParaRPr lang="en-US" sz="3000" kern="1200"/>
        </a:p>
      </dsp:txBody>
      <dsp:txXfrm>
        <a:off x="32086" y="32086"/>
        <a:ext cx="4028335" cy="1031335"/>
      </dsp:txXfrm>
    </dsp:sp>
    <dsp:sp modelId="{2A8A015E-5841-4D8E-AD2D-B2FB4891FD46}">
      <dsp:nvSpPr>
        <dsp:cNvPr id="0" name=""/>
        <dsp:cNvSpPr/>
      </dsp:nvSpPr>
      <dsp:spPr>
        <a:xfrm>
          <a:off x="444129" y="1294691"/>
          <a:ext cx="5303043" cy="10955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988095"/>
                <a:satOff val="4733"/>
                <a:lumOff val="4379"/>
                <a:alphaOff val="0"/>
                <a:tint val="96000"/>
                <a:lumMod val="100000"/>
              </a:schemeClr>
            </a:gs>
            <a:gs pos="78000">
              <a:schemeClr val="accent2">
                <a:hueOff val="-988095"/>
                <a:satOff val="4733"/>
                <a:lumOff val="4379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000" kern="1200"/>
            <a:t>rövid (egy éven belül), </a:t>
          </a:r>
          <a:endParaRPr lang="en-US" sz="3000" kern="1200"/>
        </a:p>
      </dsp:txBody>
      <dsp:txXfrm>
        <a:off x="476215" y="1326777"/>
        <a:ext cx="4082661" cy="1031335"/>
      </dsp:txXfrm>
    </dsp:sp>
    <dsp:sp modelId="{EAF5B674-70CE-46A8-A132-6D1081D66A45}">
      <dsp:nvSpPr>
        <dsp:cNvPr id="0" name=""/>
        <dsp:cNvSpPr/>
      </dsp:nvSpPr>
      <dsp:spPr>
        <a:xfrm>
          <a:off x="881630" y="2589382"/>
          <a:ext cx="5303043" cy="10955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1976191"/>
                <a:satOff val="9467"/>
                <a:lumOff val="8758"/>
                <a:alphaOff val="0"/>
                <a:tint val="96000"/>
                <a:lumMod val="100000"/>
              </a:schemeClr>
            </a:gs>
            <a:gs pos="78000">
              <a:schemeClr val="accent2">
                <a:hueOff val="-1976191"/>
                <a:satOff val="9467"/>
                <a:lumOff val="875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000" kern="1200"/>
            <a:t>középtávú (egy-öt év között); és </a:t>
          </a:r>
          <a:endParaRPr lang="en-US" sz="3000" kern="1200"/>
        </a:p>
      </dsp:txBody>
      <dsp:txXfrm>
        <a:off x="913716" y="2621468"/>
        <a:ext cx="4089290" cy="1031335"/>
      </dsp:txXfrm>
    </dsp:sp>
    <dsp:sp modelId="{1466C3D4-9A0B-429E-A7E9-5AB64443B134}">
      <dsp:nvSpPr>
        <dsp:cNvPr id="0" name=""/>
        <dsp:cNvSpPr/>
      </dsp:nvSpPr>
      <dsp:spPr>
        <a:xfrm>
          <a:off x="1325760" y="3884073"/>
          <a:ext cx="5303043" cy="10955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000" kern="1200"/>
            <a:t>hosszú-távú (öt éven túl terjedő)</a:t>
          </a:r>
          <a:endParaRPr lang="en-US" sz="3000" kern="1200"/>
        </a:p>
      </dsp:txBody>
      <dsp:txXfrm>
        <a:off x="1357846" y="3916159"/>
        <a:ext cx="4082661" cy="1031335"/>
      </dsp:txXfrm>
    </dsp:sp>
    <dsp:sp modelId="{C0C28654-DA08-4A0F-9589-4F3F7E543B51}">
      <dsp:nvSpPr>
        <dsp:cNvPr id="0" name=""/>
        <dsp:cNvSpPr/>
      </dsp:nvSpPr>
      <dsp:spPr>
        <a:xfrm>
          <a:off x="4590963" y="839059"/>
          <a:ext cx="712080" cy="71208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4751181" y="839059"/>
        <a:ext cx="391644" cy="535840"/>
      </dsp:txXfrm>
    </dsp:sp>
    <dsp:sp modelId="{C76EB2C4-BFF7-4CF7-9161-EE39873A2B9A}">
      <dsp:nvSpPr>
        <dsp:cNvPr id="0" name=""/>
        <dsp:cNvSpPr/>
      </dsp:nvSpPr>
      <dsp:spPr>
        <a:xfrm>
          <a:off x="5035092" y="2133750"/>
          <a:ext cx="712080" cy="71208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2045920"/>
            <a:satOff val="22554"/>
            <a:lumOff val="2148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-2045920"/>
              <a:satOff val="22554"/>
              <a:lumOff val="214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5195310" y="2133750"/>
        <a:ext cx="391644" cy="535840"/>
      </dsp:txXfrm>
    </dsp:sp>
    <dsp:sp modelId="{BD337F9A-BFF0-4299-8758-421177B41CFD}">
      <dsp:nvSpPr>
        <dsp:cNvPr id="0" name=""/>
        <dsp:cNvSpPr/>
      </dsp:nvSpPr>
      <dsp:spPr>
        <a:xfrm>
          <a:off x="5472594" y="3428441"/>
          <a:ext cx="712080" cy="71208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091839"/>
            <a:satOff val="45107"/>
            <a:lumOff val="4296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-4091839"/>
              <a:satOff val="45107"/>
              <a:lumOff val="429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5632812" y="3428441"/>
        <a:ext cx="391644" cy="5358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AD7D6A-19EE-475E-9548-7B9C4824CEC9}">
      <dsp:nvSpPr>
        <dsp:cNvPr id="0" name=""/>
        <dsp:cNvSpPr/>
      </dsp:nvSpPr>
      <dsp:spPr>
        <a:xfrm>
          <a:off x="0" y="239520"/>
          <a:ext cx="6628804" cy="8494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/>
            <a:t>A vállalati stratégia a vállalat jövőjéről alkotott, irányt mutató elképzelés, mely kiterjed arra: </a:t>
          </a:r>
          <a:endParaRPr lang="en-US" sz="2200" kern="1200"/>
        </a:p>
      </dsp:txBody>
      <dsp:txXfrm>
        <a:off x="41465" y="280985"/>
        <a:ext cx="6545874" cy="766490"/>
      </dsp:txXfrm>
    </dsp:sp>
    <dsp:sp modelId="{3AC080F0-61F1-48D4-BA5C-0984955F0381}">
      <dsp:nvSpPr>
        <dsp:cNvPr id="0" name=""/>
        <dsp:cNvSpPr/>
      </dsp:nvSpPr>
      <dsp:spPr>
        <a:xfrm>
          <a:off x="0" y="1152300"/>
          <a:ext cx="6628804" cy="849420"/>
        </a:xfrm>
        <a:prstGeom prst="roundRect">
          <a:avLst/>
        </a:prstGeom>
        <a:gradFill rotWithShape="0">
          <a:gsLst>
            <a:gs pos="0">
              <a:schemeClr val="accent2">
                <a:hueOff val="-741071"/>
                <a:satOff val="3550"/>
                <a:lumOff val="3284"/>
                <a:alphaOff val="0"/>
                <a:tint val="96000"/>
                <a:lumMod val="100000"/>
              </a:schemeClr>
            </a:gs>
            <a:gs pos="78000">
              <a:schemeClr val="accent2">
                <a:hueOff val="-741071"/>
                <a:satOff val="3550"/>
                <a:lumOff val="3284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/>
            <a:t>milyen üzleti területeken legyen jelen a vállalat;</a:t>
          </a:r>
          <a:endParaRPr lang="en-US" sz="2200" kern="1200"/>
        </a:p>
      </dsp:txBody>
      <dsp:txXfrm>
        <a:off x="41465" y="1193765"/>
        <a:ext cx="6545874" cy="766490"/>
      </dsp:txXfrm>
    </dsp:sp>
    <dsp:sp modelId="{F42DFE2C-0951-4869-A2F1-C6F13D023928}">
      <dsp:nvSpPr>
        <dsp:cNvPr id="0" name=""/>
        <dsp:cNvSpPr/>
      </dsp:nvSpPr>
      <dsp:spPr>
        <a:xfrm>
          <a:off x="0" y="2065080"/>
          <a:ext cx="6628804" cy="849420"/>
        </a:xfrm>
        <a:prstGeom prst="roundRect">
          <a:avLst/>
        </a:prstGeom>
        <a:gradFill rotWithShape="0">
          <a:gsLst>
            <a:gs pos="0">
              <a:schemeClr val="accent2">
                <a:hueOff val="-1482143"/>
                <a:satOff val="7100"/>
                <a:lumOff val="6569"/>
                <a:alphaOff val="0"/>
                <a:tint val="96000"/>
                <a:lumMod val="100000"/>
              </a:schemeClr>
            </a:gs>
            <a:gs pos="78000">
              <a:schemeClr val="accent2">
                <a:hueOff val="-1482143"/>
                <a:satOff val="7100"/>
                <a:lumOff val="6569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/>
            <a:t>mely területeken növekedjen;</a:t>
          </a:r>
          <a:endParaRPr lang="en-US" sz="2200" kern="1200"/>
        </a:p>
      </dsp:txBody>
      <dsp:txXfrm>
        <a:off x="41465" y="2106545"/>
        <a:ext cx="6545874" cy="766490"/>
      </dsp:txXfrm>
    </dsp:sp>
    <dsp:sp modelId="{B3884DBC-4D07-4F04-AF73-E0CC64DBAF5F}">
      <dsp:nvSpPr>
        <dsp:cNvPr id="0" name=""/>
        <dsp:cNvSpPr/>
      </dsp:nvSpPr>
      <dsp:spPr>
        <a:xfrm>
          <a:off x="0" y="2977860"/>
          <a:ext cx="6628804" cy="849420"/>
        </a:xfrm>
        <a:prstGeom prst="roundRect">
          <a:avLst/>
        </a:prstGeom>
        <a:gradFill rotWithShape="0">
          <a:gsLst>
            <a:gs pos="0">
              <a:schemeClr val="accent2">
                <a:hueOff val="-2223214"/>
                <a:satOff val="10650"/>
                <a:lumOff val="9853"/>
                <a:alphaOff val="0"/>
                <a:tint val="96000"/>
                <a:lumMod val="100000"/>
              </a:schemeClr>
            </a:gs>
            <a:gs pos="78000">
              <a:schemeClr val="accent2">
                <a:hueOff val="-2223214"/>
                <a:satOff val="10650"/>
                <a:lumOff val="9853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/>
            <a:t>mely területekről húzódjon vissza;</a:t>
          </a:r>
          <a:endParaRPr lang="en-US" sz="2200" kern="1200"/>
        </a:p>
      </dsp:txBody>
      <dsp:txXfrm>
        <a:off x="41465" y="3019325"/>
        <a:ext cx="6545874" cy="766490"/>
      </dsp:txXfrm>
    </dsp:sp>
    <dsp:sp modelId="{612C2BA4-9B6D-4ADC-8666-26A627184693}">
      <dsp:nvSpPr>
        <dsp:cNvPr id="0" name=""/>
        <dsp:cNvSpPr/>
      </dsp:nvSpPr>
      <dsp:spPr>
        <a:xfrm>
          <a:off x="0" y="3890640"/>
          <a:ext cx="6628804" cy="849420"/>
        </a:xfrm>
        <a:prstGeom prst="roundRect">
          <a:avLst/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/>
            <a:t>és milyen módon kapcsolja össze tevékenységi területeit.</a:t>
          </a:r>
          <a:endParaRPr lang="en-US" sz="2200" kern="1200"/>
        </a:p>
      </dsp:txBody>
      <dsp:txXfrm>
        <a:off x="41465" y="3932105"/>
        <a:ext cx="6545874" cy="76649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2B88D9-CA0A-4174-B51D-3C1D9FC5A6F0}">
      <dsp:nvSpPr>
        <dsp:cNvPr id="0" name=""/>
        <dsp:cNvSpPr/>
      </dsp:nvSpPr>
      <dsp:spPr>
        <a:xfrm>
          <a:off x="0" y="64966"/>
          <a:ext cx="8596668" cy="88803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300" kern="1200"/>
            <a:t>Lényegi képesség /megkülönböztető képesség: olyan képesség, ami</a:t>
          </a:r>
          <a:endParaRPr lang="en-US" sz="2300" kern="1200"/>
        </a:p>
      </dsp:txBody>
      <dsp:txXfrm>
        <a:off x="43350" y="108316"/>
        <a:ext cx="8509968" cy="801330"/>
      </dsp:txXfrm>
    </dsp:sp>
    <dsp:sp modelId="{CC1FDDDB-8033-4A2A-8B95-5D2B3EEF6D50}">
      <dsp:nvSpPr>
        <dsp:cNvPr id="0" name=""/>
        <dsp:cNvSpPr/>
      </dsp:nvSpPr>
      <dsp:spPr>
        <a:xfrm>
          <a:off x="0" y="1019236"/>
          <a:ext cx="8596668" cy="88803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300" kern="1200"/>
            <a:t>különleges előnyt biztosít más cégekkel összevetve,</a:t>
          </a:r>
          <a:endParaRPr lang="en-US" sz="2300" kern="1200"/>
        </a:p>
      </dsp:txBody>
      <dsp:txXfrm>
        <a:off x="43350" y="1062586"/>
        <a:ext cx="8509968" cy="801330"/>
      </dsp:txXfrm>
    </dsp:sp>
    <dsp:sp modelId="{5DE3D30B-89FA-4EB0-B9A5-2B5C7D760060}">
      <dsp:nvSpPr>
        <dsp:cNvPr id="0" name=""/>
        <dsp:cNvSpPr/>
      </dsp:nvSpPr>
      <dsp:spPr>
        <a:xfrm>
          <a:off x="0" y="1973506"/>
          <a:ext cx="8596668" cy="88803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300" kern="1200"/>
            <a:t>a fogyasztó értékeli,</a:t>
          </a:r>
          <a:endParaRPr lang="en-US" sz="2300" kern="1200"/>
        </a:p>
      </dsp:txBody>
      <dsp:txXfrm>
        <a:off x="43350" y="2016856"/>
        <a:ext cx="8509968" cy="801330"/>
      </dsp:txXfrm>
    </dsp:sp>
    <dsp:sp modelId="{94C24DA7-CFE9-407B-9733-29DB1827780A}">
      <dsp:nvSpPr>
        <dsp:cNvPr id="0" name=""/>
        <dsp:cNvSpPr/>
      </dsp:nvSpPr>
      <dsp:spPr>
        <a:xfrm>
          <a:off x="0" y="2927776"/>
          <a:ext cx="8596668" cy="88803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300" kern="1200"/>
            <a:t>és a versenyelőny forrása.</a:t>
          </a:r>
          <a:endParaRPr lang="en-US" sz="2300" kern="1200"/>
        </a:p>
      </dsp:txBody>
      <dsp:txXfrm>
        <a:off x="43350" y="2971126"/>
        <a:ext cx="8509968" cy="80133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67D77F-2FF8-4819-A227-8BBB85D31B99}">
      <dsp:nvSpPr>
        <dsp:cNvPr id="0" name=""/>
        <dsp:cNvSpPr/>
      </dsp:nvSpPr>
      <dsp:spPr>
        <a:xfrm>
          <a:off x="0" y="70050"/>
          <a:ext cx="6628804" cy="9126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kern="1200"/>
            <a:t>A SWOT elemzés: a vállalat </a:t>
          </a:r>
          <a:endParaRPr lang="en-US" sz="2400" kern="1200"/>
        </a:p>
      </dsp:txBody>
      <dsp:txXfrm>
        <a:off x="44549" y="114599"/>
        <a:ext cx="6539706" cy="823502"/>
      </dsp:txXfrm>
    </dsp:sp>
    <dsp:sp modelId="{D4BDD256-0134-4D19-9E8D-BCAA63E88B9B}">
      <dsp:nvSpPr>
        <dsp:cNvPr id="0" name=""/>
        <dsp:cNvSpPr/>
      </dsp:nvSpPr>
      <dsp:spPr>
        <a:xfrm>
          <a:off x="0" y="1051770"/>
          <a:ext cx="6628804" cy="912600"/>
        </a:xfrm>
        <a:prstGeom prst="roundRect">
          <a:avLst/>
        </a:prstGeom>
        <a:gradFill rotWithShape="0">
          <a:gsLst>
            <a:gs pos="0">
              <a:schemeClr val="accent2">
                <a:hueOff val="-741071"/>
                <a:satOff val="3550"/>
                <a:lumOff val="3284"/>
                <a:alphaOff val="0"/>
                <a:tint val="96000"/>
                <a:lumMod val="100000"/>
              </a:schemeClr>
            </a:gs>
            <a:gs pos="78000">
              <a:schemeClr val="accent2">
                <a:hueOff val="-741071"/>
                <a:satOff val="3550"/>
                <a:lumOff val="3284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kern="1200"/>
            <a:t>erősségeinek (Strength), </a:t>
          </a:r>
          <a:endParaRPr lang="en-US" sz="2400" kern="1200"/>
        </a:p>
      </dsp:txBody>
      <dsp:txXfrm>
        <a:off x="44549" y="1096319"/>
        <a:ext cx="6539706" cy="823502"/>
      </dsp:txXfrm>
    </dsp:sp>
    <dsp:sp modelId="{BB8B86C7-65D6-45F7-8EE4-D997AC55A81B}">
      <dsp:nvSpPr>
        <dsp:cNvPr id="0" name=""/>
        <dsp:cNvSpPr/>
      </dsp:nvSpPr>
      <dsp:spPr>
        <a:xfrm>
          <a:off x="0" y="2033490"/>
          <a:ext cx="6628804" cy="912600"/>
        </a:xfrm>
        <a:prstGeom prst="roundRect">
          <a:avLst/>
        </a:prstGeom>
        <a:gradFill rotWithShape="0">
          <a:gsLst>
            <a:gs pos="0">
              <a:schemeClr val="accent2">
                <a:hueOff val="-1482143"/>
                <a:satOff val="7100"/>
                <a:lumOff val="6569"/>
                <a:alphaOff val="0"/>
                <a:tint val="96000"/>
                <a:lumMod val="100000"/>
              </a:schemeClr>
            </a:gs>
            <a:gs pos="78000">
              <a:schemeClr val="accent2">
                <a:hueOff val="-1482143"/>
                <a:satOff val="7100"/>
                <a:lumOff val="6569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kern="1200"/>
            <a:t>gyengeségeinek (Weakness), valamint a környezetben fellelhető </a:t>
          </a:r>
          <a:endParaRPr lang="en-US" sz="2400" kern="1200"/>
        </a:p>
      </dsp:txBody>
      <dsp:txXfrm>
        <a:off x="44549" y="2078039"/>
        <a:ext cx="6539706" cy="823502"/>
      </dsp:txXfrm>
    </dsp:sp>
    <dsp:sp modelId="{0A878474-8091-4124-BADA-520AD358F31C}">
      <dsp:nvSpPr>
        <dsp:cNvPr id="0" name=""/>
        <dsp:cNvSpPr/>
      </dsp:nvSpPr>
      <dsp:spPr>
        <a:xfrm>
          <a:off x="0" y="3015210"/>
          <a:ext cx="6628804" cy="912600"/>
        </a:xfrm>
        <a:prstGeom prst="roundRect">
          <a:avLst/>
        </a:prstGeom>
        <a:gradFill rotWithShape="0">
          <a:gsLst>
            <a:gs pos="0">
              <a:schemeClr val="accent2">
                <a:hueOff val="-2223214"/>
                <a:satOff val="10650"/>
                <a:lumOff val="9853"/>
                <a:alphaOff val="0"/>
                <a:tint val="96000"/>
                <a:lumMod val="100000"/>
              </a:schemeClr>
            </a:gs>
            <a:gs pos="78000">
              <a:schemeClr val="accent2">
                <a:hueOff val="-2223214"/>
                <a:satOff val="10650"/>
                <a:lumOff val="9853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kern="1200"/>
            <a:t>lehetőségek (Opportunity) és </a:t>
          </a:r>
          <a:endParaRPr lang="en-US" sz="2400" kern="1200"/>
        </a:p>
      </dsp:txBody>
      <dsp:txXfrm>
        <a:off x="44549" y="3059759"/>
        <a:ext cx="6539706" cy="823502"/>
      </dsp:txXfrm>
    </dsp:sp>
    <dsp:sp modelId="{2217BB32-9E79-413D-A7B9-582A28673DA2}">
      <dsp:nvSpPr>
        <dsp:cNvPr id="0" name=""/>
        <dsp:cNvSpPr/>
      </dsp:nvSpPr>
      <dsp:spPr>
        <a:xfrm>
          <a:off x="0" y="3996930"/>
          <a:ext cx="6628804" cy="912600"/>
        </a:xfrm>
        <a:prstGeom prst="roundRect">
          <a:avLst/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kern="1200"/>
            <a:t>fenyegetések (Threats) feltárása és elemzése.</a:t>
          </a:r>
          <a:endParaRPr lang="en-US" sz="2400" kern="1200"/>
        </a:p>
      </dsp:txBody>
      <dsp:txXfrm>
        <a:off x="44549" y="4041479"/>
        <a:ext cx="6539706" cy="82350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6FCBC2-B3C6-4DDC-8C27-879BCB67A778}">
      <dsp:nvSpPr>
        <dsp:cNvPr id="0" name=""/>
        <dsp:cNvSpPr/>
      </dsp:nvSpPr>
      <dsp:spPr>
        <a:xfrm>
          <a:off x="0" y="809181"/>
          <a:ext cx="6628804" cy="149387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64AC82-52C9-4683-9352-CCDDE96E9F70}">
      <dsp:nvSpPr>
        <dsp:cNvPr id="0" name=""/>
        <dsp:cNvSpPr/>
      </dsp:nvSpPr>
      <dsp:spPr>
        <a:xfrm>
          <a:off x="451896" y="1145303"/>
          <a:ext cx="821630" cy="8216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C2903C-E979-4235-9280-2ED3D5CEEE55}">
      <dsp:nvSpPr>
        <dsp:cNvPr id="0" name=""/>
        <dsp:cNvSpPr/>
      </dsp:nvSpPr>
      <dsp:spPr>
        <a:xfrm>
          <a:off x="1725424" y="809181"/>
          <a:ext cx="4903379" cy="14938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102" tIns="158102" rIns="158102" bIns="158102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Versenystratégia: egy piacon a fenntartható versenyelőny kihasználását lehetővé tevő stratégia. </a:t>
          </a:r>
        </a:p>
      </dsp:txBody>
      <dsp:txXfrm>
        <a:off x="1725424" y="809181"/>
        <a:ext cx="4903379" cy="1493874"/>
      </dsp:txXfrm>
    </dsp:sp>
    <dsp:sp modelId="{7762656E-1BF2-4454-8D2D-C5E0D71FC49F}">
      <dsp:nvSpPr>
        <dsp:cNvPr id="0" name=""/>
        <dsp:cNvSpPr/>
      </dsp:nvSpPr>
      <dsp:spPr>
        <a:xfrm>
          <a:off x="0" y="2676524"/>
          <a:ext cx="6628804" cy="149387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0E501D-A8E2-466B-9BC6-CBA68F005F3E}">
      <dsp:nvSpPr>
        <dsp:cNvPr id="0" name=""/>
        <dsp:cNvSpPr/>
      </dsp:nvSpPr>
      <dsp:spPr>
        <a:xfrm>
          <a:off x="451896" y="3012646"/>
          <a:ext cx="821630" cy="8216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4A498F-6D46-4EA6-AC1C-97A864999092}">
      <dsp:nvSpPr>
        <dsp:cNvPr id="0" name=""/>
        <dsp:cNvSpPr/>
      </dsp:nvSpPr>
      <dsp:spPr>
        <a:xfrm>
          <a:off x="1725424" y="2676524"/>
          <a:ext cx="2982961" cy="14938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102" tIns="158102" rIns="158102" bIns="158102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Versenystratégiák (M. Porter):</a:t>
          </a:r>
        </a:p>
      </dsp:txBody>
      <dsp:txXfrm>
        <a:off x="1725424" y="2676524"/>
        <a:ext cx="2982961" cy="1493874"/>
      </dsp:txXfrm>
    </dsp:sp>
    <dsp:sp modelId="{FB3ECE98-3EC9-4D12-B121-37547FE90C0B}">
      <dsp:nvSpPr>
        <dsp:cNvPr id="0" name=""/>
        <dsp:cNvSpPr/>
      </dsp:nvSpPr>
      <dsp:spPr>
        <a:xfrm>
          <a:off x="4708386" y="2676524"/>
          <a:ext cx="1920417" cy="14938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102" tIns="158102" rIns="158102" bIns="158102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Költségvezető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Differenciáló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Fókuszáló</a:t>
          </a:r>
        </a:p>
      </dsp:txBody>
      <dsp:txXfrm>
        <a:off x="4708386" y="2676524"/>
        <a:ext cx="1920417" cy="149387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F89D01-D57A-4BDB-9849-A40F87417409}">
      <dsp:nvSpPr>
        <dsp:cNvPr id="0" name=""/>
        <dsp:cNvSpPr/>
      </dsp:nvSpPr>
      <dsp:spPr>
        <a:xfrm>
          <a:off x="0" y="347790"/>
          <a:ext cx="6628804" cy="2106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500" kern="1200"/>
            <a:t>Stratégiai terv: általános, az egész vállalatra kiterjedő, hosszabb időtávot felölelő, a kijelölt stratégiai célok megvalósításának módját tartalmazó, általában írott, területekre lebontott terv.</a:t>
          </a:r>
          <a:endParaRPr lang="en-US" sz="2500" kern="1200"/>
        </a:p>
      </dsp:txBody>
      <dsp:txXfrm>
        <a:off x="102806" y="450596"/>
        <a:ext cx="6423192" cy="1900388"/>
      </dsp:txXfrm>
    </dsp:sp>
    <dsp:sp modelId="{2CA4225D-A879-40E6-AB0E-096D6A0282C3}">
      <dsp:nvSpPr>
        <dsp:cNvPr id="0" name=""/>
        <dsp:cNvSpPr/>
      </dsp:nvSpPr>
      <dsp:spPr>
        <a:xfrm>
          <a:off x="0" y="2525790"/>
          <a:ext cx="6628804" cy="2106000"/>
        </a:xfrm>
        <a:prstGeom prst="roundRect">
          <a:avLst/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500" kern="1200"/>
            <a:t>Operatív terv: rövidebb időszakra és kisebb egységekre lebontott részletes terv, melynek részcéljai a stratégiai célokból származtathatóak.</a:t>
          </a:r>
          <a:endParaRPr lang="en-US" sz="2500" kern="1200"/>
        </a:p>
      </dsp:txBody>
      <dsp:txXfrm>
        <a:off x="102806" y="2628596"/>
        <a:ext cx="6423192" cy="19003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DE848-0007-4F81-85B9-8F2B902BB948}" type="datetimeFigureOut">
              <a:rPr lang="hu-HU" smtClean="0"/>
              <a:t>2019.10.08.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D33A7-B6F2-4047-9704-AED5FA5A51F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5535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A688-8CB9-4E09-850A-1188BF225B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0341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A688-8CB9-4E09-850A-1188BF225B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1903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A688-8CB9-4E09-850A-1188BF225B0F}" type="slidenum">
              <a:rPr lang="hu-HU" smtClean="0"/>
              <a:t>‹#›</a:t>
            </a:fld>
            <a:endParaRPr lang="hu-H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66718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A688-8CB9-4E09-850A-1188BF225B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0023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A688-8CB9-4E09-850A-1188BF225B0F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9574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A688-8CB9-4E09-850A-1188BF225B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17850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A688-8CB9-4E09-850A-1188BF225B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01167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A688-8CB9-4E09-850A-1188BF225B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01459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ímold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18284" y="1855039"/>
            <a:ext cx="15352378" cy="878902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sz="6000" kern="0" cap="all" spc="100"/>
            </a:lvl1pPr>
          </a:lstStyle>
          <a:p>
            <a:r>
              <a:rPr lang="hu-HU" dirty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063886" y="2751579"/>
            <a:ext cx="7383515" cy="440958"/>
          </a:xfrm>
        </p:spPr>
        <p:txBody>
          <a:bodyPr anchor="b"/>
          <a:lstStyle>
            <a:lvl1pPr marL="0">
              <a:defRPr sz="2400" cap="all"/>
            </a:lvl1pPr>
            <a:lvl2pPr marL="0">
              <a:defRPr sz="2400" cap="all"/>
            </a:lvl2pPr>
            <a:lvl3pPr marL="0">
              <a:defRPr sz="2400" cap="all"/>
            </a:lvl3pPr>
            <a:lvl4pPr marL="0">
              <a:defRPr sz="2400" cap="all"/>
            </a:lvl4pPr>
            <a:lvl5pPr marL="0">
              <a:defRPr sz="2400" cap="all"/>
            </a:lvl5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074960" y="3201356"/>
            <a:ext cx="10661649" cy="282213"/>
          </a:xfrm>
        </p:spPr>
        <p:txBody>
          <a:bodyPr anchor="b"/>
          <a:lstStyle>
            <a:lvl1pPr marL="0">
              <a:defRPr sz="1600"/>
            </a:lvl1pPr>
            <a:lvl2pPr marL="0">
              <a:defRPr sz="1600"/>
            </a:lvl2pPr>
            <a:lvl3pPr marL="0">
              <a:defRPr sz="1600"/>
            </a:lvl3pPr>
            <a:lvl4pPr marL="0">
              <a:defRPr sz="1600"/>
            </a:lvl4pPr>
            <a:lvl5pPr marL="0">
              <a:defRPr sz="1600"/>
            </a:lvl5pPr>
          </a:lstStyle>
          <a:p>
            <a:pPr lvl="0"/>
            <a:r>
              <a:rPr lang="hu-HU" dirty="0"/>
              <a:t>Click to edit Master text styles</a:t>
            </a:r>
          </a:p>
          <a:p>
            <a:pPr lvl="1"/>
            <a:r>
              <a:rPr lang="hu-HU" dirty="0"/>
              <a:t>Second level</a:t>
            </a:r>
          </a:p>
          <a:p>
            <a:pPr lvl="2"/>
            <a:r>
              <a:rPr lang="hu-HU" dirty="0"/>
              <a:t>Third level</a:t>
            </a:r>
          </a:p>
          <a:p>
            <a:pPr lvl="3"/>
            <a:r>
              <a:rPr lang="hu-HU" dirty="0"/>
              <a:t>Fourth level</a:t>
            </a:r>
          </a:p>
          <a:p>
            <a:pPr lvl="4"/>
            <a:r>
              <a:rPr lang="hu-HU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1817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575" y="274638"/>
            <a:ext cx="11295037" cy="364722"/>
          </a:xfrm>
        </p:spPr>
        <p:txBody>
          <a:bodyPr lIns="0" tIns="0" rIns="0" bIns="0" anchor="t"/>
          <a:lstStyle>
            <a:lvl1pPr>
              <a:defRPr sz="2800" cap="all" baseline="0">
                <a:latin typeface="Din Light"/>
              </a:defRPr>
            </a:lvl1pPr>
          </a:lstStyle>
          <a:p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</a:t>
            </a:r>
            <a:r>
              <a:rPr lang="hu-HU" dirty="0" err="1"/>
              <a:t>title</a:t>
            </a:r>
            <a:r>
              <a:rPr lang="hu-HU" dirty="0"/>
              <a:t> </a:t>
            </a:r>
            <a:r>
              <a:rPr lang="hu-HU" dirty="0" err="1"/>
              <a:t>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347" y="648001"/>
            <a:ext cx="11285265" cy="5390850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hu-HU" dirty="0"/>
              <a:t>Click to edit Master text styles</a:t>
            </a:r>
          </a:p>
          <a:p>
            <a:pPr lvl="1"/>
            <a:r>
              <a:rPr lang="hu-HU" dirty="0"/>
              <a:t>Second level</a:t>
            </a:r>
          </a:p>
          <a:p>
            <a:pPr lvl="2"/>
            <a:r>
              <a:rPr lang="hu-HU" dirty="0"/>
              <a:t>Third level</a:t>
            </a:r>
          </a:p>
          <a:p>
            <a:pPr lvl="3"/>
            <a:r>
              <a:rPr lang="hu-HU" dirty="0"/>
              <a:t>Fourth level</a:t>
            </a:r>
          </a:p>
          <a:p>
            <a:pPr lvl="4"/>
            <a:r>
              <a:rPr lang="hu-HU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858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A688-8CB9-4E09-850A-1188BF225B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7455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A688-8CB9-4E09-850A-1188BF225B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6693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A688-8CB9-4E09-850A-1188BF225B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3925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A688-8CB9-4E09-850A-1188BF225B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2919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A688-8CB9-4E09-850A-1188BF225B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2263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A688-8CB9-4E09-850A-1188BF225B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3622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A688-8CB9-4E09-850A-1188BF225B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303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8A688-8CB9-4E09-850A-1188BF225B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539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AE8A688-8CB9-4E09-850A-1188BF225B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6757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48300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7175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58764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0730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9621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4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1788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48954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6287" y="-8467"/>
            <a:ext cx="9175713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123763" y="2119259"/>
            <a:ext cx="6960759" cy="284967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r">
              <a:lnSpc>
                <a:spcPct val="90000"/>
              </a:lnSpc>
              <a:defRPr/>
            </a:pPr>
            <a:r>
              <a:rPr lang="en-US" sz="4400" b="1" i="1" kern="1200" dirty="0">
                <a:solidFill>
                  <a:srgbClr val="FFFFFF"/>
                </a:solidFill>
              </a:rPr>
              <a:t>VÁLLALATI </a:t>
            </a:r>
            <a:r>
              <a:rPr lang="hu-HU" sz="4400" b="1" i="1" kern="1200" dirty="0">
                <a:solidFill>
                  <a:srgbClr val="FFFFFF"/>
                </a:solidFill>
              </a:rPr>
              <a:t>H</a:t>
            </a:r>
            <a:r>
              <a:rPr lang="en-US" sz="4400" b="1" i="1" kern="1200" dirty="0" err="1">
                <a:solidFill>
                  <a:srgbClr val="FFFFFF"/>
                </a:solidFill>
              </a:rPr>
              <a:t>umán</a:t>
            </a:r>
            <a:r>
              <a:rPr lang="en-US" sz="4400" b="1" i="1" kern="1200" dirty="0">
                <a:solidFill>
                  <a:srgbClr val="FFFFFF"/>
                </a:solidFill>
              </a:rPr>
              <a:t> Controlling</a:t>
            </a:r>
            <a:r>
              <a:rPr lang="en-US" sz="4200" b="1" kern="1200" dirty="0">
                <a:solidFill>
                  <a:srgbClr val="FFFFFF"/>
                </a:solidFill>
              </a:rPr>
              <a:t>:</a:t>
            </a:r>
            <a:br>
              <a:rPr lang="en-US" sz="4200" b="1" kern="1200" dirty="0">
                <a:solidFill>
                  <a:srgbClr val="FFFFFF"/>
                </a:solidFill>
              </a:rPr>
            </a:br>
            <a:br>
              <a:rPr lang="en-US" sz="4200" b="1" kern="1200" dirty="0">
                <a:solidFill>
                  <a:srgbClr val="FFFFFF"/>
                </a:solidFill>
              </a:rPr>
            </a:br>
            <a:r>
              <a:rPr lang="en-US" sz="4200" b="1" kern="1200" dirty="0" err="1">
                <a:solidFill>
                  <a:srgbClr val="FFFFFF"/>
                </a:solidFill>
              </a:rPr>
              <a:t>Stratégia</a:t>
            </a:r>
            <a:r>
              <a:rPr lang="en-US" sz="4200" b="1" kern="1200" dirty="0">
                <a:solidFill>
                  <a:srgbClr val="FFFFFF"/>
                </a:solidFill>
              </a:rPr>
              <a:t>, </a:t>
            </a:r>
            <a:r>
              <a:rPr lang="en-US" sz="4200" b="1" kern="1200" dirty="0" err="1">
                <a:solidFill>
                  <a:srgbClr val="FFFFFF"/>
                </a:solidFill>
              </a:rPr>
              <a:t>üzleti</a:t>
            </a:r>
            <a:r>
              <a:rPr lang="en-US" sz="4200" b="1" kern="1200" dirty="0">
                <a:solidFill>
                  <a:srgbClr val="FFFFFF"/>
                </a:solidFill>
              </a:rPr>
              <a:t> </a:t>
            </a:r>
            <a:r>
              <a:rPr lang="en-US" sz="4200" b="1" kern="1200" dirty="0" err="1">
                <a:solidFill>
                  <a:srgbClr val="FFFFFF"/>
                </a:solidFill>
              </a:rPr>
              <a:t>terv</a:t>
            </a:r>
            <a:br>
              <a:rPr lang="hu-HU" sz="4200" b="1" kern="1200" dirty="0">
                <a:solidFill>
                  <a:srgbClr val="FFFFFF"/>
                </a:solidFill>
              </a:rPr>
            </a:br>
            <a:br>
              <a:rPr lang="hu-HU" sz="3100" b="1" i="1" kern="1200" dirty="0">
                <a:solidFill>
                  <a:schemeClr val="bg2"/>
                </a:solidFill>
              </a:rPr>
            </a:br>
            <a:r>
              <a:rPr lang="hu-HU" sz="3100" b="1" i="1" kern="1200" dirty="0">
                <a:solidFill>
                  <a:schemeClr val="bg2"/>
                </a:solidFill>
              </a:rPr>
              <a:t>Károli Gáspár </a:t>
            </a:r>
            <a:br>
              <a:rPr lang="hu-HU" sz="3100" b="1" i="1" kern="1200" dirty="0">
                <a:solidFill>
                  <a:schemeClr val="bg2"/>
                </a:solidFill>
              </a:rPr>
            </a:br>
            <a:r>
              <a:rPr lang="hu-HU" sz="3100" b="1" i="1" kern="1200" dirty="0">
                <a:solidFill>
                  <a:schemeClr val="bg2"/>
                </a:solidFill>
              </a:rPr>
              <a:t>Református Egyetem</a:t>
            </a:r>
            <a:endParaRPr lang="en-US" sz="3100" b="1" i="1" kern="1200" cap="none" dirty="0">
              <a:solidFill>
                <a:schemeClr val="bg2"/>
              </a:solidFill>
            </a:endParaRPr>
          </a:p>
        </p:txBody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062562" y="3271487"/>
            <a:ext cx="220660" cy="18643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497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dohashawki.files.wordpress.com/2009/03/organizational-development-and-leadership-memo-graphic.jpg?w=320&amp;h=32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6" r="1" b="8098"/>
          <a:stretch/>
        </p:blipFill>
        <p:spPr bwMode="auto">
          <a:xfrm>
            <a:off x="4269854" y="-1"/>
            <a:ext cx="7922146" cy="6858001"/>
          </a:xfrm>
          <a:custGeom>
            <a:avLst/>
            <a:gdLst>
              <a:gd name="connsiteX0" fmla="*/ 379987 w 7922146"/>
              <a:gd name="connsiteY0" fmla="*/ 0 h 6858001"/>
              <a:gd name="connsiteX1" fmla="*/ 5304971 w 7922146"/>
              <a:gd name="connsiteY1" fmla="*/ 0 h 6858001"/>
              <a:gd name="connsiteX2" fmla="*/ 7065281 w 7922146"/>
              <a:gd name="connsiteY2" fmla="*/ 0 h 6858001"/>
              <a:gd name="connsiteX3" fmla="*/ 7397540 w 7922146"/>
              <a:gd name="connsiteY3" fmla="*/ 0 h 6858001"/>
              <a:gd name="connsiteX4" fmla="*/ 7397540 w 7922146"/>
              <a:gd name="connsiteY4" fmla="*/ 1 h 6858001"/>
              <a:gd name="connsiteX5" fmla="*/ 7922146 w 7922146"/>
              <a:gd name="connsiteY5" fmla="*/ 1 h 6858001"/>
              <a:gd name="connsiteX6" fmla="*/ 7922146 w 7922146"/>
              <a:gd name="connsiteY6" fmla="*/ 6858001 h 6858001"/>
              <a:gd name="connsiteX7" fmla="*/ 7065281 w 7922146"/>
              <a:gd name="connsiteY7" fmla="*/ 6858001 h 6858001"/>
              <a:gd name="connsiteX8" fmla="*/ 7065281 w 7922146"/>
              <a:gd name="connsiteY8" fmla="*/ 6858000 h 6858001"/>
              <a:gd name="connsiteX9" fmla="*/ 5932989 w 7922146"/>
              <a:gd name="connsiteY9" fmla="*/ 6858000 h 6858001"/>
              <a:gd name="connsiteX10" fmla="*/ 5932989 w 7922146"/>
              <a:gd name="connsiteY10" fmla="*/ 6858001 h 6858001"/>
              <a:gd name="connsiteX11" fmla="*/ 27809 w 7922146"/>
              <a:gd name="connsiteY11" fmla="*/ 6858001 h 6858001"/>
              <a:gd name="connsiteX12" fmla="*/ 1803228 w 7922146"/>
              <a:gd name="connsiteY12" fmla="*/ 4521201 h 6858001"/>
              <a:gd name="connsiteX13" fmla="*/ 0 w 7922146"/>
              <a:gd name="connsiteY13" fmla="*/ 0 h 6858001"/>
              <a:gd name="connsiteX14" fmla="*/ 379987 w 7922146"/>
              <a:gd name="connsiteY14" fmla="*/ 0 h 6858001"/>
              <a:gd name="connsiteX15" fmla="*/ 0 w 7922146"/>
              <a:gd name="connsiteY15" fmla="*/ 407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3851123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>
                <a:latin typeface="+mj-lt"/>
              </a:rPr>
              <a:t>Stratégiai menedzsment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>
          <a:xfrm>
            <a:off x="677334" y="2160589"/>
            <a:ext cx="3851122" cy="388077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A stratégiai menedzsment a stratégiai célok megvalósításának menedzselése a változó külső és belső körülmények közepette.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386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829658" y="1253067"/>
            <a:ext cx="3371742" cy="435186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>
                <a:solidFill>
                  <a:schemeClr val="bg1"/>
                </a:solidFill>
                <a:latin typeface="+mj-lt"/>
              </a:rPr>
              <a:t>A stratégiai megfelelés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>
          <a:xfrm>
            <a:off x="677334" y="1253067"/>
            <a:ext cx="6155266" cy="435186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A stratégiai megfelelés: a vállalati és környezeti adottságoknak illetve ezek változásainak olyan összekapcsolása, amely a legnagyobb szinergiát biztosítja.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756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3843375" cy="51756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 szinergia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>
          <a:xfrm>
            <a:off x="6116084" y="609601"/>
            <a:ext cx="5511296" cy="51756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 szinergia: együttműködés, együtthatás; több elem vagy tényező együttműködéséből származó nagyobb teljesítmény, mintha az elemeket vagy tényezőket egyszerűen összeadnánk.</a:t>
            </a:r>
          </a:p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2872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>
                <a:latin typeface="+mj-lt"/>
              </a:rPr>
              <a:t>A stratégiai Célok</a:t>
            </a:r>
          </a:p>
        </p:txBody>
      </p:sp>
      <p:graphicFrame>
        <p:nvGraphicFramePr>
          <p:cNvPr id="5" name="Szöveg helye 2">
            <a:extLst>
              <a:ext uri="{FF2B5EF4-FFF2-40B4-BE49-F238E27FC236}">
                <a16:creationId xmlns:a16="http://schemas.microsoft.com/office/drawing/2014/main" id="{1EFD7F74-E496-465F-93FB-A867640E8F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025471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8041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>
                <a:latin typeface="+mj-lt"/>
              </a:rPr>
              <a:t>A célok időtávja</a:t>
            </a:r>
          </a:p>
        </p:txBody>
      </p:sp>
      <p:graphicFrame>
        <p:nvGraphicFramePr>
          <p:cNvPr id="5" name="Szöveg helye 2">
            <a:extLst>
              <a:ext uri="{FF2B5EF4-FFF2-40B4-BE49-F238E27FC236}">
                <a16:creationId xmlns:a16="http://schemas.microsoft.com/office/drawing/2014/main" id="{8D8D056E-BC1D-4B8E-BE44-EAC1FE69AD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7453232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8909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829658" y="1253067"/>
            <a:ext cx="3371742" cy="435186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>
                <a:solidFill>
                  <a:schemeClr val="bg1"/>
                </a:solidFill>
                <a:latin typeface="+mj-lt"/>
              </a:rPr>
              <a:t>A célok funkciói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>
          <a:xfrm>
            <a:off x="677334" y="1253067"/>
            <a:ext cx="6155266" cy="43518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/>
              <a:t>A célok kijelölésére azért van szükség, mert:</a:t>
            </a:r>
          </a:p>
          <a:p>
            <a:pPr lvl="0">
              <a:lnSpc>
                <a:spcPct val="90000"/>
              </a:lnSpc>
            </a:pPr>
            <a:r>
              <a:rPr lang="en-US"/>
              <a:t>segítik a menedzsereket a napi feladatok kijelölésében;</a:t>
            </a:r>
          </a:p>
          <a:p>
            <a:pPr lvl="0">
              <a:lnSpc>
                <a:spcPct val="90000"/>
              </a:lnSpc>
            </a:pPr>
            <a:r>
              <a:rPr lang="en-US"/>
              <a:t>a megvalósításhoz szükséges erőforrások allokációját irányítják;</a:t>
            </a:r>
          </a:p>
          <a:p>
            <a:pPr lvl="0">
              <a:lnSpc>
                <a:spcPct val="90000"/>
              </a:lnSpc>
            </a:pPr>
            <a:r>
              <a:rPr lang="en-US"/>
              <a:t>a teljesítmény mérésének eszközét jelentik.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296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>
                <a:latin typeface="+mj-lt"/>
              </a:rPr>
              <a:t>Vállalati stratégia</a:t>
            </a:r>
          </a:p>
        </p:txBody>
      </p:sp>
      <p:graphicFrame>
        <p:nvGraphicFramePr>
          <p:cNvPr id="5" name="Szöveg helye 2">
            <a:extLst>
              <a:ext uri="{FF2B5EF4-FFF2-40B4-BE49-F238E27FC236}">
                <a16:creationId xmlns:a16="http://schemas.microsoft.com/office/drawing/2014/main" id="{C40B735A-D58D-4A77-9F61-616A3C6EF3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1539163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33900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3843375" cy="51756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Fenntartható versenyelőny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>
          <a:xfrm>
            <a:off x="6116084" y="609601"/>
            <a:ext cx="5511296" cy="51756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Fenntartható versenyelőny: olyan tulajdonságra épül, ami hosszú távon előnyt biztosít, amit az ellenfelek belátható időn belül nem tudnak lemásolni, meghaladni.</a:t>
            </a:r>
          </a:p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8110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>
                <a:latin typeface="+mj-lt"/>
              </a:rPr>
              <a:t>Lényegi képesség</a:t>
            </a:r>
          </a:p>
        </p:txBody>
      </p:sp>
      <p:graphicFrame>
        <p:nvGraphicFramePr>
          <p:cNvPr id="5" name="Szöveg helye 2">
            <a:extLst>
              <a:ext uri="{FF2B5EF4-FFF2-40B4-BE49-F238E27FC236}">
                <a16:creationId xmlns:a16="http://schemas.microsoft.com/office/drawing/2014/main" id="{765BEDA5-54A0-445E-B0E7-C3E23FB929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6566726"/>
              </p:ext>
            </p:extLst>
          </p:nvPr>
        </p:nvGraphicFramePr>
        <p:xfrm>
          <a:off x="677334" y="2160589"/>
          <a:ext cx="8596668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04164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>
                <a:latin typeface="+mj-lt"/>
              </a:rPr>
              <a:t>A SWOT elemzés</a:t>
            </a:r>
          </a:p>
        </p:txBody>
      </p:sp>
      <p:graphicFrame>
        <p:nvGraphicFramePr>
          <p:cNvPr id="5" name="Szöveg helye 2">
            <a:extLst>
              <a:ext uri="{FF2B5EF4-FFF2-40B4-BE49-F238E27FC236}">
                <a16:creationId xmlns:a16="http://schemas.microsoft.com/office/drawing/2014/main" id="{F074395E-6CCC-4A65-BECD-503E790510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947248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0949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>
                <a:latin typeface="+mj-lt"/>
              </a:rPr>
              <a:t>Előadás TEMATIKA</a:t>
            </a:r>
          </a:p>
        </p:txBody>
      </p:sp>
      <p:graphicFrame>
        <p:nvGraphicFramePr>
          <p:cNvPr id="5" name="Szöveg helye 2">
            <a:extLst>
              <a:ext uri="{FF2B5EF4-FFF2-40B4-BE49-F238E27FC236}">
                <a16:creationId xmlns:a16="http://schemas.microsoft.com/office/drawing/2014/main" id="{B2CB800D-4ED2-4E2F-A62C-029D73B424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9662376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89227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19136" y="1020871"/>
            <a:ext cx="6960759" cy="284967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100" kern="1200">
                <a:solidFill>
                  <a:srgbClr val="FFFFFF"/>
                </a:solidFill>
              </a:rPr>
              <a:t>Versenystratégiák</a:t>
            </a:r>
            <a:endParaRPr lang="en-US" sz="5100" kern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1045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latin typeface="+mj-lt"/>
              </a:rPr>
              <a:t>Versenystratégiák</a:t>
            </a:r>
          </a:p>
        </p:txBody>
      </p:sp>
      <p:graphicFrame>
        <p:nvGraphicFramePr>
          <p:cNvPr id="45" name="Szöveg helye 2">
            <a:extLst>
              <a:ext uri="{FF2B5EF4-FFF2-40B4-BE49-F238E27FC236}">
                <a16:creationId xmlns:a16="http://schemas.microsoft.com/office/drawing/2014/main" id="{89B21589-72F6-4332-8D6A-3154AC3CFF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7649029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181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600" b="1" dirty="0"/>
              <a:t>Versenystratégia alapja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4189412" y="3147459"/>
            <a:ext cx="215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Költségvezető</a:t>
            </a:r>
          </a:p>
        </p:txBody>
      </p:sp>
      <p:sp>
        <p:nvSpPr>
          <p:cNvPr id="11" name="Szövegdoboz 10"/>
          <p:cNvSpPr txBox="1"/>
          <p:nvPr/>
        </p:nvSpPr>
        <p:spPr>
          <a:xfrm>
            <a:off x="6669085" y="3198167"/>
            <a:ext cx="215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Differenciáló</a:t>
            </a:r>
          </a:p>
        </p:txBody>
      </p:sp>
      <p:sp>
        <p:nvSpPr>
          <p:cNvPr id="12" name="Szövegdoboz 11"/>
          <p:cNvSpPr txBox="1"/>
          <p:nvPr/>
        </p:nvSpPr>
        <p:spPr>
          <a:xfrm>
            <a:off x="4167188" y="4491996"/>
            <a:ext cx="215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Költségvezető</a:t>
            </a:r>
          </a:p>
          <a:p>
            <a:r>
              <a:rPr lang="hu-HU" sz="2400" dirty="0"/>
              <a:t>fókusz</a:t>
            </a:r>
          </a:p>
        </p:txBody>
      </p:sp>
      <p:sp>
        <p:nvSpPr>
          <p:cNvPr id="13" name="Szövegdoboz 12"/>
          <p:cNvSpPr txBox="1"/>
          <p:nvPr/>
        </p:nvSpPr>
        <p:spPr>
          <a:xfrm>
            <a:off x="6669088" y="4512581"/>
            <a:ext cx="215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Differenciáló</a:t>
            </a:r>
          </a:p>
          <a:p>
            <a:r>
              <a:rPr lang="hu-HU" sz="2400" dirty="0"/>
              <a:t>fókusz</a:t>
            </a:r>
          </a:p>
        </p:txBody>
      </p:sp>
      <p:sp>
        <p:nvSpPr>
          <p:cNvPr id="16" name="Szövegdoboz 15"/>
          <p:cNvSpPr txBox="1"/>
          <p:nvPr/>
        </p:nvSpPr>
        <p:spPr>
          <a:xfrm>
            <a:off x="1185866" y="3147459"/>
            <a:ext cx="25828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/>
              <a:t>Nagy választék</a:t>
            </a:r>
          </a:p>
        </p:txBody>
      </p:sp>
      <p:sp>
        <p:nvSpPr>
          <p:cNvPr id="17" name="Szövegdoboz 16"/>
          <p:cNvSpPr txBox="1"/>
          <p:nvPr/>
        </p:nvSpPr>
        <p:spPr>
          <a:xfrm>
            <a:off x="1185866" y="4676661"/>
            <a:ext cx="268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/>
              <a:t>Szűk választék</a:t>
            </a:r>
          </a:p>
        </p:txBody>
      </p:sp>
      <p:cxnSp>
        <p:nvCxnSpPr>
          <p:cNvPr id="19" name="Egyenes összekötő nyíllal 18"/>
          <p:cNvCxnSpPr/>
          <p:nvPr/>
        </p:nvCxnSpPr>
        <p:spPr>
          <a:xfrm flipV="1">
            <a:off x="3868738" y="2691974"/>
            <a:ext cx="0" cy="3251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nyíllal 20"/>
          <p:cNvCxnSpPr/>
          <p:nvPr/>
        </p:nvCxnSpPr>
        <p:spPr>
          <a:xfrm>
            <a:off x="3913188" y="6082115"/>
            <a:ext cx="5067300" cy="381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zövegdoboz 21"/>
          <p:cNvSpPr txBox="1"/>
          <p:nvPr/>
        </p:nvSpPr>
        <p:spPr>
          <a:xfrm>
            <a:off x="4116388" y="1791321"/>
            <a:ext cx="215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/>
              <a:t>Költség előny</a:t>
            </a:r>
          </a:p>
        </p:txBody>
      </p:sp>
      <p:sp>
        <p:nvSpPr>
          <p:cNvPr id="23" name="Szövegdoboz 22"/>
          <p:cNvSpPr txBox="1"/>
          <p:nvPr/>
        </p:nvSpPr>
        <p:spPr>
          <a:xfrm>
            <a:off x="6630985" y="1791321"/>
            <a:ext cx="223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/>
              <a:t>Különlegesség</a:t>
            </a:r>
          </a:p>
        </p:txBody>
      </p:sp>
    </p:spTree>
    <p:extLst>
      <p:ext uri="{BB962C8B-B14F-4D97-AF65-F5344CB8AC3E}">
        <p14:creationId xmlns:p14="http://schemas.microsoft.com/office/powerpoint/2010/main" val="8615001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3843375" cy="51756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 költségvezető stratégia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>
          <a:xfrm>
            <a:off x="6116084" y="609601"/>
            <a:ext cx="5511296" cy="51756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 költségvezető stratégia: széles termékválasztékkal rendelkező vállalatok esetében, a hasonló vállalatoknál kedvezőbb költségstruktúra kialakítása és fenntartása.</a:t>
            </a:r>
          </a:p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2277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500">
                <a:latin typeface="+mj-lt"/>
              </a:rPr>
              <a:t>Megkülönböztető stratégia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>
          <a:xfrm>
            <a:off x="4978918" y="1109145"/>
            <a:ext cx="6341016" cy="46039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Megkülönböztető stratégia: a többi hasonló terméktől megkülönböztető jegyekkel bíró széles termékválaszték kialakítása, úgy hogy ez lehetővé tegye tartósan az átlagosnál magasabb árak ás nyereség elérését.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8021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>
                <a:latin typeface="+mj-lt"/>
              </a:rPr>
              <a:t>Fókuszáló stratégia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>
          <a:xfrm>
            <a:off x="4978918" y="1109145"/>
            <a:ext cx="6341016" cy="46039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Fókuszáló stratégia: a versenytársaknál olcsóbb vagy különleges termékválaszték kialakítása egy szűk termékszegmensben a nyereség érdekében.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410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>
                <a:latin typeface="+mj-lt"/>
              </a:rPr>
              <a:t>Stratégiai tervezés</a:t>
            </a:r>
          </a:p>
        </p:txBody>
      </p:sp>
      <p:graphicFrame>
        <p:nvGraphicFramePr>
          <p:cNvPr id="5" name="Szöveg helye 2">
            <a:extLst>
              <a:ext uri="{FF2B5EF4-FFF2-40B4-BE49-F238E27FC236}">
                <a16:creationId xmlns:a16="http://schemas.microsoft.com/office/drawing/2014/main" id="{637B4C40-34F8-4766-9D13-BA78B54D7F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2251180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51464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>
                <a:latin typeface="+mj-lt"/>
              </a:rPr>
              <a:t>Funkcionális stratégia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>
          <a:xfrm>
            <a:off x="4654295" y="816638"/>
            <a:ext cx="4619706" cy="52247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Funkcionális stratégia: egy adott működési területre vonatkozó stratégia.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6588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>
                <a:latin typeface="+mj-lt"/>
              </a:rPr>
              <a:t>felhasznált irodalom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>
          <a:xfrm>
            <a:off x="1333502" y="2160589"/>
            <a:ext cx="8596668" cy="3880773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/>
              <a:t>Kötelező irodalom</a:t>
            </a:r>
          </a:p>
          <a:p>
            <a:pPr>
              <a:lnSpc>
                <a:spcPct val="90000"/>
              </a:lnSpc>
            </a:pPr>
            <a:r>
              <a:rPr lang="en-US" sz="2800"/>
              <a:t>Chikán Attila: Bevezetés a vállalat gazdaságtanba Aula Kiadó Bp. 2010. 4. fejezet</a:t>
            </a:r>
          </a:p>
          <a:p>
            <a:pPr>
              <a:lnSpc>
                <a:spcPct val="90000"/>
              </a:lnSpc>
            </a:pPr>
            <a:r>
              <a:rPr lang="en-US" sz="2800"/>
              <a:t>Bartók István: Vállalati gazdaságtan. Edutus Főiskola. Tatabánya. 2013. 5. fejezet</a:t>
            </a:r>
          </a:p>
          <a:p>
            <a:pPr>
              <a:lnSpc>
                <a:spcPct val="90000"/>
              </a:lnSpc>
            </a:pPr>
            <a:r>
              <a:rPr lang="en-US" sz="2800"/>
              <a:t>Szakirodalom</a:t>
            </a:r>
          </a:p>
          <a:p>
            <a:pPr>
              <a:lnSpc>
                <a:spcPct val="90000"/>
              </a:lnSpc>
            </a:pPr>
            <a:r>
              <a:rPr lang="en-US" sz="2800"/>
              <a:t>Porter, Michael.E.:  Competitive Strategy. Free Press. New York. 1980.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567640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19136" y="1020871"/>
            <a:ext cx="6960759" cy="284967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>
                <a:solidFill>
                  <a:srgbClr val="FFFFFF"/>
                </a:solidFill>
              </a:rPr>
              <a:t>A menedzsment</a:t>
            </a:r>
          </a:p>
        </p:txBody>
      </p:sp>
    </p:spTree>
    <p:extLst>
      <p:ext uri="{BB962C8B-B14F-4D97-AF65-F5344CB8AC3E}">
        <p14:creationId xmlns:p14="http://schemas.microsoft.com/office/powerpoint/2010/main" val="13094183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.cdn.blog.hu/he/hetedikvilag/image/multi%20kooperat%C3%ADv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3" r="1384" b="1"/>
          <a:stretch/>
        </p:blipFill>
        <p:spPr bwMode="auto">
          <a:xfrm>
            <a:off x="4269854" y="-1"/>
            <a:ext cx="7922146" cy="6858001"/>
          </a:xfrm>
          <a:custGeom>
            <a:avLst/>
            <a:gdLst>
              <a:gd name="connsiteX0" fmla="*/ 379987 w 7922146"/>
              <a:gd name="connsiteY0" fmla="*/ 0 h 6858001"/>
              <a:gd name="connsiteX1" fmla="*/ 5304971 w 7922146"/>
              <a:gd name="connsiteY1" fmla="*/ 0 h 6858001"/>
              <a:gd name="connsiteX2" fmla="*/ 7065281 w 7922146"/>
              <a:gd name="connsiteY2" fmla="*/ 0 h 6858001"/>
              <a:gd name="connsiteX3" fmla="*/ 7397540 w 7922146"/>
              <a:gd name="connsiteY3" fmla="*/ 0 h 6858001"/>
              <a:gd name="connsiteX4" fmla="*/ 7397540 w 7922146"/>
              <a:gd name="connsiteY4" fmla="*/ 1 h 6858001"/>
              <a:gd name="connsiteX5" fmla="*/ 7922146 w 7922146"/>
              <a:gd name="connsiteY5" fmla="*/ 1 h 6858001"/>
              <a:gd name="connsiteX6" fmla="*/ 7922146 w 7922146"/>
              <a:gd name="connsiteY6" fmla="*/ 6858001 h 6858001"/>
              <a:gd name="connsiteX7" fmla="*/ 7065281 w 7922146"/>
              <a:gd name="connsiteY7" fmla="*/ 6858001 h 6858001"/>
              <a:gd name="connsiteX8" fmla="*/ 7065281 w 7922146"/>
              <a:gd name="connsiteY8" fmla="*/ 6858000 h 6858001"/>
              <a:gd name="connsiteX9" fmla="*/ 5932989 w 7922146"/>
              <a:gd name="connsiteY9" fmla="*/ 6858000 h 6858001"/>
              <a:gd name="connsiteX10" fmla="*/ 5932989 w 7922146"/>
              <a:gd name="connsiteY10" fmla="*/ 6858001 h 6858001"/>
              <a:gd name="connsiteX11" fmla="*/ 27809 w 7922146"/>
              <a:gd name="connsiteY11" fmla="*/ 6858001 h 6858001"/>
              <a:gd name="connsiteX12" fmla="*/ 1803228 w 7922146"/>
              <a:gd name="connsiteY12" fmla="*/ 4521201 h 6858001"/>
              <a:gd name="connsiteX13" fmla="*/ 0 w 7922146"/>
              <a:gd name="connsiteY13" fmla="*/ 0 h 6858001"/>
              <a:gd name="connsiteX14" fmla="*/ 379987 w 7922146"/>
              <a:gd name="connsiteY14" fmla="*/ 0 h 6858001"/>
              <a:gd name="connsiteX15" fmla="*/ 0 w 7922146"/>
              <a:gd name="connsiteY15" fmla="*/ 407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3851123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>
                <a:latin typeface="+mj-lt"/>
              </a:rPr>
              <a:t>Menedzsment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>
          <a:xfrm>
            <a:off x="677334" y="2160589"/>
            <a:ext cx="3851122" cy="3880773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300"/>
              <a:t>A menedzsment: a tervezés, szervezés, vezetés és kontroll folyamatának végzése a szervezeti célok elérésért. </a:t>
            </a:r>
          </a:p>
          <a:p>
            <a:pPr>
              <a:lnSpc>
                <a:spcPct val="90000"/>
              </a:lnSpc>
            </a:pPr>
            <a:r>
              <a:rPr lang="en-US" sz="2300"/>
              <a:t>A tervezés: a szervezeti célok meghatározásának és végrehajtásuk megszervezésének folyamata.</a:t>
            </a:r>
          </a:p>
        </p:txBody>
      </p:sp>
    </p:spTree>
    <p:extLst>
      <p:ext uri="{BB962C8B-B14F-4D97-AF65-F5344CB8AC3E}">
        <p14:creationId xmlns:p14="http://schemas.microsoft.com/office/powerpoint/2010/main" val="3025605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>
                <a:latin typeface="+mj-lt"/>
              </a:rPr>
              <a:t>A Vezetés és Szervezés</a:t>
            </a:r>
          </a:p>
        </p:txBody>
      </p:sp>
      <p:graphicFrame>
        <p:nvGraphicFramePr>
          <p:cNvPr id="5" name="Szöveg helye 2">
            <a:extLst>
              <a:ext uri="{FF2B5EF4-FFF2-40B4-BE49-F238E27FC236}">
                <a16:creationId xmlns:a16="http://schemas.microsoft.com/office/drawing/2014/main" id="{6803B59B-86C9-49DF-9623-7638FF10F0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7116609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8688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  <a:latin typeface="+mj-lt"/>
              </a:rPr>
              <a:t>kontroll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>
          <a:xfrm>
            <a:off x="7181725" y="2837329"/>
            <a:ext cx="4512988" cy="33179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 kontroll: a szervezeti teljesítmény nyomon követése a célok teljesítésének érdekében.</a:t>
            </a:r>
          </a:p>
          <a:p>
            <a:endParaRPr lang="en-US">
              <a:solidFill>
                <a:srgbClr val="FFFFFF"/>
              </a:solidFill>
            </a:endParaRPr>
          </a:p>
        </p:txBody>
      </p:sp>
      <p:pic>
        <p:nvPicPr>
          <p:cNvPr id="2050" name="Picture 2" descr="http://szivattyuvezerles.hu/wp-content/uploads/2014/05/Esoviz-kontroll-vezerlo-MWRC-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7251" y="1781290"/>
            <a:ext cx="3856774" cy="3384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178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19136" y="1020871"/>
            <a:ext cx="6960759" cy="284967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>
                <a:solidFill>
                  <a:srgbClr val="FFFFFF"/>
                </a:solidFill>
              </a:rPr>
              <a:t>A stratégia</a:t>
            </a:r>
          </a:p>
        </p:txBody>
      </p:sp>
    </p:spTree>
    <p:extLst>
      <p:ext uri="{BB962C8B-B14F-4D97-AF65-F5344CB8AC3E}">
        <p14:creationId xmlns:p14="http://schemas.microsoft.com/office/powerpoint/2010/main" val="31450458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3843375" cy="51756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Stratégia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>
          <a:xfrm>
            <a:off x="6116084" y="609601"/>
            <a:ext cx="5511296" cy="51756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 stratégia: a szervezeti célok kijelölésének és megvalósításának az útja.</a:t>
            </a:r>
          </a:p>
          <a:p>
            <a:endParaRPr lang="en-US">
              <a:solidFill>
                <a:srgbClr val="FFFFFF"/>
              </a:solidFill>
            </a:endParaRPr>
          </a:p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6722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>
                <a:latin typeface="+mj-lt"/>
              </a:rPr>
              <a:t>A stratégia megjelenési formái</a:t>
            </a:r>
            <a:br>
              <a:rPr lang="en-US" sz="3600">
                <a:latin typeface="+mj-lt"/>
              </a:rPr>
            </a:br>
            <a:endParaRPr lang="en-US" sz="3600">
              <a:latin typeface="+mj-lt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>
          <a:xfrm>
            <a:off x="4654295" y="816638"/>
            <a:ext cx="4619706" cy="52247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/>
              <a:t>Normatív: előírások, tervek formájában.</a:t>
            </a:r>
          </a:p>
          <a:p>
            <a:pPr>
              <a:lnSpc>
                <a:spcPct val="90000"/>
              </a:lnSpc>
            </a:pPr>
            <a:r>
              <a:rPr lang="en-US" sz="2600"/>
              <a:t>Leíró: azon történések, melyek a működés során megszületnek.</a:t>
            </a:r>
          </a:p>
          <a:p>
            <a:pPr>
              <a:lnSpc>
                <a:spcPct val="90000"/>
              </a:lnSpc>
            </a:pPr>
            <a:r>
              <a:rPr lang="en-US" sz="2600"/>
              <a:t>Formális: az alkalmazottak és a nagyvilág számára közzétett, írott tervek.</a:t>
            </a:r>
          </a:p>
          <a:p>
            <a:pPr>
              <a:lnSpc>
                <a:spcPct val="90000"/>
              </a:lnSpc>
            </a:pPr>
            <a:r>
              <a:rPr lang="en-US" sz="2600"/>
              <a:t>Informális: a tulajdonosok és vezetők által átgondolt, de nem megírt elképzelések.</a:t>
            </a:r>
          </a:p>
          <a:p>
            <a:pPr>
              <a:lnSpc>
                <a:spcPct val="90000"/>
              </a:lnSpc>
            </a:pPr>
            <a:endParaRPr lang="en-US" sz="2600"/>
          </a:p>
        </p:txBody>
      </p:sp>
    </p:spTree>
    <p:extLst>
      <p:ext uri="{BB962C8B-B14F-4D97-AF65-F5344CB8AC3E}">
        <p14:creationId xmlns:p14="http://schemas.microsoft.com/office/powerpoint/2010/main" val="442382704"/>
      </p:ext>
    </p:extLst>
  </p:cSld>
  <p:clrMapOvr>
    <a:masterClrMapping/>
  </p:clrMapOvr>
</p:sld>
</file>

<file path=ppt/theme/theme1.xml><?xml version="1.0" encoding="utf-8"?>
<a:theme xmlns:a="http://schemas.openxmlformats.org/drawingml/2006/main" name="Dimenzió">
  <a:themeElements>
    <a:clrScheme name="Dimenzió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Dimenzió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menzió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669</Words>
  <Application>Microsoft Office PowerPoint</Application>
  <PresentationFormat>Szélesvásznú</PresentationFormat>
  <Paragraphs>96</Paragraphs>
  <Slides>28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28</vt:i4>
      </vt:variant>
    </vt:vector>
  </HeadingPairs>
  <TitlesOfParts>
    <vt:vector size="34" baseType="lpstr">
      <vt:lpstr>Arial</vt:lpstr>
      <vt:lpstr>Calibri</vt:lpstr>
      <vt:lpstr>Din Light</vt:lpstr>
      <vt:lpstr>Trebuchet MS</vt:lpstr>
      <vt:lpstr>Wingdings 3</vt:lpstr>
      <vt:lpstr>Dimenzió</vt:lpstr>
      <vt:lpstr>VÁLLALATI Humán Controlling:  Stratégia, üzleti terv  Károli Gáspár  Református Egyetem</vt:lpstr>
      <vt:lpstr>Előadás TEMATIKA</vt:lpstr>
      <vt:lpstr>A menedzsment</vt:lpstr>
      <vt:lpstr>Menedzsment</vt:lpstr>
      <vt:lpstr>A Vezetés és Szervezés</vt:lpstr>
      <vt:lpstr>kontroll</vt:lpstr>
      <vt:lpstr>A stratégia</vt:lpstr>
      <vt:lpstr>Stratégia</vt:lpstr>
      <vt:lpstr>A stratégia megjelenési formái </vt:lpstr>
      <vt:lpstr>Stratégiai menedzsment</vt:lpstr>
      <vt:lpstr>A stratégiai megfelelés</vt:lpstr>
      <vt:lpstr>A szinergia</vt:lpstr>
      <vt:lpstr>A stratégiai Célok</vt:lpstr>
      <vt:lpstr>A célok időtávja</vt:lpstr>
      <vt:lpstr>A célok funkciói</vt:lpstr>
      <vt:lpstr>Vállalati stratégia</vt:lpstr>
      <vt:lpstr>Fenntartható versenyelőny</vt:lpstr>
      <vt:lpstr>Lényegi képesség</vt:lpstr>
      <vt:lpstr>A SWOT elemzés</vt:lpstr>
      <vt:lpstr>Versenystratégiák</vt:lpstr>
      <vt:lpstr>Versenystratégiák</vt:lpstr>
      <vt:lpstr>Versenystratégia alapja</vt:lpstr>
      <vt:lpstr>A költségvezető stratégia</vt:lpstr>
      <vt:lpstr>Megkülönböztető stratégia</vt:lpstr>
      <vt:lpstr>Fókuszáló stratégia</vt:lpstr>
      <vt:lpstr>Stratégiai tervezés</vt:lpstr>
      <vt:lpstr>Funkcionális stratégia</vt:lpstr>
      <vt:lpstr>felhasznált irodalom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Humán Controlling:  Stratégia, üzleti terv</dc:title>
  <dc:creator>Pali</dc:creator>
  <cp:lastModifiedBy>Pali</cp:lastModifiedBy>
  <cp:revision>4</cp:revision>
  <dcterms:created xsi:type="dcterms:W3CDTF">2019-10-08T21:11:46Z</dcterms:created>
  <dcterms:modified xsi:type="dcterms:W3CDTF">2019-10-08T21:26:25Z</dcterms:modified>
</cp:coreProperties>
</file>