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2" r:id="rId4"/>
    <p:sldId id="263" r:id="rId5"/>
    <p:sldId id="259" r:id="rId6"/>
    <p:sldId id="260" r:id="rId7"/>
    <p:sldId id="261" r:id="rId8"/>
    <p:sldId id="267" r:id="rId9"/>
    <p:sldId id="265" r:id="rId10"/>
    <p:sldId id="277" r:id="rId11"/>
    <p:sldId id="275" r:id="rId12"/>
    <p:sldId id="272" r:id="rId13"/>
    <p:sldId id="273" r:id="rId14"/>
    <p:sldId id="268" r:id="rId15"/>
    <p:sldId id="280" r:id="rId16"/>
    <p:sldId id="266" r:id="rId17"/>
    <p:sldId id="274" r:id="rId18"/>
    <p:sldId id="279" r:id="rId19"/>
    <p:sldId id="269" r:id="rId20"/>
    <p:sldId id="270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0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munkalap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munkalap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hu-HU" sz="2000">
                <a:solidFill>
                  <a:schemeClr val="accent2">
                    <a:lumMod val="50000"/>
                  </a:schemeClr>
                </a:solidFill>
              </a:rPr>
              <a:t>HAVI NETTÓ</a:t>
            </a:r>
            <a:r>
              <a:rPr lang="hu-HU" sz="2000" baseline="0">
                <a:solidFill>
                  <a:schemeClr val="accent2">
                    <a:lumMod val="50000"/>
                  </a:schemeClr>
                </a:solidFill>
              </a:rPr>
              <a:t> ÁTLAGKERESET és </a:t>
            </a:r>
          </a:p>
          <a:p>
            <a:pPr>
              <a:defRPr sz="2000"/>
            </a:pPr>
            <a:r>
              <a:rPr lang="hu-HU" sz="2000" baseline="0">
                <a:solidFill>
                  <a:schemeClr val="accent2">
                    <a:lumMod val="50000"/>
                  </a:schemeClr>
                </a:solidFill>
              </a:rPr>
              <a:t>a GDP, az infláció és a foglalkoztatás alakulása </a:t>
            </a:r>
          </a:p>
          <a:p>
            <a:pPr>
              <a:defRPr sz="2000"/>
            </a:pPr>
            <a:r>
              <a:rPr lang="hu-HU" sz="2000" baseline="0">
                <a:solidFill>
                  <a:schemeClr val="accent2">
                    <a:lumMod val="50000"/>
                  </a:schemeClr>
                </a:solidFill>
              </a:rPr>
              <a:t>(előző év = 100%)</a:t>
            </a:r>
            <a:endParaRPr lang="hu-HU" sz="2000">
              <a:solidFill>
                <a:schemeClr val="accent2">
                  <a:lumMod val="50000"/>
                </a:schemeClr>
              </a:solidFill>
            </a:endParaRPr>
          </a:p>
        </c:rich>
      </c:tx>
      <c:layout>
        <c:manualLayout>
          <c:xMode val="edge"/>
          <c:yMode val="edge"/>
          <c:x val="0.20268255438389104"/>
          <c:y val="5.8228975990547308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hu-HU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'3.1.1.'!$C$29</c:f>
              <c:strCache>
                <c:ptCount val="1"/>
                <c:pt idx="0">
                  <c:v>Havi nettó átlagkereset</c:v>
                </c:pt>
              </c:strCache>
            </c:strRef>
          </c:tx>
          <c:spPr>
            <a:ln w="28575" cap="rnd" cmpd="sng" algn="ctr">
              <a:solidFill>
                <a:srgbClr val="FF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'3.1.1.'!$B$30:$B$38</c:f>
              <c:strCache>
                <c:ptCount val="9"/>
                <c:pt idx="0">
                  <c:v>2010.</c:v>
                </c:pt>
                <c:pt idx="1">
                  <c:v>2011.</c:v>
                </c:pt>
                <c:pt idx="2">
                  <c:v>2012.</c:v>
                </c:pt>
                <c:pt idx="3">
                  <c:v>2013.</c:v>
                </c:pt>
                <c:pt idx="4">
                  <c:v>2014.</c:v>
                </c:pt>
                <c:pt idx="5">
                  <c:v>2015.</c:v>
                </c:pt>
                <c:pt idx="6">
                  <c:v>2016.</c:v>
                </c:pt>
                <c:pt idx="7">
                  <c:v>2017.</c:v>
                </c:pt>
                <c:pt idx="8">
                  <c:v>2018.</c:v>
                </c:pt>
              </c:strCache>
            </c:strRef>
          </c:cat>
          <c:val>
            <c:numRef>
              <c:f>'3.1.1.'!$C$30:$C$38</c:f>
              <c:numCache>
                <c:formatCode>##,##0.0;\-##,##0.0</c:formatCode>
                <c:ptCount val="9"/>
                <c:pt idx="0">
                  <c:v>106.8</c:v>
                </c:pt>
                <c:pt idx="1">
                  <c:v>106.4</c:v>
                </c:pt>
                <c:pt idx="2">
                  <c:v>102.1</c:v>
                </c:pt>
                <c:pt idx="3">
                  <c:v>104.9</c:v>
                </c:pt>
                <c:pt idx="4">
                  <c:v>103</c:v>
                </c:pt>
                <c:pt idx="5">
                  <c:v>104.3</c:v>
                </c:pt>
                <c:pt idx="6" formatCode="#,##0.0">
                  <c:v>107.8</c:v>
                </c:pt>
                <c:pt idx="7" formatCode="#,##0.0">
                  <c:v>112.85995257434027</c:v>
                </c:pt>
                <c:pt idx="8" formatCode="#,##0.0">
                  <c:v>111.3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69F-4080-9570-677EF79E0559}"/>
            </c:ext>
          </c:extLst>
        </c:ser>
        <c:ser>
          <c:idx val="1"/>
          <c:order val="1"/>
          <c:tx>
            <c:strRef>
              <c:f>'3.1.1.'!$D$29</c:f>
              <c:strCache>
                <c:ptCount val="1"/>
                <c:pt idx="0">
                  <c:v>Infláció</c:v>
                </c:pt>
              </c:strCache>
            </c:strRef>
          </c:tx>
          <c:spPr>
            <a:ln w="28575" cap="rnd" cmpd="sng" algn="ctr">
              <a:solidFill>
                <a:schemeClr val="accent1">
                  <a:shade val="86000"/>
                  <a:shade val="90000"/>
                </a:schemeClr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'3.1.1.'!$B$30:$B$38</c:f>
              <c:strCache>
                <c:ptCount val="9"/>
                <c:pt idx="0">
                  <c:v>2010.</c:v>
                </c:pt>
                <c:pt idx="1">
                  <c:v>2011.</c:v>
                </c:pt>
                <c:pt idx="2">
                  <c:v>2012.</c:v>
                </c:pt>
                <c:pt idx="3">
                  <c:v>2013.</c:v>
                </c:pt>
                <c:pt idx="4">
                  <c:v>2014.</c:v>
                </c:pt>
                <c:pt idx="5">
                  <c:v>2015.</c:v>
                </c:pt>
                <c:pt idx="6">
                  <c:v>2016.</c:v>
                </c:pt>
                <c:pt idx="7">
                  <c:v>2017.</c:v>
                </c:pt>
                <c:pt idx="8">
                  <c:v>2018.</c:v>
                </c:pt>
              </c:strCache>
            </c:strRef>
          </c:cat>
          <c:val>
            <c:numRef>
              <c:f>'3.1.1.'!$D$30:$D$38</c:f>
              <c:numCache>
                <c:formatCode>General</c:formatCode>
                <c:ptCount val="9"/>
                <c:pt idx="0">
                  <c:v>104.9</c:v>
                </c:pt>
                <c:pt idx="1">
                  <c:v>103.9</c:v>
                </c:pt>
                <c:pt idx="2">
                  <c:v>105.7</c:v>
                </c:pt>
                <c:pt idx="3">
                  <c:v>101.7</c:v>
                </c:pt>
                <c:pt idx="4">
                  <c:v>99.8</c:v>
                </c:pt>
                <c:pt idx="5">
                  <c:v>99.9</c:v>
                </c:pt>
                <c:pt idx="6">
                  <c:v>100.4</c:v>
                </c:pt>
                <c:pt idx="7">
                  <c:v>102.4</c:v>
                </c:pt>
                <c:pt idx="8">
                  <c:v>102.8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69F-4080-9570-677EF79E0559}"/>
            </c:ext>
          </c:extLst>
        </c:ser>
        <c:ser>
          <c:idx val="2"/>
          <c:order val="2"/>
          <c:tx>
            <c:strRef>
              <c:f>'3.1.1.'!$E$29</c:f>
              <c:strCache>
                <c:ptCount val="1"/>
                <c:pt idx="0">
                  <c:v>GDP</c:v>
                </c:pt>
              </c:strCache>
            </c:strRef>
          </c:tx>
          <c:spPr>
            <a:ln w="28575" cap="rnd" cmpd="sng" algn="ctr">
              <a:solidFill>
                <a:schemeClr val="accent1">
                  <a:tint val="86000"/>
                  <a:shade val="90000"/>
                </a:schemeClr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'3.1.1.'!$B$30:$B$38</c:f>
              <c:strCache>
                <c:ptCount val="9"/>
                <c:pt idx="0">
                  <c:v>2010.</c:v>
                </c:pt>
                <c:pt idx="1">
                  <c:v>2011.</c:v>
                </c:pt>
                <c:pt idx="2">
                  <c:v>2012.</c:v>
                </c:pt>
                <c:pt idx="3">
                  <c:v>2013.</c:v>
                </c:pt>
                <c:pt idx="4">
                  <c:v>2014.</c:v>
                </c:pt>
                <c:pt idx="5">
                  <c:v>2015.</c:v>
                </c:pt>
                <c:pt idx="6">
                  <c:v>2016.</c:v>
                </c:pt>
                <c:pt idx="7">
                  <c:v>2017.</c:v>
                </c:pt>
                <c:pt idx="8">
                  <c:v>2018.</c:v>
                </c:pt>
              </c:strCache>
            </c:strRef>
          </c:cat>
          <c:val>
            <c:numRef>
              <c:f>'3.1.1.'!$E$30:$E$38</c:f>
              <c:numCache>
                <c:formatCode>#,##0.0</c:formatCode>
                <c:ptCount val="9"/>
                <c:pt idx="0">
                  <c:v>100.6553</c:v>
                </c:pt>
                <c:pt idx="1">
                  <c:v>101.65770000000001</c:v>
                </c:pt>
                <c:pt idx="2">
                  <c:v>98.368600000000001</c:v>
                </c:pt>
                <c:pt idx="3">
                  <c:v>102.0936</c:v>
                </c:pt>
                <c:pt idx="4">
                  <c:v>104.2247</c:v>
                </c:pt>
                <c:pt idx="5">
                  <c:v>103.5364</c:v>
                </c:pt>
                <c:pt idx="6">
                  <c:v>102.2808</c:v>
                </c:pt>
                <c:pt idx="7">
                  <c:v>104.1371</c:v>
                </c:pt>
                <c:pt idx="8" formatCode="General">
                  <c:v>104.9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69F-4080-9570-677EF79E0559}"/>
            </c:ext>
          </c:extLst>
        </c:ser>
        <c:ser>
          <c:idx val="3"/>
          <c:order val="3"/>
          <c:tx>
            <c:strRef>
              <c:f>'3.1.1.'!$F$29</c:f>
              <c:strCache>
                <c:ptCount val="1"/>
                <c:pt idx="0">
                  <c:v>Foglalkoztatás</c:v>
                </c:pt>
              </c:strCache>
            </c:strRef>
          </c:tx>
          <c:spPr>
            <a:ln w="28575" cap="rnd" cmpd="sng" algn="ctr">
              <a:solidFill>
                <a:schemeClr val="accent1">
                  <a:tint val="58000"/>
                  <a:shade val="90000"/>
                </a:schemeClr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'3.1.1.'!$B$30:$B$38</c:f>
              <c:strCache>
                <c:ptCount val="9"/>
                <c:pt idx="0">
                  <c:v>2010.</c:v>
                </c:pt>
                <c:pt idx="1">
                  <c:v>2011.</c:v>
                </c:pt>
                <c:pt idx="2">
                  <c:v>2012.</c:v>
                </c:pt>
                <c:pt idx="3">
                  <c:v>2013.</c:v>
                </c:pt>
                <c:pt idx="4">
                  <c:v>2014.</c:v>
                </c:pt>
                <c:pt idx="5">
                  <c:v>2015.</c:v>
                </c:pt>
                <c:pt idx="6">
                  <c:v>2016.</c:v>
                </c:pt>
                <c:pt idx="7">
                  <c:v>2017.</c:v>
                </c:pt>
                <c:pt idx="8">
                  <c:v>2018.</c:v>
                </c:pt>
              </c:strCache>
            </c:strRef>
          </c:cat>
          <c:val>
            <c:numRef>
              <c:f>'3.1.1.'!$F$30:$F$38</c:f>
              <c:numCache>
                <c:formatCode>0.0</c:formatCode>
                <c:ptCount val="9"/>
                <c:pt idx="0">
                  <c:v>99.554752010362137</c:v>
                </c:pt>
                <c:pt idx="1">
                  <c:v>100.64510882823299</c:v>
                </c:pt>
                <c:pt idx="2">
                  <c:v>101.87175136678248</c:v>
                </c:pt>
                <c:pt idx="3">
                  <c:v>101.72368212340717</c:v>
                </c:pt>
                <c:pt idx="4">
                  <c:v>105.31527106398461</c:v>
                </c:pt>
                <c:pt idx="5">
                  <c:v>102.50155404766798</c:v>
                </c:pt>
                <c:pt idx="6">
                  <c:v>103.15134102384096</c:v>
                </c:pt>
                <c:pt idx="7">
                  <c:v>101.46873480746927</c:v>
                </c:pt>
                <c:pt idx="8">
                  <c:v>100.81298681149873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E69F-4080-9570-677EF79E05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86833792"/>
        <c:axId val="19886080"/>
      </c:lineChart>
      <c:catAx>
        <c:axId val="86833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rnd" cmpd="sng" algn="ctr">
            <a:solidFill>
              <a:schemeClr val="tx1">
                <a:tint val="75000"/>
                <a:shade val="90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19886080"/>
        <c:crosses val="autoZero"/>
        <c:auto val="1"/>
        <c:lblAlgn val="ctr"/>
        <c:lblOffset val="100"/>
        <c:noMultiLvlLbl val="0"/>
      </c:catAx>
      <c:valAx>
        <c:axId val="19886080"/>
        <c:scaling>
          <c:orientation val="minMax"/>
          <c:min val="95"/>
        </c:scaling>
        <c:delete val="0"/>
        <c:axPos val="l"/>
        <c:majorGridlines>
          <c:spPr>
            <a:ln w="9525" cap="rnd" cmpd="sng" algn="ctr">
              <a:solidFill>
                <a:schemeClr val="tx1">
                  <a:tint val="75000"/>
                  <a:shade val="90000"/>
                </a:schemeClr>
              </a:solidFill>
              <a:prstDash val="solid"/>
              <a:round/>
            </a:ln>
            <a:effectLst/>
          </c:spPr>
        </c:majorGridlines>
        <c:numFmt formatCode="##,##0.0;\-##,##0.0" sourceLinked="1"/>
        <c:majorTickMark val="none"/>
        <c:minorTickMark val="none"/>
        <c:tickLblPos val="nextTo"/>
        <c:spPr>
          <a:noFill/>
          <a:ln w="9525" cap="rnd" cmpd="sng" algn="ctr">
            <a:noFill/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868337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9.4411467427079038E-2"/>
          <c:y val="0.93799265866674419"/>
          <c:w val="0.81117695387900668"/>
          <c:h val="6.200734133325585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hu-HU"/>
        </a:p>
      </c:txPr>
    </c:legend>
    <c:plotVisOnly val="1"/>
    <c:dispBlanksAs val="gap"/>
    <c:showDLblsOverMax val="0"/>
  </c:chart>
  <c:spPr>
    <a:noFill/>
    <a:ln w="9525" cap="rnd" cmpd="sng" algn="ctr">
      <a:noFill/>
      <a:prstDash val="solid"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 sz="1800" b="1" dirty="0"/>
              <a:t>A </a:t>
            </a:r>
            <a:r>
              <a:rPr lang="en-US" sz="1800" b="1" dirty="0"/>
              <a:t>K+F</a:t>
            </a:r>
            <a:r>
              <a:rPr lang="hu-HU" sz="1800" b="1" dirty="0"/>
              <a:t> kiadások aránya a GDP-ben,</a:t>
            </a:r>
            <a:r>
              <a:rPr lang="en-US" sz="1800" b="1" dirty="0"/>
              <a:t> %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title>
    <c:autoTitleDeleted val="0"/>
    <c:plotArea>
      <c:layout/>
      <c:barChart>
        <c:barDir val="bar"/>
        <c:grouping val="clustered"/>
        <c:varyColors val="0"/>
        <c:ser>
          <c:idx val="1"/>
          <c:order val="1"/>
          <c:tx>
            <c:strRef>
              <c:f>Munka1!$E$6</c:f>
              <c:strCache>
                <c:ptCount val="1"/>
                <c:pt idx="0">
                  <c:v>K+F %</c:v>
                </c:pt>
              </c:strCache>
            </c:strRef>
          </c:tx>
          <c:spPr>
            <a:solidFill>
              <a:srgbClr val="C00000"/>
            </a:solidFill>
            <a:ln>
              <a:solidFill>
                <a:srgbClr val="C00000"/>
              </a:solidFill>
            </a:ln>
            <a:effectLst/>
          </c:spPr>
          <c:invertIfNegative val="0"/>
          <c:cat>
            <c:strRef>
              <c:f>Munka1!$C$7:$C$18</c:f>
              <c:strCache>
                <c:ptCount val="12"/>
                <c:pt idx="0">
                  <c:v>Svédország</c:v>
                </c:pt>
                <c:pt idx="1">
                  <c:v>Ausztria</c:v>
                </c:pt>
                <c:pt idx="2">
                  <c:v>Németország</c:v>
                </c:pt>
                <c:pt idx="3">
                  <c:v>Dánia</c:v>
                </c:pt>
                <c:pt idx="4">
                  <c:v>Finnország</c:v>
                </c:pt>
                <c:pt idx="5">
                  <c:v>Belgium</c:v>
                </c:pt>
                <c:pt idx="6">
                  <c:v>Franciaország</c:v>
                </c:pt>
                <c:pt idx="7">
                  <c:v>EU átlag</c:v>
                </c:pt>
                <c:pt idx="8">
                  <c:v>Svájc</c:v>
                </c:pt>
                <c:pt idx="9">
                  <c:v>Magyarország</c:v>
                </c:pt>
                <c:pt idx="10">
                  <c:v>Szlovánia</c:v>
                </c:pt>
                <c:pt idx="11">
                  <c:v>Csehország</c:v>
                </c:pt>
              </c:strCache>
            </c:strRef>
          </c:cat>
          <c:val>
            <c:numRef>
              <c:f>Munka1!$E$7:$E$18</c:f>
              <c:numCache>
                <c:formatCode>General</c:formatCode>
                <c:ptCount val="12"/>
                <c:pt idx="0">
                  <c:v>3.25</c:v>
                </c:pt>
                <c:pt idx="1">
                  <c:v>3.09</c:v>
                </c:pt>
                <c:pt idx="2">
                  <c:v>2.94</c:v>
                </c:pt>
                <c:pt idx="3">
                  <c:v>2.87</c:v>
                </c:pt>
                <c:pt idx="4">
                  <c:v>2.75</c:v>
                </c:pt>
                <c:pt idx="5">
                  <c:v>2.4900000000000002</c:v>
                </c:pt>
                <c:pt idx="6">
                  <c:v>2.25</c:v>
                </c:pt>
                <c:pt idx="7">
                  <c:v>2.0299999999999998</c:v>
                </c:pt>
                <c:pt idx="8">
                  <c:v>3.37</c:v>
                </c:pt>
                <c:pt idx="9">
                  <c:v>1.35</c:v>
                </c:pt>
                <c:pt idx="10">
                  <c:v>2</c:v>
                </c:pt>
                <c:pt idx="11">
                  <c:v>1.68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6A6-4DE9-97CE-434F54B1AA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45378184"/>
        <c:axId val="445381136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Munka1!$D$6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solidFill>
                    <a:schemeClr val="accent1">
                      <a:shade val="76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Munka1!$C$7:$C$18</c15:sqref>
                        </c15:formulaRef>
                      </c:ext>
                    </c:extLst>
                    <c:strCache>
                      <c:ptCount val="12"/>
                      <c:pt idx="0">
                        <c:v>Svédország</c:v>
                      </c:pt>
                      <c:pt idx="1">
                        <c:v>Ausztria</c:v>
                      </c:pt>
                      <c:pt idx="2">
                        <c:v>Németország</c:v>
                      </c:pt>
                      <c:pt idx="3">
                        <c:v>Dánia</c:v>
                      </c:pt>
                      <c:pt idx="4">
                        <c:v>Finnország</c:v>
                      </c:pt>
                      <c:pt idx="5">
                        <c:v>Belgium</c:v>
                      </c:pt>
                      <c:pt idx="6">
                        <c:v>Franciaország</c:v>
                      </c:pt>
                      <c:pt idx="7">
                        <c:v>EU átlag</c:v>
                      </c:pt>
                      <c:pt idx="8">
                        <c:v>Svájc</c:v>
                      </c:pt>
                      <c:pt idx="9">
                        <c:v>Magyarország</c:v>
                      </c:pt>
                      <c:pt idx="10">
                        <c:v>Szlovánia</c:v>
                      </c:pt>
                      <c:pt idx="11">
                        <c:v>Csehország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Munka1!$D$7:$D$18</c15:sqref>
                        </c15:formulaRef>
                      </c:ext>
                    </c:extLst>
                    <c:numCache>
                      <c:formatCode>General</c:formatCode>
                      <c:ptCount val="12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86A6-4DE9-97CE-434F54B1AA73}"/>
                  </c:ext>
                </c:extLst>
              </c15:ser>
            </c15:filteredBarSeries>
          </c:ext>
        </c:extLst>
      </c:barChart>
      <c:catAx>
        <c:axId val="4453781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445381136"/>
        <c:crosses val="autoZero"/>
        <c:auto val="1"/>
        <c:lblAlgn val="ctr"/>
        <c:lblOffset val="100"/>
        <c:noMultiLvlLbl val="0"/>
      </c:catAx>
      <c:valAx>
        <c:axId val="44538113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4453781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 b="1" dirty="0"/>
          </a:p>
        </c:rich>
      </c:tx>
      <c:layout>
        <c:manualLayout>
          <c:xMode val="edge"/>
          <c:yMode val="edge"/>
          <c:x val="0.20003914574780718"/>
          <c:y val="9.2592592592592587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'[Keresetek - fogyasztás.xlsx]Munka1'!$D$8</c:f>
              <c:strCache>
                <c:ptCount val="1"/>
                <c:pt idx="0">
                  <c:v>Havi NETTÓ átlagkereset, FT</c:v>
                </c:pt>
              </c:strCache>
            </c:strRef>
          </c:tx>
          <c:spPr>
            <a:solidFill>
              <a:srgbClr val="D60093"/>
            </a:solidFill>
            <a:ln>
              <a:noFill/>
            </a:ln>
            <a:effectLst/>
          </c:spPr>
          <c:invertIfNegative val="0"/>
          <c:cat>
            <c:strRef>
              <c:f>'[Keresetek - fogyasztás.xlsx]Munka1'!$C$9:$C$17</c:f>
              <c:strCache>
                <c:ptCount val="9"/>
                <c:pt idx="0">
                  <c:v>2010.</c:v>
                </c:pt>
                <c:pt idx="1">
                  <c:v>2011.</c:v>
                </c:pt>
                <c:pt idx="2">
                  <c:v>2012.</c:v>
                </c:pt>
                <c:pt idx="3">
                  <c:v>2013.</c:v>
                </c:pt>
                <c:pt idx="4">
                  <c:v>2014.</c:v>
                </c:pt>
                <c:pt idx="5">
                  <c:v>2015.</c:v>
                </c:pt>
                <c:pt idx="6">
                  <c:v>2016.</c:v>
                </c:pt>
                <c:pt idx="7">
                  <c:v>2017.</c:v>
                </c:pt>
                <c:pt idx="8">
                  <c:v>2018.</c:v>
                </c:pt>
              </c:strCache>
            </c:strRef>
          </c:cat>
          <c:val>
            <c:numRef>
              <c:f>'[Keresetek - fogyasztás.xlsx]Munka1'!$D$9:$D$17</c:f>
              <c:numCache>
                <c:formatCode>##\ ##0;\-##\ ##0</c:formatCode>
                <c:ptCount val="9"/>
                <c:pt idx="0">
                  <c:v>132604</c:v>
                </c:pt>
                <c:pt idx="1">
                  <c:v>141151</c:v>
                </c:pt>
                <c:pt idx="2">
                  <c:v>144085</c:v>
                </c:pt>
                <c:pt idx="3">
                  <c:v>151118</c:v>
                </c:pt>
                <c:pt idx="4">
                  <c:v>155690</c:v>
                </c:pt>
                <c:pt idx="5">
                  <c:v>162391</c:v>
                </c:pt>
                <c:pt idx="6" formatCode="#,##0">
                  <c:v>175009</c:v>
                </c:pt>
                <c:pt idx="7" formatCode="#,##0">
                  <c:v>197515.61499999999</c:v>
                </c:pt>
                <c:pt idx="8" formatCode="#,##0">
                  <c:v>219412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B0-43D1-B18E-76C3DBA25790}"/>
            </c:ext>
          </c:extLst>
        </c:ser>
        <c:ser>
          <c:idx val="1"/>
          <c:order val="1"/>
          <c:tx>
            <c:strRef>
              <c:f>'[Keresetek - fogyasztás.xlsx]Munka1'!$E$8</c:f>
              <c:strCache>
                <c:ptCount val="1"/>
                <c:pt idx="0">
                  <c:v>Havi BRUTTÓ átlagkereset, Ft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'[Keresetek - fogyasztás.xlsx]Munka1'!$C$9:$C$17</c:f>
              <c:strCache>
                <c:ptCount val="9"/>
                <c:pt idx="0">
                  <c:v>2010.</c:v>
                </c:pt>
                <c:pt idx="1">
                  <c:v>2011.</c:v>
                </c:pt>
                <c:pt idx="2">
                  <c:v>2012.</c:v>
                </c:pt>
                <c:pt idx="3">
                  <c:v>2013.</c:v>
                </c:pt>
                <c:pt idx="4">
                  <c:v>2014.</c:v>
                </c:pt>
                <c:pt idx="5">
                  <c:v>2015.</c:v>
                </c:pt>
                <c:pt idx="6">
                  <c:v>2016.</c:v>
                </c:pt>
                <c:pt idx="7">
                  <c:v>2017.</c:v>
                </c:pt>
                <c:pt idx="8">
                  <c:v>2018.</c:v>
                </c:pt>
              </c:strCache>
            </c:strRef>
          </c:cat>
          <c:val>
            <c:numRef>
              <c:f>'[Keresetek - fogyasztás.xlsx]Munka1'!$E$9:$E$17</c:f>
              <c:numCache>
                <c:formatCode>#,##0</c:formatCode>
                <c:ptCount val="9"/>
                <c:pt idx="0">
                  <c:v>202525</c:v>
                </c:pt>
                <c:pt idx="1">
                  <c:v>213094</c:v>
                </c:pt>
                <c:pt idx="2">
                  <c:v>223060</c:v>
                </c:pt>
                <c:pt idx="3">
                  <c:v>230714</c:v>
                </c:pt>
                <c:pt idx="4">
                  <c:v>237695</c:v>
                </c:pt>
                <c:pt idx="5">
                  <c:v>247924</c:v>
                </c:pt>
                <c:pt idx="6">
                  <c:v>263171</c:v>
                </c:pt>
                <c:pt idx="7">
                  <c:v>297017</c:v>
                </c:pt>
                <c:pt idx="8">
                  <c:v>329943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6B0-43D1-B18E-76C3DBA257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5595648"/>
        <c:axId val="105597184"/>
      </c:barChart>
      <c:lineChart>
        <c:grouping val="standard"/>
        <c:varyColors val="0"/>
        <c:ser>
          <c:idx val="2"/>
          <c:order val="2"/>
          <c:tx>
            <c:strRef>
              <c:f>'[Keresetek - fogyasztás.xlsx]Munka1'!$F$8</c:f>
              <c:strCache>
                <c:ptCount val="1"/>
                <c:pt idx="0">
                  <c:v>Infláció %</c:v>
                </c:pt>
              </c:strCache>
            </c:strRef>
          </c:tx>
          <c:spPr>
            <a:ln w="28575" cap="rnd">
              <a:solidFill>
                <a:srgbClr val="FFC000"/>
              </a:solidFill>
              <a:round/>
            </a:ln>
            <a:effectLst/>
          </c:spPr>
          <c:marker>
            <c:symbol val="none"/>
          </c:marker>
          <c:cat>
            <c:strRef>
              <c:f>'[Keresetek - fogyasztás.xlsx]Munka1'!$C$9:$C$17</c:f>
              <c:strCache>
                <c:ptCount val="9"/>
                <c:pt idx="0">
                  <c:v>2010.</c:v>
                </c:pt>
                <c:pt idx="1">
                  <c:v>2011.</c:v>
                </c:pt>
                <c:pt idx="2">
                  <c:v>2012.</c:v>
                </c:pt>
                <c:pt idx="3">
                  <c:v>2013.</c:v>
                </c:pt>
                <c:pt idx="4">
                  <c:v>2014.</c:v>
                </c:pt>
                <c:pt idx="5">
                  <c:v>2015.</c:v>
                </c:pt>
                <c:pt idx="6">
                  <c:v>2016.</c:v>
                </c:pt>
                <c:pt idx="7">
                  <c:v>2017.</c:v>
                </c:pt>
                <c:pt idx="8">
                  <c:v>2018.</c:v>
                </c:pt>
              </c:strCache>
            </c:strRef>
          </c:cat>
          <c:val>
            <c:numRef>
              <c:f>'[Keresetek - fogyasztás.xlsx]Munka1'!$F$9:$F$17</c:f>
              <c:numCache>
                <c:formatCode>General</c:formatCode>
                <c:ptCount val="9"/>
                <c:pt idx="0">
                  <c:v>104.9</c:v>
                </c:pt>
                <c:pt idx="1">
                  <c:v>103.9</c:v>
                </c:pt>
                <c:pt idx="2">
                  <c:v>105.7</c:v>
                </c:pt>
                <c:pt idx="3">
                  <c:v>101.7</c:v>
                </c:pt>
                <c:pt idx="4">
                  <c:v>99.8</c:v>
                </c:pt>
                <c:pt idx="5">
                  <c:v>99.9</c:v>
                </c:pt>
                <c:pt idx="6">
                  <c:v>100.4</c:v>
                </c:pt>
                <c:pt idx="7">
                  <c:v>102.4</c:v>
                </c:pt>
                <c:pt idx="8">
                  <c:v>102.8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6B0-43D1-B18E-76C3DBA25790}"/>
            </c:ext>
          </c:extLst>
        </c:ser>
        <c:ser>
          <c:idx val="3"/>
          <c:order val="3"/>
          <c:tx>
            <c:strRef>
              <c:f>'[Keresetek - fogyasztás.xlsx]Munka1'!$G$8</c:f>
              <c:strCache>
                <c:ptCount val="1"/>
                <c:pt idx="0">
                  <c:v>Kereskedelmi forgalom volumene%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'[Keresetek - fogyasztás.xlsx]Munka1'!$C$9:$C$17</c:f>
              <c:strCache>
                <c:ptCount val="9"/>
                <c:pt idx="0">
                  <c:v>2010.</c:v>
                </c:pt>
                <c:pt idx="1">
                  <c:v>2011.</c:v>
                </c:pt>
                <c:pt idx="2">
                  <c:v>2012.</c:v>
                </c:pt>
                <c:pt idx="3">
                  <c:v>2013.</c:v>
                </c:pt>
                <c:pt idx="4">
                  <c:v>2014.</c:v>
                </c:pt>
                <c:pt idx="5">
                  <c:v>2015.</c:v>
                </c:pt>
                <c:pt idx="6">
                  <c:v>2016.</c:v>
                </c:pt>
                <c:pt idx="7">
                  <c:v>2017.</c:v>
                </c:pt>
                <c:pt idx="8">
                  <c:v>2018.</c:v>
                </c:pt>
              </c:strCache>
            </c:strRef>
          </c:cat>
          <c:val>
            <c:numRef>
              <c:f>'[Keresetek - fogyasztás.xlsx]Munka1'!$G$9:$G$17</c:f>
              <c:numCache>
                <c:formatCode>#\ ##0.0</c:formatCode>
                <c:ptCount val="9"/>
                <c:pt idx="0">
                  <c:v>97.8</c:v>
                </c:pt>
                <c:pt idx="1">
                  <c:v>100.1</c:v>
                </c:pt>
                <c:pt idx="2">
                  <c:v>98</c:v>
                </c:pt>
                <c:pt idx="3">
                  <c:v>102</c:v>
                </c:pt>
                <c:pt idx="4">
                  <c:v>105.1</c:v>
                </c:pt>
                <c:pt idx="5">
                  <c:v>105.6</c:v>
                </c:pt>
                <c:pt idx="6" formatCode="0.0">
                  <c:v>104.7</c:v>
                </c:pt>
                <c:pt idx="7" formatCode="0.0">
                  <c:v>105.8</c:v>
                </c:pt>
                <c:pt idx="8" formatCode="0.0">
                  <c:v>106.6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26B0-43D1-B18E-76C3DBA257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5612800"/>
        <c:axId val="105611264"/>
      </c:lineChart>
      <c:catAx>
        <c:axId val="105595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105597184"/>
        <c:crosses val="autoZero"/>
        <c:auto val="1"/>
        <c:lblAlgn val="ctr"/>
        <c:lblOffset val="100"/>
        <c:noMultiLvlLbl val="0"/>
      </c:catAx>
      <c:valAx>
        <c:axId val="1055971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#\ ##0;\-##\ 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105595648"/>
        <c:crosses val="autoZero"/>
        <c:crossBetween val="between"/>
      </c:valAx>
      <c:valAx>
        <c:axId val="105611264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105612800"/>
        <c:crosses val="max"/>
        <c:crossBetween val="between"/>
      </c:valAx>
      <c:catAx>
        <c:axId val="10561280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0561126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3921673941788767"/>
          <c:y val="0.86497691569069712"/>
          <c:w val="0.76284048037255325"/>
          <c:h val="0.1186653926844195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3">
  <a:schemeClr val="accent1"/>
  <a:schemeClr val="accent1"/>
  <a:schemeClr val="accent1"/>
  <a:schemeClr val="accent1"/>
  <a:schemeClr val="accent1"/>
  <a:schemeClr val="accent1"/>
</cs:colorStyle>
</file>

<file path=ppt/charts/colors2.xml><?xml version="1.0" encoding="utf-8"?>
<cs:colorStyle xmlns:cs="http://schemas.microsoft.com/office/drawing/2012/chartStyle" xmlns:a="http://schemas.openxmlformats.org/drawingml/2006/main" meth="withinLinear" id="3">
  <a:schemeClr val="accent1"/>
  <a:schemeClr val="accent1"/>
  <a:schemeClr val="accent1"/>
  <a:schemeClr val="accent1"/>
  <a:schemeClr val="accent1"/>
  <a:schemeClr val="accent1"/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7A2697C-BFC2-477B-9734-EA833696C7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60625" y="934694"/>
            <a:ext cx="8915399" cy="3134318"/>
          </a:xfrm>
        </p:spPr>
        <p:txBody>
          <a:bodyPr>
            <a:normAutofit fontScale="90000"/>
          </a:bodyPr>
          <a:lstStyle/>
          <a:p>
            <a:r>
              <a:rPr lang="hu-HU" b="1" dirty="0"/>
              <a:t>„A BÉRMEGÁLLAPODÁSOK HATÁSA A GAZDASÁGI NÖVEKEDÉSRE"</a:t>
            </a:r>
            <a:r>
              <a:rPr lang="hu-HU" dirty="0"/>
              <a:t/>
            </a:r>
            <a:br>
              <a:rPr lang="hu-HU" dirty="0"/>
            </a:br>
            <a:endParaRPr lang="hu-HU" dirty="0"/>
          </a:p>
        </p:txBody>
      </p:sp>
      <p:sp>
        <p:nvSpPr>
          <p:cNvPr id="4" name="Alcím 3"/>
          <p:cNvSpPr>
            <a:spLocks noGrp="1"/>
          </p:cNvSpPr>
          <p:nvPr>
            <p:ph type="subTitle" idx="1"/>
          </p:nvPr>
        </p:nvSpPr>
        <p:spPr>
          <a:xfrm>
            <a:off x="2460624" y="3954419"/>
            <a:ext cx="8915399" cy="1949992"/>
          </a:xfrm>
        </p:spPr>
        <p:txBody>
          <a:bodyPr/>
          <a:lstStyle/>
          <a:p>
            <a:pPr algn="r"/>
            <a:r>
              <a:rPr lang="hu-HU" b="1" dirty="0" smtClean="0"/>
              <a:t>Károli Gáspár Református Egyetem</a:t>
            </a:r>
          </a:p>
          <a:p>
            <a:pPr algn="r"/>
            <a:r>
              <a:rPr lang="hu-HU" b="1" dirty="0" smtClean="0"/>
              <a:t>Humán </a:t>
            </a:r>
            <a:r>
              <a:rPr lang="hu-HU" b="1" dirty="0" err="1" smtClean="0"/>
              <a:t>Controlling</a:t>
            </a:r>
            <a:endParaRPr lang="hu-HU" b="1" dirty="0" smtClean="0">
              <a:solidFill>
                <a:schemeClr val="tx1"/>
              </a:solidFill>
            </a:endParaRPr>
          </a:p>
          <a:p>
            <a:pPr algn="r"/>
            <a:endParaRPr lang="hu-HU" b="1" dirty="0" smtClean="0">
              <a:solidFill>
                <a:schemeClr val="tx1"/>
              </a:solidFill>
            </a:endParaRPr>
          </a:p>
          <a:p>
            <a:endParaRPr lang="hu-HU" dirty="0" smtClean="0">
              <a:solidFill>
                <a:schemeClr val="tx1"/>
              </a:solidFill>
            </a:endParaRPr>
          </a:p>
          <a:p>
            <a:endParaRPr lang="hu-HU" dirty="0" smtClean="0">
              <a:solidFill>
                <a:schemeClr val="tx1"/>
              </a:solidFill>
            </a:endParaRPr>
          </a:p>
          <a:p>
            <a:endParaRPr lang="hu-H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3144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BB01FB5-37B9-4EBD-AF40-DE68D3CA46A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76476142-2905-4804-A4B4-877E03DAE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8035" y="1799771"/>
            <a:ext cx="2961045" cy="4330666"/>
          </a:xfrm>
        </p:spPr>
        <p:txBody>
          <a:bodyPr>
            <a:normAutofit/>
          </a:bodyPr>
          <a:lstStyle/>
          <a:p>
            <a:r>
              <a:rPr lang="hu-HU" sz="2200" b="1" dirty="0">
                <a:solidFill>
                  <a:srgbClr val="FFFF00"/>
                </a:solidFill>
              </a:rPr>
              <a:t>A teljes munkaidőben foglalkoztatottak </a:t>
            </a:r>
            <a:r>
              <a:rPr lang="hu-HU" sz="2200" dirty="0">
                <a:solidFill>
                  <a:srgbClr val="FFFF00"/>
                </a:solidFill>
              </a:rPr>
              <a:t/>
            </a:r>
            <a:br>
              <a:rPr lang="hu-HU" sz="2200" dirty="0">
                <a:solidFill>
                  <a:srgbClr val="FFFF00"/>
                </a:solidFill>
              </a:rPr>
            </a:br>
            <a:r>
              <a:rPr lang="hu-HU" sz="2200" b="1" dirty="0">
                <a:solidFill>
                  <a:srgbClr val="FFFF00"/>
                </a:solidFill>
              </a:rPr>
              <a:t>HAVI NETTÓ ÁTLAGKERESETE  </a:t>
            </a:r>
            <a:r>
              <a:rPr lang="hu-HU" sz="2200" dirty="0">
                <a:solidFill>
                  <a:srgbClr val="FFFF00"/>
                </a:solidFill>
              </a:rPr>
              <a:t/>
            </a:r>
            <a:br>
              <a:rPr lang="hu-HU" sz="2200" dirty="0">
                <a:solidFill>
                  <a:srgbClr val="FFFF00"/>
                </a:solidFill>
              </a:rPr>
            </a:br>
            <a:r>
              <a:rPr lang="hu-HU" sz="2200" b="1" dirty="0">
                <a:solidFill>
                  <a:srgbClr val="FFFF00"/>
                </a:solidFill>
              </a:rPr>
              <a:t>nemzetgazdasági ágak szerint (előző év = 100%)</a:t>
            </a:r>
            <a:br>
              <a:rPr lang="hu-HU" sz="2200" b="1" dirty="0">
                <a:solidFill>
                  <a:srgbClr val="FFFF00"/>
                </a:solidFill>
              </a:rPr>
            </a:br>
            <a:r>
              <a:rPr lang="hu-HU" sz="2200" b="1" dirty="0">
                <a:solidFill>
                  <a:srgbClr val="FFFF00"/>
                </a:solidFill>
              </a:rPr>
              <a:t/>
            </a:r>
            <a:br>
              <a:rPr lang="hu-HU" sz="2200" b="1" dirty="0">
                <a:solidFill>
                  <a:srgbClr val="FFFF00"/>
                </a:solidFill>
              </a:rPr>
            </a:br>
            <a:r>
              <a:rPr lang="hu-HU" dirty="0"/>
              <a:t/>
            </a:r>
            <a:br>
              <a:rPr lang="hu-HU" dirty="0"/>
            </a:br>
            <a:r>
              <a:rPr lang="hu-HU" sz="1600" dirty="0">
                <a:solidFill>
                  <a:srgbClr val="FFC000"/>
                </a:solidFill>
              </a:rPr>
              <a:t>Forrás: KSH, saját szerkesztés</a:t>
            </a:r>
          </a:p>
        </p:txBody>
      </p:sp>
      <p:sp>
        <p:nvSpPr>
          <p:cNvPr id="11" name="Freeform 11">
            <a:extLst>
              <a:ext uri="{FF2B5EF4-FFF2-40B4-BE49-F238E27FC236}">
                <a16:creationId xmlns:a16="http://schemas.microsoft.com/office/drawing/2014/main" id="{06AF6A9A-0638-4916-AD29-9FC8FC07AE5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79057B2B-0D8C-47F2-836B-2E7DD462150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Tartalom helye 5">
            <a:extLst>
              <a:ext uri="{FF2B5EF4-FFF2-40B4-BE49-F238E27FC236}">
                <a16:creationId xmlns:a16="http://schemas.microsoft.com/office/drawing/2014/main" id="{63FDFBBD-8DA8-422B-9950-65DB67D817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141674" y="223521"/>
            <a:ext cx="7847126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0712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625CAD2-9D30-41DE-BA30-4871E17CE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7388" y="652686"/>
            <a:ext cx="9547224" cy="1280890"/>
          </a:xfrm>
        </p:spPr>
        <p:txBody>
          <a:bodyPr>
            <a:normAutofit fontScale="90000"/>
          </a:bodyPr>
          <a:lstStyle/>
          <a:p>
            <a:r>
              <a:rPr lang="hu-HU" b="1" dirty="0"/>
              <a:t>A külföldi tulajdonú cégeknél a munkaerő bérszínvonala magasabb az országos átlagnál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424B760-165A-472C-B7D0-C03D0A2C7B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7388" y="2185987"/>
            <a:ext cx="9547224" cy="5100637"/>
          </a:xfrm>
        </p:spPr>
        <p:txBody>
          <a:bodyPr>
            <a:normAutofit/>
          </a:bodyPr>
          <a:lstStyle/>
          <a:p>
            <a:r>
              <a:rPr lang="hu-HU" sz="2000" b="1" dirty="0"/>
              <a:t>Fölényük leginkább a feldolgozóiparban érezhető.</a:t>
            </a:r>
          </a:p>
          <a:p>
            <a:r>
              <a:rPr lang="hu-HU" sz="2000" b="1" dirty="0"/>
              <a:t>a foglalkoztatottak 25,7 százalékával az árbevétel több mint a felét adják. </a:t>
            </a:r>
            <a:r>
              <a:rPr lang="hu-HU" sz="2000" dirty="0"/>
              <a:t>A külföldieknél dolgozó 686 ezer fő nagyobb GDP-hozzájárulást ad, mint az a kétmillió, akiket a magyar tulajdonú cégek foglalkoztatnak.</a:t>
            </a:r>
          </a:p>
          <a:p>
            <a:pPr lvl="0"/>
            <a:r>
              <a:rPr lang="hu-HU" sz="2000" b="1" dirty="0"/>
              <a:t>a feldolgozóipari létszám kevesebb mint 50%-</a:t>
            </a:r>
            <a:r>
              <a:rPr lang="hu-HU" sz="2000" b="1" dirty="0" err="1"/>
              <a:t>ával</a:t>
            </a:r>
            <a:r>
              <a:rPr lang="hu-HU" sz="2000" b="1" dirty="0"/>
              <a:t> állítják elő a termelés 73 százalékát, </a:t>
            </a:r>
            <a:r>
              <a:rPr lang="hu-HU" sz="2000" dirty="0"/>
              <a:t>azaz a termelékenységük jóval magasabb, egy dolgozó több mint két és félszer nagyobb GDP-t termel, mint a hazai tulajdonú vállalatoknál. </a:t>
            </a:r>
          </a:p>
          <a:p>
            <a:r>
              <a:rPr lang="hu-HU" sz="2000" b="1" dirty="0"/>
              <a:t>A külföldi cégek magyarországi működésének jellemzője, hogy a nagyobb hozzáadott érték alapja a fejlettebb termelési kultúra. </a:t>
            </a:r>
            <a:r>
              <a:rPr lang="hu-HU" sz="2000" dirty="0"/>
              <a:t>Ennek meghonosítása, és a modern technika terjesztése a versenyképesség növelése szempontjából alapvető a magyar vállalkozások számára.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323904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5349B6D-C633-4951-B3EF-402A3B04DF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3101" y="624110"/>
            <a:ext cx="9561512" cy="1280890"/>
          </a:xfrm>
        </p:spPr>
        <p:txBody>
          <a:bodyPr>
            <a:normAutofit fontScale="90000"/>
          </a:bodyPr>
          <a:lstStyle/>
          <a:p>
            <a:r>
              <a:rPr lang="hu-HU" b="1" dirty="0"/>
              <a:t>A világgazdaságban az árak stabilitása valószínűsíthető …</a:t>
            </a:r>
            <a:r>
              <a:rPr lang="hu-HU" dirty="0"/>
              <a:t/>
            </a:r>
            <a:br>
              <a:rPr lang="hu-HU" dirty="0"/>
            </a:b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BE5A522-87E8-4600-9BA4-0DBFEF163C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3100" y="2175100"/>
            <a:ext cx="9929585" cy="4682899"/>
          </a:xfrm>
        </p:spPr>
        <p:txBody>
          <a:bodyPr>
            <a:noAutofit/>
          </a:bodyPr>
          <a:lstStyle/>
          <a:p>
            <a:r>
              <a:rPr lang="hu-HU" sz="2000" dirty="0"/>
              <a:t>Jelentős a hatása a </a:t>
            </a:r>
            <a:r>
              <a:rPr lang="hu-HU" sz="2000" b="1" dirty="0"/>
              <a:t>„nyersanyag-forradalomnak</a:t>
            </a:r>
            <a:r>
              <a:rPr lang="hu-HU" sz="2000" dirty="0"/>
              <a:t>” és a  </a:t>
            </a:r>
            <a:r>
              <a:rPr lang="hu-HU" sz="2000" b="1" dirty="0"/>
              <a:t>„technológiai robbanásnak”</a:t>
            </a:r>
          </a:p>
          <a:p>
            <a:pPr lvl="0"/>
            <a:r>
              <a:rPr lang="hu-HU" sz="2000" dirty="0"/>
              <a:t>az </a:t>
            </a:r>
            <a:r>
              <a:rPr lang="hu-HU" sz="2000" b="1" dirty="0"/>
              <a:t>Amazon-hatás</a:t>
            </a:r>
            <a:r>
              <a:rPr lang="hu-HU" sz="2000" dirty="0"/>
              <a:t> (</a:t>
            </a:r>
            <a:r>
              <a:rPr lang="hu-HU" sz="2000" i="1" dirty="0"/>
              <a:t>a netes vásárlás és az ár-összehasonlító oldalak) </a:t>
            </a:r>
            <a:r>
              <a:rPr lang="hu-HU" sz="2000" dirty="0"/>
              <a:t>terjedésével az árak nagyon könnyen összevethetők lettek</a:t>
            </a:r>
          </a:p>
          <a:p>
            <a:r>
              <a:rPr lang="hu-HU" sz="2000" dirty="0"/>
              <a:t>A </a:t>
            </a:r>
            <a:r>
              <a:rPr lang="hu-HU" sz="2000" b="1" dirty="0" err="1"/>
              <a:t>robotizáció</a:t>
            </a:r>
            <a:r>
              <a:rPr lang="hu-HU" sz="2000" b="1" dirty="0"/>
              <a:t>, a </a:t>
            </a:r>
            <a:r>
              <a:rPr lang="hu-HU" sz="2000" b="1" dirty="0" err="1"/>
              <a:t>sharing</a:t>
            </a:r>
            <a:r>
              <a:rPr lang="hu-HU" sz="2000" b="1" dirty="0"/>
              <a:t> </a:t>
            </a:r>
            <a:r>
              <a:rPr lang="hu-HU" sz="2000" b="1" dirty="0" err="1"/>
              <a:t>economy</a:t>
            </a:r>
            <a:r>
              <a:rPr lang="hu-HU" sz="2000" b="1" dirty="0"/>
              <a:t>, a </a:t>
            </a:r>
            <a:r>
              <a:rPr lang="hu-HU" sz="2000" b="1" dirty="0" err="1"/>
              <a:t>big</a:t>
            </a:r>
            <a:r>
              <a:rPr lang="hu-HU" sz="2000" b="1" dirty="0"/>
              <a:t> </a:t>
            </a:r>
            <a:r>
              <a:rPr lang="hu-HU" sz="2000" b="1" dirty="0" err="1"/>
              <a:t>data</a:t>
            </a:r>
            <a:r>
              <a:rPr lang="hu-HU" sz="2000" b="1" dirty="0"/>
              <a:t>, a mesterséges intelligencia és rengeteg innováció </a:t>
            </a:r>
            <a:r>
              <a:rPr lang="hu-HU" sz="2000" dirty="0"/>
              <a:t>eredményeként a vállalatok gyorsan képesek csökkenteni a termelési költségeiket. A tőke költsége egyre alacsonyabb, ezért </a:t>
            </a:r>
            <a:r>
              <a:rPr lang="hu-HU" sz="2000" b="1" dirty="0"/>
              <a:t>a munkaerő növekvő költsége – a bérinfláció - ellenére sem kell a termék árát emelni. </a:t>
            </a:r>
            <a:r>
              <a:rPr lang="hu-HU" sz="2000" dirty="0"/>
              <a:t>A cégek jövedelmezőségüket tehát áremelés és infláció nélkül megtarthatják.</a:t>
            </a:r>
          </a:p>
          <a:p>
            <a:pPr marL="0" indent="0">
              <a:buNone/>
            </a:pPr>
            <a:endParaRPr lang="hu-HU" sz="2000" dirty="0"/>
          </a:p>
          <a:p>
            <a:pPr marL="0" indent="0">
              <a:buNone/>
            </a:pPr>
            <a:r>
              <a:rPr lang="hu-HU" sz="2000" b="1" i="1" dirty="0"/>
              <a:t>A cégek jövedelmezőségüket tehát áremelés és infláció nélkül megtarthatják</a:t>
            </a:r>
          </a:p>
        </p:txBody>
      </p:sp>
    </p:spTree>
    <p:extLst>
      <p:ext uri="{BB962C8B-B14F-4D97-AF65-F5344CB8AC3E}">
        <p14:creationId xmlns:p14="http://schemas.microsoft.com/office/powerpoint/2010/main" val="4114931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3191B99-4D3E-4D54-A6E1-622D4C15E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2812" y="442912"/>
            <a:ext cx="9485156" cy="1280890"/>
          </a:xfrm>
        </p:spPr>
        <p:txBody>
          <a:bodyPr>
            <a:normAutofit/>
          </a:bodyPr>
          <a:lstStyle/>
          <a:p>
            <a:r>
              <a:rPr lang="hu-HU" sz="3200" b="1" dirty="0"/>
              <a:t>A magyarországi helyzetet tekintve több más,</a:t>
            </a:r>
            <a:r>
              <a:rPr lang="hu-HU" sz="3200" dirty="0"/>
              <a:t> </a:t>
            </a:r>
            <a:r>
              <a:rPr lang="hu-HU" sz="3200" b="1" dirty="0"/>
              <a:t>inflációt erősítő hatás is érvényesül: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987FBDE-CE9F-4EC0-AAE0-362576E3F9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9174" y="1905000"/>
            <a:ext cx="5210175" cy="4510088"/>
          </a:xfrm>
        </p:spPr>
        <p:txBody>
          <a:bodyPr>
            <a:normAutofit lnSpcReduction="10000"/>
          </a:bodyPr>
          <a:lstStyle/>
          <a:p>
            <a:pPr lvl="0"/>
            <a:r>
              <a:rPr lang="hu-HU" b="1" dirty="0"/>
              <a:t>a munkaerőnk jelentős mértékű kivándorlása, </a:t>
            </a:r>
            <a:r>
              <a:rPr lang="hu-HU" dirty="0"/>
              <a:t>mintegy az alacsony munkanélküliségből fakadó bérinflációt okozva,</a:t>
            </a:r>
          </a:p>
          <a:p>
            <a:pPr lvl="0"/>
            <a:r>
              <a:rPr lang="hu-HU" b="1" dirty="0"/>
              <a:t>a hosszabb távon általánossá vált forintgyengülés folyamata</a:t>
            </a:r>
            <a:r>
              <a:rPr lang="hu-HU" dirty="0"/>
              <a:t>, amely ugyan a vállalkozásoknak jó, mert versenyképességünket javíthatja, de mindenképpen inflációs hatású,</a:t>
            </a:r>
          </a:p>
          <a:p>
            <a:pPr lvl="0"/>
            <a:r>
              <a:rPr lang="hu-HU" dirty="0"/>
              <a:t>végül </a:t>
            </a:r>
            <a:r>
              <a:rPr lang="hu-HU" b="1" dirty="0"/>
              <a:t>az </a:t>
            </a:r>
            <a:r>
              <a:rPr lang="hu-HU" b="1" dirty="0" err="1"/>
              <a:t>árkonvergencia</a:t>
            </a:r>
            <a:r>
              <a:rPr lang="hu-HU" b="1" dirty="0"/>
              <a:t>, azaz a külkereskedelemben érintett termelő ágazatok (így pl. az autóipar) béremelkedése és termelékenységjavulása hat a többi ágazatra </a:t>
            </a:r>
            <a:r>
              <a:rPr lang="hu-HU" dirty="0"/>
              <a:t>is, járulékos bérinflációként fokozva az inflációt.</a:t>
            </a:r>
          </a:p>
          <a:p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5" name="Tartalom helye 4">
            <a:extLst>
              <a:ext uri="{FF2B5EF4-FFF2-40B4-BE49-F238E27FC236}">
                <a16:creationId xmlns:a16="http://schemas.microsoft.com/office/drawing/2014/main" id="{2874D6EE-FB89-450E-9CFF-DCBE8DFB6924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5965370" y="1647711"/>
            <a:ext cx="6037943" cy="4912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68198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9FB9EBC-342F-4616-AFE0-B4CC74CAF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1500" y="391881"/>
            <a:ext cx="9686925" cy="1280890"/>
          </a:xfrm>
        </p:spPr>
        <p:txBody>
          <a:bodyPr>
            <a:normAutofit fontScale="90000"/>
          </a:bodyPr>
          <a:lstStyle/>
          <a:p>
            <a:r>
              <a:rPr lang="hu-HU" b="1" dirty="0"/>
              <a:t>Az árak és bérek közötti kapcsolatot befolyásoló munkaerőpiaci folyamatok …</a:t>
            </a:r>
            <a:r>
              <a:rPr lang="hu-HU" dirty="0"/>
              <a:t/>
            </a:r>
            <a:br>
              <a:rPr lang="hu-HU" dirty="0"/>
            </a:b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332071A-B448-41DE-85A2-D786339671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3101" y="1905000"/>
            <a:ext cx="9686924" cy="3777622"/>
          </a:xfrm>
        </p:spPr>
        <p:txBody>
          <a:bodyPr>
            <a:noAutofit/>
          </a:bodyPr>
          <a:lstStyle/>
          <a:p>
            <a:pPr lvl="0"/>
            <a:r>
              <a:rPr lang="hu-HU" sz="2000" b="1" dirty="0"/>
              <a:t>A béralkura (bruttó bérek alakítására) ható inflációs megközelítés </a:t>
            </a:r>
            <a:r>
              <a:rPr lang="hu-HU" sz="2000" dirty="0"/>
              <a:t>eltérése a munkavállalók és munkáltatók részéről </a:t>
            </a:r>
          </a:p>
          <a:p>
            <a:pPr lvl="0"/>
            <a:r>
              <a:rPr lang="hu-HU" sz="2000" b="1" dirty="0"/>
              <a:t>Az adórendszer szerkezeti változásainak hatása </a:t>
            </a:r>
            <a:r>
              <a:rPr lang="hu-HU" sz="2000" dirty="0"/>
              <a:t>a bérekre és az árpolitikára  </a:t>
            </a:r>
          </a:p>
          <a:p>
            <a:pPr lvl="0"/>
            <a:r>
              <a:rPr lang="hu-HU" sz="2000" dirty="0"/>
              <a:t>A részmunkaidős foglalkoztatás, azaz </a:t>
            </a:r>
            <a:r>
              <a:rPr lang="hu-HU" sz="2000" b="1" dirty="0"/>
              <a:t>a kedvezőbb bérezési gyakorlat </a:t>
            </a:r>
            <a:r>
              <a:rPr lang="hu-HU" sz="2000" dirty="0"/>
              <a:t>lehetőségeinek fokozott kihasználása a vállalati gazdálkodás eredményességéhez</a:t>
            </a:r>
          </a:p>
          <a:p>
            <a:pPr lvl="0"/>
            <a:r>
              <a:rPr lang="hu-HU" sz="2000" dirty="0"/>
              <a:t>Az </a:t>
            </a:r>
            <a:r>
              <a:rPr lang="hu-HU" sz="2000" b="1" dirty="0"/>
              <a:t>általános termelési árszint-csökkenés </a:t>
            </a:r>
            <a:r>
              <a:rPr lang="hu-HU" sz="2000" dirty="0"/>
              <a:t>kedvező hatásai a bérszint emeléséhez  </a:t>
            </a:r>
          </a:p>
          <a:p>
            <a:pPr lvl="0"/>
            <a:r>
              <a:rPr lang="hu-HU" sz="2000" dirty="0"/>
              <a:t>A válság miatti </a:t>
            </a:r>
            <a:r>
              <a:rPr lang="hu-HU" sz="2000" b="1" dirty="0"/>
              <a:t>adósságleépítés, a gyenge fogyasztási kereslet </a:t>
            </a:r>
            <a:r>
              <a:rPr lang="hu-HU" sz="2000" dirty="0"/>
              <a:t>dezinflációs hatása</a:t>
            </a:r>
          </a:p>
          <a:p>
            <a:pPr lvl="0"/>
            <a:r>
              <a:rPr lang="hu-HU" sz="2000" dirty="0"/>
              <a:t>Az alacsony inflációs várakozások miatti </a:t>
            </a:r>
            <a:r>
              <a:rPr lang="hu-HU" sz="2000" b="1" dirty="0"/>
              <a:t>alacsonyabb nominális bérigény</a:t>
            </a:r>
          </a:p>
        </p:txBody>
      </p:sp>
    </p:spTree>
    <p:extLst>
      <p:ext uri="{BB962C8B-B14F-4D97-AF65-F5344CB8AC3E}">
        <p14:creationId xmlns:p14="http://schemas.microsoft.com/office/powerpoint/2010/main" val="32566204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24B431A-35A5-40CB-B8C8-75CF77A0B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7497" y="624110"/>
            <a:ext cx="9482960" cy="128089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A KERES</a:t>
            </a:r>
            <a:r>
              <a:rPr lang="hu-HU" b="1" dirty="0"/>
              <a:t>E</a:t>
            </a:r>
            <a:r>
              <a:rPr lang="en-US" b="1" dirty="0"/>
              <a:t>TE</a:t>
            </a:r>
            <a:r>
              <a:rPr lang="hu-HU" b="1" dirty="0"/>
              <a:t>K,</a:t>
            </a:r>
            <a:br>
              <a:rPr lang="hu-HU" b="1" dirty="0"/>
            </a:br>
            <a:r>
              <a:rPr lang="hu-HU" b="1" dirty="0"/>
              <a:t> </a:t>
            </a:r>
            <a:r>
              <a:rPr lang="hu-HU" sz="3100" b="1" dirty="0"/>
              <a:t>az infláció és a kiskereskedelmi forgalom alakulása</a:t>
            </a:r>
            <a:r>
              <a:rPr lang="en-US" sz="3100" b="1" dirty="0"/>
              <a:t/>
            </a:r>
            <a:br>
              <a:rPr lang="en-US" sz="3100" b="1" dirty="0"/>
            </a:br>
            <a:endParaRPr lang="hu-HU" sz="3100" dirty="0"/>
          </a:p>
        </p:txBody>
      </p:sp>
      <p:graphicFrame>
        <p:nvGraphicFramePr>
          <p:cNvPr id="4" name="Tartalom helye 3">
            <a:extLst>
              <a:ext uri="{FF2B5EF4-FFF2-40B4-BE49-F238E27FC236}">
                <a16:creationId xmlns:a16="http://schemas.microsoft.com/office/drawing/2014/main" id="{E7273465-D634-4DC8-AD9C-C7FC1BDF7F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3769389"/>
              </p:ext>
            </p:extLst>
          </p:nvPr>
        </p:nvGraphicFramePr>
        <p:xfrm>
          <a:off x="2157497" y="1905000"/>
          <a:ext cx="9231002" cy="46583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394818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EBFAD20-4AA7-4223-82C1-9A2488697C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4848" y="338360"/>
            <a:ext cx="8911687" cy="1280890"/>
          </a:xfrm>
        </p:spPr>
        <p:txBody>
          <a:bodyPr/>
          <a:lstStyle/>
          <a:p>
            <a:r>
              <a:rPr lang="hu-HU" sz="3200" b="1" dirty="0"/>
              <a:t>A munkaerő költség alapján történő meghatározás </a:t>
            </a:r>
            <a:r>
              <a:rPr lang="hu-HU" sz="3200" i="1" dirty="0"/>
              <a:t>(KSH)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E6C9E86-A587-4C86-AE1B-E2A855207C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4847" y="1828804"/>
            <a:ext cx="8911687" cy="4690836"/>
          </a:xfrm>
        </p:spPr>
        <p:txBody>
          <a:bodyPr>
            <a:noAutofit/>
          </a:bodyPr>
          <a:lstStyle/>
          <a:p>
            <a:pPr marL="609600" indent="-609600">
              <a:lnSpc>
                <a:spcPct val="80000"/>
              </a:lnSpc>
              <a:defRPr/>
            </a:pPr>
            <a:r>
              <a:rPr lang="hu-HU" sz="2000" dirty="0"/>
              <a:t>Kompenzációs költségek (a kompenzációs költségek és a szociális juttatások összege)</a:t>
            </a:r>
          </a:p>
          <a:p>
            <a:pPr marL="990600" lvl="1" indent="-533400">
              <a:lnSpc>
                <a:spcPct val="80000"/>
              </a:lnSpc>
              <a:defRPr/>
            </a:pPr>
            <a:r>
              <a:rPr lang="hu-HU" sz="1800" b="1" dirty="0"/>
              <a:t>Munkajövedelem</a:t>
            </a:r>
          </a:p>
          <a:p>
            <a:pPr marL="1371600" lvl="2" indent="-457200">
              <a:lnSpc>
                <a:spcPct val="80000"/>
              </a:lnSpc>
              <a:defRPr/>
            </a:pPr>
            <a:r>
              <a:rPr lang="hu-HU" sz="1600" dirty="0"/>
              <a:t>Kereset (munkaviszony keretében pénzben vagy természetben nyújtott díjazás – a számviteli bérköltség)</a:t>
            </a:r>
          </a:p>
          <a:p>
            <a:pPr marL="1371600" lvl="2" indent="-457200">
              <a:lnSpc>
                <a:spcPct val="80000"/>
              </a:lnSpc>
              <a:defRPr/>
            </a:pPr>
            <a:r>
              <a:rPr lang="hu-HU" sz="1600" dirty="0"/>
              <a:t>Egyéb munkajövedelem (kötelezően vagy önként nyújtott juttatások, pl. étkezés, vissza nem térítendő lakástámogatás és járulékaik)</a:t>
            </a:r>
          </a:p>
          <a:p>
            <a:pPr marL="990600" lvl="1" indent="-533400">
              <a:lnSpc>
                <a:spcPct val="80000"/>
              </a:lnSpc>
              <a:defRPr/>
            </a:pPr>
            <a:r>
              <a:rPr lang="hu-HU" sz="1800" b="1" dirty="0"/>
              <a:t>Szociális költségek</a:t>
            </a:r>
          </a:p>
          <a:p>
            <a:pPr marL="1371600" lvl="2" indent="-457200">
              <a:lnSpc>
                <a:spcPct val="80000"/>
              </a:lnSpc>
              <a:defRPr/>
            </a:pPr>
            <a:r>
              <a:rPr lang="hu-HU" sz="1600" dirty="0"/>
              <a:t>A munkáltató által kötelezően teljesített járulékok, hozzájárulások (pl. tb járulék, munkaadói járulék, rehabilitációs hozzájárulás)</a:t>
            </a:r>
          </a:p>
          <a:p>
            <a:pPr marL="1371600" lvl="2" indent="-457200">
              <a:lnSpc>
                <a:spcPct val="80000"/>
              </a:lnSpc>
              <a:defRPr/>
            </a:pPr>
            <a:r>
              <a:rPr lang="hu-HU" sz="1600" dirty="0"/>
              <a:t>Kollektív szerződés, ágazati megállapodás, egyedi munkaszerződés szerint teljesített hozzájárulások, költségek (pl. biztosítási díjak, segély, végkielégítés)</a:t>
            </a:r>
          </a:p>
          <a:p>
            <a:pPr marL="609600" indent="-609600">
              <a:lnSpc>
                <a:spcPct val="80000"/>
              </a:lnSpc>
              <a:defRPr/>
            </a:pPr>
            <a:r>
              <a:rPr lang="hu-HU" sz="2000" dirty="0"/>
              <a:t>Szakoktatás, képzés, továbbképzés költsége</a:t>
            </a:r>
          </a:p>
          <a:p>
            <a:pPr marL="609600" indent="-609600">
              <a:lnSpc>
                <a:spcPct val="80000"/>
              </a:lnSpc>
              <a:defRPr/>
            </a:pPr>
            <a:r>
              <a:rPr lang="hu-HU" sz="2000" dirty="0"/>
              <a:t>Egyéb munkaerő költség (toborzás és egyéb pl. hirdetés) </a:t>
            </a:r>
          </a:p>
          <a:p>
            <a:pPr marL="609600" indent="-609600">
              <a:lnSpc>
                <a:spcPct val="80000"/>
              </a:lnSpc>
              <a:defRPr/>
            </a:pPr>
            <a:r>
              <a:rPr lang="hu-HU" sz="2000" dirty="0"/>
              <a:t>Adók, támogatások</a:t>
            </a:r>
            <a:endParaRPr lang="hu-HU" sz="1600" i="1" dirty="0"/>
          </a:p>
        </p:txBody>
      </p:sp>
    </p:spTree>
    <p:extLst>
      <p:ext uri="{BB962C8B-B14F-4D97-AF65-F5344CB8AC3E}">
        <p14:creationId xmlns:p14="http://schemas.microsoft.com/office/powerpoint/2010/main" val="17116290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8319483-0339-4028-B9DB-D4272AA3B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8181" y="529773"/>
            <a:ext cx="8911687" cy="645884"/>
          </a:xfrm>
        </p:spPr>
        <p:txBody>
          <a:bodyPr>
            <a:noAutofit/>
          </a:bodyPr>
          <a:lstStyle/>
          <a:p>
            <a:r>
              <a:rPr lang="hu-HU" sz="3200" b="1" i="1" dirty="0"/>
              <a:t>A bérszínvonal lehetséges bővülése …</a:t>
            </a:r>
            <a:r>
              <a:rPr lang="hu-HU" sz="3200" dirty="0"/>
              <a:t/>
            </a:r>
            <a:br>
              <a:rPr lang="hu-HU" sz="3200" dirty="0"/>
            </a:br>
            <a:endParaRPr lang="hu-HU" sz="3200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A22D26F-64DE-47D6-93A1-DF10C4503D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49829" y="1563920"/>
            <a:ext cx="5602514" cy="5011051"/>
          </a:xfrm>
        </p:spPr>
        <p:txBody>
          <a:bodyPr>
            <a:normAutofit fontScale="92500" lnSpcReduction="20000"/>
          </a:bodyPr>
          <a:lstStyle/>
          <a:p>
            <a:r>
              <a:rPr lang="hu-HU" sz="2200" dirty="0"/>
              <a:t>A magyarországi bérnövekedés egyértelműen pozitív, </a:t>
            </a:r>
            <a:r>
              <a:rPr lang="hu-HU" sz="2200" b="1" dirty="0"/>
              <a:t>jelentős a néhány év alatt bekövetkezett változás. </a:t>
            </a:r>
          </a:p>
          <a:p>
            <a:r>
              <a:rPr lang="hu-HU" sz="2200" dirty="0"/>
              <a:t>A 6 éves bérmegállapodás sikeres gazdaságpolitikai és életszínvonal emelő lépés. A ténylegesen, reálisan bekövetkezett javulás elemzése során néhány – módszertaninak is tekinthető – kérdés felvetődik: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hu-HU" sz="2200" dirty="0"/>
              <a:t>a különféle hivatalos </a:t>
            </a:r>
            <a:r>
              <a:rPr lang="hu-HU" sz="2200" b="1" dirty="0"/>
              <a:t>statisztikák között is eltérések </a:t>
            </a:r>
            <a:r>
              <a:rPr lang="hu-HU" sz="2200" dirty="0"/>
              <a:t>mutatkoznak;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hu-HU" sz="2200" dirty="0"/>
              <a:t>nem világos, hogy </a:t>
            </a:r>
            <a:r>
              <a:rPr lang="hu-HU" sz="2200" b="1" dirty="0"/>
              <a:t>a dolgozók egyes </a:t>
            </a:r>
            <a:r>
              <a:rPr lang="hu-HU" sz="2200" b="1" dirty="0" err="1"/>
              <a:t>rétegei</a:t>
            </a:r>
            <a:r>
              <a:rPr lang="hu-HU" sz="2200" b="1" dirty="0"/>
              <a:t> milyen arányban </a:t>
            </a:r>
            <a:r>
              <a:rPr lang="hu-HU" sz="2200" dirty="0"/>
              <a:t>profitálnak a folyamatból;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hu-HU" sz="2200" dirty="0"/>
              <a:t>kérdéses, </a:t>
            </a:r>
            <a:r>
              <a:rPr lang="hu-HU" sz="2200" b="1" dirty="0"/>
              <a:t>mennyire fenntartható </a:t>
            </a:r>
            <a:r>
              <a:rPr lang="hu-HU" sz="2200" dirty="0"/>
              <a:t>a bérnövekedés pályája</a:t>
            </a:r>
            <a:r>
              <a:rPr lang="hu-HU" sz="2000" dirty="0"/>
              <a:t>.</a:t>
            </a:r>
          </a:p>
          <a:p>
            <a:pPr marL="0" indent="0">
              <a:buNone/>
            </a:pPr>
            <a:endParaRPr lang="hu-HU" dirty="0"/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8614C721-2375-4633-8477-FCAC9A428D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141029" y="1680035"/>
            <a:ext cx="4731656" cy="501105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u-HU" sz="1900" i="1" dirty="0">
                <a:solidFill>
                  <a:srgbClr val="C00000"/>
                </a:solidFill>
              </a:rPr>
              <a:t>Az egyik adat </a:t>
            </a:r>
            <a:r>
              <a:rPr lang="hu-HU" sz="1900" b="1" i="1" dirty="0">
                <a:solidFill>
                  <a:srgbClr val="C00000"/>
                </a:solidFill>
              </a:rPr>
              <a:t>a munkaerőpiaci alapú bérstatisztika</a:t>
            </a:r>
            <a:r>
              <a:rPr lang="hu-HU" sz="1900" i="1" dirty="0">
                <a:solidFill>
                  <a:srgbClr val="C00000"/>
                </a:solidFill>
              </a:rPr>
              <a:t> a bruttó fizetésekről, amelyet havi bontásban közöl a KSH. A másik </a:t>
            </a:r>
            <a:r>
              <a:rPr lang="hu-HU" sz="1900" b="1" i="1" dirty="0">
                <a:solidFill>
                  <a:srgbClr val="C00000"/>
                </a:solidFill>
              </a:rPr>
              <a:t>a nemzeti számlák rendszerében közölt bruttó béradat</a:t>
            </a:r>
            <a:r>
              <a:rPr lang="hu-HU" sz="1900" i="1" dirty="0">
                <a:solidFill>
                  <a:srgbClr val="C00000"/>
                </a:solidFill>
              </a:rPr>
              <a:t>. </a:t>
            </a:r>
          </a:p>
          <a:p>
            <a:pPr marL="0" indent="0">
              <a:buNone/>
            </a:pPr>
            <a:r>
              <a:rPr lang="hu-HU" sz="1900" i="1" dirty="0">
                <a:solidFill>
                  <a:srgbClr val="C00000"/>
                </a:solidFill>
              </a:rPr>
              <a:t>A két adat módszertani eltérések miatt (itt az eltérés, hogy mit számolnak a bérbe) sohasem volt ugyanakkora, de 2010 előtt </a:t>
            </a:r>
            <a:r>
              <a:rPr lang="hu-HU" sz="1900" i="1" dirty="0" err="1">
                <a:solidFill>
                  <a:srgbClr val="C00000"/>
                </a:solidFill>
              </a:rPr>
              <a:t>trendszerűen</a:t>
            </a:r>
            <a:r>
              <a:rPr lang="hu-HU" sz="1900" i="1" dirty="0">
                <a:solidFill>
                  <a:srgbClr val="C00000"/>
                </a:solidFill>
              </a:rPr>
              <a:t> együtt mozgott. A most bekövetkezett változás alapján a munkaerőpiaci reálbér-statisztika mutatója sokkal jobban emelkedik, mint a nemzeti számláké. </a:t>
            </a:r>
          </a:p>
          <a:p>
            <a:pPr marL="0" indent="0">
              <a:buNone/>
            </a:pPr>
            <a:r>
              <a:rPr lang="hu-HU" sz="1900" i="1" dirty="0">
                <a:solidFill>
                  <a:srgbClr val="C00000"/>
                </a:solidFill>
              </a:rPr>
              <a:t>A nemzeti számlákban vezetett bértömeg alakulása és a termelékenység változása között szorosabb összefüggés látszik, mint a nagy „bérrobbanásra” utaló munkaerőpiaci adattal. 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8805407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38F63A6-8507-4D8E-B179-0E93A9C717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1029" y="391881"/>
            <a:ext cx="9443583" cy="1280890"/>
          </a:xfrm>
        </p:spPr>
        <p:txBody>
          <a:bodyPr>
            <a:normAutofit fontScale="90000"/>
          </a:bodyPr>
          <a:lstStyle/>
          <a:p>
            <a:r>
              <a:rPr lang="hu-HU" b="1" dirty="0"/>
              <a:t>A bérek aktív alakítása a hosszú távú fejlődésre is pozitív hatással lehet</a:t>
            </a:r>
            <a:br>
              <a:rPr lang="hu-HU" b="1" dirty="0"/>
            </a:br>
            <a:endParaRPr lang="hu-HU" b="1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37FB6B4-8043-4E4E-AAE1-17756D02DA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1029" y="1524001"/>
            <a:ext cx="9443583" cy="51235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/>
              <a:t>A bérek és a termelékenység növekedése között szoros, belső összefüggések vannak. A hazai béreknek a gyors, fejlettebb országok szintjére történő emelése hosszú távú feladat, de </a:t>
            </a:r>
            <a:r>
              <a:rPr lang="hu-HU" dirty="0" err="1"/>
              <a:t>srokkövei</a:t>
            </a:r>
            <a:r>
              <a:rPr lang="hu-HU" dirty="0"/>
              <a:t> talán már meg is vannak, így például:</a:t>
            </a:r>
          </a:p>
          <a:p>
            <a:pPr lvl="0"/>
            <a:r>
              <a:rPr lang="hu-HU" dirty="0"/>
              <a:t>A </a:t>
            </a:r>
            <a:r>
              <a:rPr lang="hu-HU" b="1" dirty="0"/>
              <a:t>minimálbér-emelések</a:t>
            </a:r>
            <a:r>
              <a:rPr lang="hu-HU" dirty="0"/>
              <a:t> általánosan jelzést adnak a gazdaságban szükséges béremelések mértékéről, </a:t>
            </a:r>
          </a:p>
          <a:p>
            <a:pPr lvl="0"/>
            <a:r>
              <a:rPr lang="hu-HU" dirty="0"/>
              <a:t>A </a:t>
            </a:r>
            <a:r>
              <a:rPr lang="hu-HU" b="1" dirty="0"/>
              <a:t>bérmegállapodások</a:t>
            </a:r>
            <a:r>
              <a:rPr lang="hu-HU" dirty="0"/>
              <a:t> </a:t>
            </a:r>
            <a:r>
              <a:rPr lang="hu-HU" b="1" dirty="0"/>
              <a:t>rendszerének</a:t>
            </a:r>
            <a:r>
              <a:rPr lang="hu-HU" dirty="0"/>
              <a:t> széles alapokon nyugvó, ágazati sajátosságokat is figyelembe vevő </a:t>
            </a:r>
            <a:r>
              <a:rPr lang="hu-HU" b="1" dirty="0"/>
              <a:t>alakítása</a:t>
            </a:r>
            <a:r>
              <a:rPr lang="hu-HU" dirty="0"/>
              <a:t> biztosítja, hogy a reálbérek emelkedése hosszú távon lépést tartson a termelékenység bővülésével. </a:t>
            </a:r>
          </a:p>
          <a:p>
            <a:pPr lvl="0"/>
            <a:r>
              <a:rPr lang="hu-HU" b="1" dirty="0"/>
              <a:t>A munkát terhelő adók</a:t>
            </a:r>
            <a:r>
              <a:rPr lang="hu-HU" dirty="0"/>
              <a:t> további csökkentése eredményeként a nettó bérhányad - és így a munkabérek vásárlóereje - folyamatosan növekszik. </a:t>
            </a:r>
          </a:p>
          <a:p>
            <a:pPr lvl="0"/>
            <a:r>
              <a:rPr lang="hu-HU" dirty="0"/>
              <a:t>Az </a:t>
            </a:r>
            <a:r>
              <a:rPr lang="hu-HU" b="1" dirty="0"/>
              <a:t>oktatási és felnőttképzési rendszer megfelelő hatékonyságával a</a:t>
            </a:r>
            <a:r>
              <a:rPr lang="hu-HU" dirty="0"/>
              <a:t> jól képzett dolgozók magasabb termelékenység mellett magasabb béreket kaphatnak</a:t>
            </a:r>
          </a:p>
          <a:p>
            <a:pPr lvl="0"/>
            <a:r>
              <a:rPr lang="hu-HU" dirty="0"/>
              <a:t>A </a:t>
            </a:r>
            <a:r>
              <a:rPr lang="hu-HU" b="1" dirty="0"/>
              <a:t>megfelelő méretgazdaságosság</a:t>
            </a:r>
            <a:r>
              <a:rPr lang="hu-HU" dirty="0"/>
              <a:t> mellett működő vállalatok képesek a magasabb bérek mellett </a:t>
            </a:r>
            <a:r>
              <a:rPr lang="hu-HU" dirty="0" err="1"/>
              <a:t>profitábilisak</a:t>
            </a:r>
            <a:r>
              <a:rPr lang="hu-HU" dirty="0"/>
              <a:t> maradni. 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027645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CDBD401-E969-4D53-85F4-A4DCD2B96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0037" y="888720"/>
            <a:ext cx="8911687" cy="776066"/>
          </a:xfrm>
        </p:spPr>
        <p:txBody>
          <a:bodyPr>
            <a:normAutofit fontScale="90000"/>
          </a:bodyPr>
          <a:lstStyle/>
          <a:p>
            <a:r>
              <a:rPr lang="hu-HU" b="1" dirty="0"/>
              <a:t>Csökkenő adó- és járulék kulcsok …</a:t>
            </a:r>
            <a:br>
              <a:rPr lang="hu-HU" b="1" dirty="0"/>
            </a:br>
            <a:r>
              <a:rPr lang="hu-HU" dirty="0"/>
              <a:t/>
            </a:r>
            <a:br>
              <a:rPr lang="hu-HU" dirty="0"/>
            </a:br>
            <a:endParaRPr lang="hu-HU" sz="2200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AE544A0-FFE7-4F33-B203-7D6F85848E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8151" y="3272972"/>
            <a:ext cx="8915400" cy="2963235"/>
          </a:xfrm>
        </p:spPr>
        <p:txBody>
          <a:bodyPr/>
          <a:lstStyle/>
          <a:p>
            <a:pPr lvl="1"/>
            <a:r>
              <a:rPr lang="hu-HU" sz="2000" dirty="0"/>
              <a:t>A minisztérium számításai szerint </a:t>
            </a:r>
            <a:r>
              <a:rPr lang="hu-HU" sz="2000" b="1" dirty="0"/>
              <a:t>a munkáltatói járulékcsökkentés </a:t>
            </a:r>
            <a:r>
              <a:rPr lang="hu-HU" sz="2000" dirty="0"/>
              <a:t>okozza a legnagyobb bevételkiesést: </a:t>
            </a:r>
          </a:p>
          <a:p>
            <a:pPr lvl="1"/>
            <a:r>
              <a:rPr lang="hu-HU" sz="2000" dirty="0"/>
              <a:t>rontja a költségvetés egyenlegét, hogy </a:t>
            </a:r>
            <a:r>
              <a:rPr lang="hu-HU" sz="2000" b="1" dirty="0"/>
              <a:t>a közszférában is magasabb minimálbért</a:t>
            </a:r>
            <a:r>
              <a:rPr lang="hu-HU" sz="2000" dirty="0"/>
              <a:t> és garantált bérminimumot kell majd fizetni az érintetteknek és </a:t>
            </a:r>
          </a:p>
          <a:p>
            <a:pPr lvl="1"/>
            <a:r>
              <a:rPr lang="hu-HU" sz="2000" b="1" dirty="0"/>
              <a:t>a minimálbér emeléséhez kötött juttatások </a:t>
            </a:r>
            <a:r>
              <a:rPr lang="hu-HU" sz="2000" dirty="0"/>
              <a:t>is értelemszerűen emelkednek.</a:t>
            </a:r>
          </a:p>
          <a:p>
            <a:endParaRPr lang="hu-HU" dirty="0"/>
          </a:p>
        </p:txBody>
      </p:sp>
      <p:sp>
        <p:nvSpPr>
          <p:cNvPr id="4" name="Téglalap 3">
            <a:extLst>
              <a:ext uri="{FF2B5EF4-FFF2-40B4-BE49-F238E27FC236}">
                <a16:creationId xmlns:a16="http://schemas.microsoft.com/office/drawing/2014/main" id="{59703F60-11D8-428F-B7AE-E50A85361BE1}"/>
              </a:ext>
            </a:extLst>
          </p:cNvPr>
          <p:cNvSpPr/>
          <p:nvPr/>
        </p:nvSpPr>
        <p:spPr>
          <a:xfrm>
            <a:off x="2342611" y="1921488"/>
            <a:ext cx="92833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hu-HU" sz="2400" b="1" dirty="0"/>
              <a:t>segítik a gazdálkodást, ugyanakkor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u-HU" sz="2400" b="1" dirty="0"/>
              <a:t>alapot </a:t>
            </a:r>
            <a:r>
              <a:rPr lang="hu-HU" sz="2400" b="1" dirty="0" err="1"/>
              <a:t>nyújhatnak</a:t>
            </a:r>
            <a:r>
              <a:rPr lang="hu-HU" sz="2400" b="1" dirty="0"/>
              <a:t> a költségvetés megfelelő bevételeihez:</a:t>
            </a: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2726915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15030CA-43D3-4492-AF8D-E72ADA73A5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09"/>
            <a:ext cx="8911687" cy="1633315"/>
          </a:xfrm>
        </p:spPr>
        <p:txBody>
          <a:bodyPr>
            <a:normAutofit fontScale="90000"/>
          </a:bodyPr>
          <a:lstStyle/>
          <a:p>
            <a:r>
              <a:rPr lang="hu-HU" b="1" dirty="0"/>
              <a:t>A foglalkoztatottság, munkaerőpiac, bérszínvonal összetett problémái meghatározók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6D86F1F-59D1-4D16-A27F-594F423A6E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456269"/>
            <a:ext cx="8915400" cy="377762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sz="2000" b="1" i="1" dirty="0"/>
              <a:t>Folyamatos vizsgálat tárgya az</a:t>
            </a:r>
            <a:r>
              <a:rPr lang="hu-HU" sz="2000" dirty="0"/>
              <a:t>, </a:t>
            </a:r>
          </a:p>
          <a:p>
            <a:pPr lvl="1"/>
            <a:r>
              <a:rPr lang="hu-HU" sz="2000" dirty="0"/>
              <a:t>Meddig és hogyan nőhetnek a magyar fizetések? </a:t>
            </a:r>
          </a:p>
          <a:p>
            <a:pPr lvl="1"/>
            <a:r>
              <a:rPr lang="hu-HU" sz="2000" dirty="0"/>
              <a:t>Mikor érik el az európai átlagot? </a:t>
            </a:r>
          </a:p>
          <a:p>
            <a:pPr lvl="1"/>
            <a:r>
              <a:rPr lang="hu-HU" sz="2000" dirty="0"/>
              <a:t>Akkor miért nem nő mindenki fizetése? </a:t>
            </a:r>
          </a:p>
          <a:p>
            <a:pPr lvl="1"/>
            <a:r>
              <a:rPr lang="hu-HU" sz="2000" dirty="0"/>
              <a:t>Milyen módszertani háttere van a kedvező vagy kedvezőtlen foglalkozási- és bér adatoknak?</a:t>
            </a:r>
          </a:p>
          <a:p>
            <a:pPr lvl="1"/>
            <a:r>
              <a:rPr lang="hu-HU" sz="2000" dirty="0"/>
              <a:t>Mi alakítja a bérszínvonalat és hogyan befolyásolható? </a:t>
            </a:r>
          </a:p>
          <a:p>
            <a:pPr lvl="1"/>
            <a:r>
              <a:rPr lang="hu-HU" sz="2000" dirty="0"/>
              <a:t>A jelenlegi kedvezőtlen munkaerő-piaci folyamatok megfordításának melyek a közép- és hosszú távú megoldási lehetőségei? </a:t>
            </a:r>
          </a:p>
        </p:txBody>
      </p:sp>
    </p:spTree>
    <p:extLst>
      <p:ext uri="{BB962C8B-B14F-4D97-AF65-F5344CB8AC3E}">
        <p14:creationId xmlns:p14="http://schemas.microsoft.com/office/powerpoint/2010/main" val="4052820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B564066-D687-4516-BD1B-755709588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2025" y="624110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hu-HU" b="1" dirty="0"/>
              <a:t>A béremelések költségvetést befolyásoló hatásai:</a:t>
            </a:r>
            <a:r>
              <a:rPr lang="hu-HU" dirty="0"/>
              <a:t/>
            </a:r>
            <a:br>
              <a:rPr lang="hu-HU" dirty="0"/>
            </a:b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FC0EBD0-AA08-4A18-82E8-4F03B9B7EC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2025" y="2046514"/>
            <a:ext cx="8915400" cy="4187376"/>
          </a:xfrm>
        </p:spPr>
        <p:txBody>
          <a:bodyPr>
            <a:normAutofit/>
          </a:bodyPr>
          <a:lstStyle/>
          <a:p>
            <a:pPr lvl="0"/>
            <a:r>
              <a:rPr lang="hu-HU" sz="2000" dirty="0"/>
              <a:t>A kötelező minimál- és garantált bérminimum emelése </a:t>
            </a:r>
            <a:r>
              <a:rPr lang="hu-HU" sz="2000" b="1" dirty="0"/>
              <a:t>adóbevételeket növel</a:t>
            </a:r>
            <a:r>
              <a:rPr lang="hu-HU" sz="2000" dirty="0"/>
              <a:t>, azaz a bruttó bérek emelkednek, ezzel pedig emelkednek az szja- és járulékbefizetések. </a:t>
            </a:r>
          </a:p>
          <a:p>
            <a:pPr lvl="0"/>
            <a:r>
              <a:rPr lang="hu-HU" sz="2000" dirty="0"/>
              <a:t>A tervek szerinti további kedvező folyamat, hogy a munkáltatók a </a:t>
            </a:r>
            <a:r>
              <a:rPr lang="hu-HU" sz="2000" b="1" dirty="0"/>
              <a:t>járulékok csökkentésének összegét a munkabérek növelésére fordítják</a:t>
            </a:r>
            <a:r>
              <a:rPr lang="hu-HU" sz="2000" dirty="0"/>
              <a:t>, azaz nem csupán a minimum bérekben, hanem a bérskála magasabb szintjein is magasabbak lehetnek az adóbevételek. </a:t>
            </a:r>
          </a:p>
          <a:p>
            <a:pPr lvl="0"/>
            <a:r>
              <a:rPr lang="hu-HU" sz="2000" dirty="0"/>
              <a:t>Azonnali bevétel lehet, hogy a magasabb bérek hatása a </a:t>
            </a:r>
            <a:r>
              <a:rPr lang="hu-HU" sz="2000" b="1" dirty="0"/>
              <a:t>fogyasztás gyorsabb bővülését </a:t>
            </a:r>
            <a:r>
              <a:rPr lang="hu-HU" sz="2000" dirty="0"/>
              <a:t>eredményezi, így az áfa és jövedéki adóbevételek két év alatt mintegy 70 milliárd forinttal bővülnek.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81369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531E8EFF-9847-4CB4-9471-E26FF132BA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8ABCA228-CE68-4A47-BBE7-831947D51A1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61BAD88-17FB-40F9-8E71-FAF08820AA1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3292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660B7CD1-5C7F-4FF4-9B0A-36FD1B61CD4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8132921" y="3187343"/>
            <a:ext cx="1105119" cy="506624"/>
          </a:xfrm>
          <a:custGeom>
            <a:avLst/>
            <a:gdLst>
              <a:gd name="connsiteX0" fmla="*/ 0 w 1105119"/>
              <a:gd name="connsiteY0" fmla="*/ 506624 h 506624"/>
              <a:gd name="connsiteX1" fmla="*/ 759132 w 1105119"/>
              <a:gd name="connsiteY1" fmla="*/ 505572 h 506624"/>
              <a:gd name="connsiteX2" fmla="*/ 849827 w 1105119"/>
              <a:gd name="connsiteY2" fmla="*/ 505572 h 506624"/>
              <a:gd name="connsiteX3" fmla="*/ 864083 w 1105119"/>
              <a:gd name="connsiteY3" fmla="*/ 500804 h 506624"/>
              <a:gd name="connsiteX4" fmla="*/ 869065 w 1105119"/>
              <a:gd name="connsiteY4" fmla="*/ 496035 h 506624"/>
              <a:gd name="connsiteX5" fmla="*/ 1098034 w 1105119"/>
              <a:gd name="connsiteY5" fmla="*/ 267092 h 506624"/>
              <a:gd name="connsiteX6" fmla="*/ 1098034 w 1105119"/>
              <a:gd name="connsiteY6" fmla="*/ 238480 h 506624"/>
              <a:gd name="connsiteX7" fmla="*/ 869065 w 1105119"/>
              <a:gd name="connsiteY7" fmla="*/ 9537 h 506624"/>
              <a:gd name="connsiteX8" fmla="*/ 864083 w 1105119"/>
              <a:gd name="connsiteY8" fmla="*/ 4769 h 506624"/>
              <a:gd name="connsiteX9" fmla="*/ 849827 w 1105119"/>
              <a:gd name="connsiteY9" fmla="*/ 0 h 506624"/>
              <a:gd name="connsiteX10" fmla="*/ 759132 w 1105119"/>
              <a:gd name="connsiteY10" fmla="*/ 0 h 506624"/>
              <a:gd name="connsiteX11" fmla="*/ 0 w 1105119"/>
              <a:gd name="connsiteY11" fmla="*/ 2157 h 506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05119" h="506624">
                <a:moveTo>
                  <a:pt x="0" y="506624"/>
                </a:moveTo>
                <a:lnTo>
                  <a:pt x="759132" y="505572"/>
                </a:lnTo>
                <a:lnTo>
                  <a:pt x="849827" y="505572"/>
                </a:lnTo>
                <a:cubicBezTo>
                  <a:pt x="854636" y="505572"/>
                  <a:pt x="859446" y="500804"/>
                  <a:pt x="864083" y="500804"/>
                </a:cubicBezTo>
                <a:cubicBezTo>
                  <a:pt x="864083" y="496035"/>
                  <a:pt x="869065" y="496035"/>
                  <a:pt x="869065" y="496035"/>
                </a:cubicBezTo>
                <a:lnTo>
                  <a:pt x="1098034" y="267092"/>
                </a:lnTo>
                <a:cubicBezTo>
                  <a:pt x="1107481" y="257555"/>
                  <a:pt x="1107481" y="248018"/>
                  <a:pt x="1098034" y="238480"/>
                </a:cubicBezTo>
                <a:lnTo>
                  <a:pt x="869065" y="9537"/>
                </a:lnTo>
                <a:cubicBezTo>
                  <a:pt x="867519" y="7914"/>
                  <a:pt x="865629" y="6392"/>
                  <a:pt x="864083" y="4769"/>
                </a:cubicBezTo>
                <a:cubicBezTo>
                  <a:pt x="859446" y="0"/>
                  <a:pt x="854636" y="0"/>
                  <a:pt x="849827" y="0"/>
                </a:cubicBezTo>
                <a:lnTo>
                  <a:pt x="759132" y="0"/>
                </a:lnTo>
                <a:lnTo>
                  <a:pt x="0" y="215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graphicFrame>
        <p:nvGraphicFramePr>
          <p:cNvPr id="10" name="Tartalom helye 9">
            <a:extLst>
              <a:ext uri="{FF2B5EF4-FFF2-40B4-BE49-F238E27FC236}">
                <a16:creationId xmlns:a16="http://schemas.microsoft.com/office/drawing/2014/main" id="{118BC458-3840-42DB-A362-5FE525C015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0051510"/>
              </p:ext>
            </p:extLst>
          </p:nvPr>
        </p:nvGraphicFramePr>
        <p:xfrm>
          <a:off x="616443" y="641551"/>
          <a:ext cx="7283119" cy="57592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églalap 3">
            <a:extLst>
              <a:ext uri="{FF2B5EF4-FFF2-40B4-BE49-F238E27FC236}">
                <a16:creationId xmlns:a16="http://schemas.microsoft.com/office/drawing/2014/main" id="{B7C0C095-A33C-4098-ABAF-B1610B04FA99}"/>
              </a:ext>
            </a:extLst>
          </p:cNvPr>
          <p:cNvSpPr/>
          <p:nvPr/>
        </p:nvSpPr>
        <p:spPr>
          <a:xfrm>
            <a:off x="8435257" y="215696"/>
            <a:ext cx="339708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b="1" dirty="0">
                <a:solidFill>
                  <a:schemeClr val="bg1"/>
                </a:solidFill>
              </a:rPr>
              <a:t>Hosszútávú szemlélet hiányában megszűnik a társadalmi folytonosság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5" name="Téglalap 4">
            <a:extLst>
              <a:ext uri="{FF2B5EF4-FFF2-40B4-BE49-F238E27FC236}">
                <a16:creationId xmlns:a16="http://schemas.microsoft.com/office/drawing/2014/main" id="{7095BE72-1B94-4ABF-8F72-9B43789EDABA}"/>
              </a:ext>
            </a:extLst>
          </p:cNvPr>
          <p:cNvSpPr/>
          <p:nvPr/>
        </p:nvSpPr>
        <p:spPr>
          <a:xfrm>
            <a:off x="8301892" y="1354722"/>
            <a:ext cx="389010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hu-HU" dirty="0">
                <a:solidFill>
                  <a:schemeClr val="bg1"/>
                </a:solidFill>
              </a:rPr>
              <a:t>A munkaerőpiaci elemzéseknek fel kell tudni mutatni az erőforrások, és ezen belül is az emberi tényezők fontosságát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u-HU" dirty="0">
                <a:solidFill>
                  <a:schemeClr val="bg1"/>
                </a:solidFill>
              </a:rPr>
              <a:t>Egyúttal figyelemmel kell lennünk arra, hogy egyetlen társadalom sem teheti meg, hogy nem alapozza meg az utódok erőforrásait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u-HU" dirty="0">
                <a:solidFill>
                  <a:schemeClr val="bg1"/>
                </a:solidFill>
              </a:rPr>
              <a:t>A magyarországi bérnövekedés folyamata egyértelműen pozitív, jelentős a néhány év alatt bekövetkezett változás</a:t>
            </a:r>
          </a:p>
          <a:p>
            <a:endParaRPr lang="hu-HU" dirty="0">
              <a:solidFill>
                <a:schemeClr val="bg1"/>
              </a:solidFill>
            </a:endParaRPr>
          </a:p>
          <a:p>
            <a:r>
              <a:rPr lang="hu-HU" dirty="0">
                <a:solidFill>
                  <a:schemeClr val="bg1"/>
                </a:solidFill>
              </a:rPr>
              <a:t>A munkaerőpiac jelenleg is súlyos területi problémákkal terhelt</a:t>
            </a:r>
          </a:p>
        </p:txBody>
      </p:sp>
    </p:spTree>
    <p:extLst>
      <p:ext uri="{BB962C8B-B14F-4D97-AF65-F5344CB8AC3E}">
        <p14:creationId xmlns:p14="http://schemas.microsoft.com/office/powerpoint/2010/main" val="3693470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13A8B9A-6F2E-4FF0-9526-F66943A24A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852710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hu-HU" b="1" dirty="0"/>
              <a:t>A következő években gyorsulhat a bérek felzárkózása, részben amiatt is, hogy </a:t>
            </a:r>
            <a:br>
              <a:rPr lang="hu-HU" b="1" dirty="0"/>
            </a:br>
            <a:endParaRPr lang="hu-HU" b="1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166D8F4-C70D-434F-9F78-8810911278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6337" y="2447925"/>
            <a:ext cx="8915400" cy="3777622"/>
          </a:xfrm>
        </p:spPr>
        <p:txBody>
          <a:bodyPr/>
          <a:lstStyle/>
          <a:p>
            <a:pPr marL="0" indent="0">
              <a:buNone/>
            </a:pPr>
            <a:endParaRPr lang="hu-HU" dirty="0"/>
          </a:p>
          <a:p>
            <a:pPr lvl="0"/>
            <a:r>
              <a:rPr lang="hu-HU" sz="2000" dirty="0"/>
              <a:t>a szociális hozzájárulási adó 2022-ig évente további 2-2 százalékponttal csökken, </a:t>
            </a:r>
          </a:p>
          <a:p>
            <a:pPr lvl="0"/>
            <a:r>
              <a:rPr lang="hu-HU" sz="2000" dirty="0"/>
              <a:t>a nominális GDP növekedés a következő években is 4-5% körül alakulhat, </a:t>
            </a:r>
          </a:p>
          <a:p>
            <a:pPr marL="0" lvl="0" indent="0">
              <a:buNone/>
            </a:pPr>
            <a:endParaRPr lang="hu-HU" sz="2000" dirty="0"/>
          </a:p>
          <a:p>
            <a:pPr marL="0" lvl="0" indent="0">
              <a:buNone/>
            </a:pPr>
            <a:r>
              <a:rPr lang="hu-HU" sz="2000" b="1" i="1" dirty="0"/>
              <a:t>Tartható lehet a 8,5-9 százalék körüli bérdinamika és a 3 százalék körüli infláció, úgy a reálbérek is mintegy 5,5-6 százalékkal nőhetnek.</a:t>
            </a:r>
            <a:r>
              <a:rPr lang="hu-HU" b="1" i="1" dirty="0"/>
              <a:t>  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92572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68FFA87-7991-4E84-95D0-21C25632C2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5796" y="422030"/>
            <a:ext cx="8911687" cy="776065"/>
          </a:xfrm>
        </p:spPr>
        <p:txBody>
          <a:bodyPr>
            <a:normAutofit/>
          </a:bodyPr>
          <a:lstStyle/>
          <a:p>
            <a:r>
              <a:rPr lang="hu-HU" sz="3200" b="1" dirty="0"/>
              <a:t>További lépések szükségesek …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4D7D2D3-DD93-439A-BA06-6584BFB16B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15662" y="1233265"/>
            <a:ext cx="9288950" cy="516753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hu-HU" sz="2200" b="1" dirty="0"/>
              <a:t>CÉL: </a:t>
            </a:r>
          </a:p>
          <a:p>
            <a:pPr marL="0" indent="0">
              <a:buNone/>
            </a:pPr>
            <a:r>
              <a:rPr lang="hu-HU" sz="2200" dirty="0"/>
              <a:t>a minimálbér emelése után se maradjon torz bérszerkezetű az ország és az átlag fizetések többsége ne maradjon a minimálbér környékén</a:t>
            </a:r>
          </a:p>
          <a:p>
            <a:pPr marL="0" indent="0">
              <a:buNone/>
            </a:pPr>
            <a:r>
              <a:rPr lang="hu-HU" sz="2200" b="1" dirty="0"/>
              <a:t>LÉPÉSEK:</a:t>
            </a:r>
          </a:p>
          <a:p>
            <a:r>
              <a:rPr lang="hu-HU" sz="2200" dirty="0"/>
              <a:t>a cégek ne csak a minimálbér, és a garantált bérminimum emelését hajtsák végre, hanem e fölötti kategóriákban is rendezzék a béreket </a:t>
            </a:r>
            <a:r>
              <a:rPr lang="hu-HU" sz="2200" i="1" dirty="0"/>
              <a:t>(ne torlódjanak össze a bérek, csökkenjenek a bérfeszültségek</a:t>
            </a:r>
            <a:r>
              <a:rPr lang="hu-HU" sz="2200" dirty="0"/>
              <a:t>); </a:t>
            </a:r>
          </a:p>
          <a:p>
            <a:r>
              <a:rPr lang="hu-HU" sz="2200" dirty="0"/>
              <a:t>a közfoglalkoztatottak bérét is növelni kell (</a:t>
            </a:r>
            <a:r>
              <a:rPr lang="hu-HU" sz="2200" i="1" dirty="0"/>
              <a:t>ne növekedjenek a társadalmi és területi egyenlőtlenségek)</a:t>
            </a:r>
            <a:r>
              <a:rPr lang="hu-HU" sz="2200" dirty="0"/>
              <a:t>;</a:t>
            </a:r>
          </a:p>
          <a:p>
            <a:r>
              <a:rPr lang="hu-HU" sz="2200" dirty="0"/>
              <a:t>az állami vállalatoknál is végre kell hajtatni az emeléseket;</a:t>
            </a:r>
          </a:p>
          <a:p>
            <a:r>
              <a:rPr lang="hu-HU" sz="2200" dirty="0"/>
              <a:t>a közszféra általános bértábláinak rendezésével ne legyenek igazságtalan munkaerőpiaci helyzetek </a:t>
            </a:r>
            <a:r>
              <a:rPr lang="hu-HU" sz="2200" i="1" dirty="0"/>
              <a:t>(differenciált lehessen a pályakezdők és a több évtizede dolgozók bére).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38027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8140DF1-4B38-4525-A854-A7DBBBC7B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9174" y="689603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hu-HU" b="1" dirty="0"/>
              <a:t>A munkaerő-piaci feszesség elmúlt évekbeli erősödésének több oka van:</a:t>
            </a:r>
            <a:br>
              <a:rPr lang="hu-HU" b="1" dirty="0"/>
            </a:br>
            <a:endParaRPr lang="hu-HU" b="1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77C8114-1C7A-435E-9DE1-7B7DFDCEF7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9174" y="2070506"/>
            <a:ext cx="8915400" cy="4025494"/>
          </a:xfrm>
        </p:spPr>
        <p:txBody>
          <a:bodyPr>
            <a:normAutofit/>
          </a:bodyPr>
          <a:lstStyle/>
          <a:p>
            <a:r>
              <a:rPr lang="hu-HU" sz="2200" dirty="0"/>
              <a:t>Az alacsony bérek miatt egyre többen külföldön vállalnak munkát </a:t>
            </a:r>
            <a:r>
              <a:rPr lang="hu-HU" sz="2200" i="1" dirty="0"/>
              <a:t>(vándorolnak ki!), </a:t>
            </a:r>
          </a:p>
          <a:p>
            <a:r>
              <a:rPr lang="hu-HU" sz="2200" dirty="0"/>
              <a:t>A munkaerő kereslet nem egyezik a kínálattal, </a:t>
            </a:r>
            <a:r>
              <a:rPr lang="hu-HU" sz="2200" i="1" dirty="0"/>
              <a:t>(a nyelvtudás hiánya, alacsony kvalifikáltság - ha van is szakmai képzés az már nem felel meg a mai normáknak),</a:t>
            </a:r>
          </a:p>
          <a:p>
            <a:r>
              <a:rPr lang="hu-HU" sz="2200" dirty="0"/>
              <a:t>A mobilitás hiánya miatt sok helyen nincs elegendő munkaerő, </a:t>
            </a:r>
            <a:r>
              <a:rPr lang="hu-HU" sz="2200" i="1" dirty="0"/>
              <a:t>(a nyugat-magyarországi megyékben feszesebb a munkaerőpiac az erősebb konjunktúra és a nagyobb külföldi munkavállalás miatt, a keleti megyékben viszont rosszabb a közmunkaprogram miatt)</a:t>
            </a:r>
            <a:r>
              <a:rPr lang="hu-HU" sz="2200" dirty="0"/>
              <a:t>. </a:t>
            </a:r>
          </a:p>
          <a:p>
            <a:endParaRPr lang="hu-HU" sz="2200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0449219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3A2BC3F-A615-4587-8306-2005B7158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2875" y="638397"/>
            <a:ext cx="8911687" cy="1280890"/>
          </a:xfrm>
        </p:spPr>
        <p:txBody>
          <a:bodyPr>
            <a:normAutofit/>
          </a:bodyPr>
          <a:lstStyle/>
          <a:p>
            <a:r>
              <a:rPr lang="hu-HU" sz="3200" b="1" dirty="0"/>
              <a:t>A további GDP-bővülésünkhöz a termelékenység növelése kell…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70176B1-2C5B-4313-92EF-D77667F1D1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9162" y="1863968"/>
            <a:ext cx="8915400" cy="4652945"/>
          </a:xfrm>
        </p:spPr>
        <p:txBody>
          <a:bodyPr>
            <a:normAutofit fontScale="92500" lnSpcReduction="10000"/>
          </a:bodyPr>
          <a:lstStyle/>
          <a:p>
            <a:r>
              <a:rPr lang="hu-HU" sz="2200" dirty="0"/>
              <a:t>magyar gazdaság </a:t>
            </a:r>
            <a:r>
              <a:rPr lang="hu-HU" sz="2200" b="1" dirty="0"/>
              <a:t>termelékenység-növekedése</a:t>
            </a:r>
            <a:r>
              <a:rPr lang="hu-HU" sz="2200" dirty="0"/>
              <a:t> jelenleg nem kellő mértékű, </a:t>
            </a:r>
          </a:p>
          <a:p>
            <a:r>
              <a:rPr lang="hu-HU" sz="2200" dirty="0"/>
              <a:t>az új munkahelyeink jelentős részét a később majd automatizálható, és most </a:t>
            </a:r>
            <a:r>
              <a:rPr lang="hu-HU" sz="2200" b="1" dirty="0"/>
              <a:t>alacsony hozzáadott értékű munkakörök </a:t>
            </a:r>
            <a:r>
              <a:rPr lang="hu-HU" sz="2200" dirty="0"/>
              <a:t>adják,</a:t>
            </a:r>
          </a:p>
          <a:p>
            <a:r>
              <a:rPr lang="hu-HU" sz="2200" dirty="0"/>
              <a:t>A bértárgyalások sajátosságaiból adódóan a kínálati és a keresleti oldalról, illetve általában a várakozásokon keresztül a nominális folyamatokat befolyásolja </a:t>
            </a:r>
            <a:r>
              <a:rPr lang="hu-HU" sz="2200" b="1" dirty="0"/>
              <a:t>a vállalati költségek változása, és a lakossági jövedelmek változása</a:t>
            </a:r>
            <a:r>
              <a:rPr lang="hu-HU" sz="2200" dirty="0"/>
              <a:t>.</a:t>
            </a:r>
          </a:p>
          <a:p>
            <a:endParaRPr lang="hu-HU" sz="2200" dirty="0"/>
          </a:p>
          <a:p>
            <a:pPr marL="0" indent="0">
              <a:buNone/>
            </a:pPr>
            <a:r>
              <a:rPr lang="hu-HU" sz="2200" b="1" i="1" dirty="0"/>
              <a:t>A termelékenység növelése elengedhetetlen, ezt pedig nyilván nem csak a bérek növekedése, hanem a munkaerőhiány is ki fogja kényszeríteni.</a:t>
            </a:r>
          </a:p>
          <a:p>
            <a:pPr marL="0" indent="0">
              <a:buNone/>
            </a:pPr>
            <a:r>
              <a:rPr lang="hu-HU" sz="2200" b="1" i="1" dirty="0"/>
              <a:t>Becslések szerint a </a:t>
            </a:r>
            <a:r>
              <a:rPr lang="hu-HU" sz="2200" b="1" i="1" dirty="0" err="1"/>
              <a:t>robotizáció</a:t>
            </a:r>
            <a:r>
              <a:rPr lang="hu-HU" sz="2200" b="1" i="1" dirty="0"/>
              <a:t> évente 0,8-1,4 százalék között növelheti a globális, és így a magyar gazdaság produktivitását is.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2097829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1E8EFF-9847-4CB4-9471-E26FF132BA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8ABCA228-CE68-4A47-BBE7-831947D51A1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61BAD88-17FB-40F9-8E71-FAF08820AA1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3292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73DC7E67-908E-4E29-B210-FD64BB7EC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38040" y="276386"/>
            <a:ext cx="2736246" cy="6311338"/>
          </a:xfrm>
        </p:spPr>
        <p:txBody>
          <a:bodyPr>
            <a:normAutofit fontScale="90000"/>
          </a:bodyPr>
          <a:lstStyle/>
          <a:p>
            <a:r>
              <a:rPr lang="hu-HU" sz="2000" b="1" dirty="0">
                <a:solidFill>
                  <a:srgbClr val="FFFF00"/>
                </a:solidFill>
              </a:rPr>
              <a:t>Hazánkban kutatásra és fejlesztésre 517 milliárd forintot fordítottunk, a GDP 1,35%-át </a:t>
            </a:r>
            <a:br>
              <a:rPr lang="hu-HU" sz="2000" b="1" dirty="0">
                <a:solidFill>
                  <a:srgbClr val="FFFF00"/>
                </a:solidFill>
              </a:rPr>
            </a:br>
            <a:r>
              <a:rPr lang="hu-HU" sz="2000" dirty="0">
                <a:solidFill>
                  <a:srgbClr val="FFFF00"/>
                </a:solidFill>
              </a:rPr>
              <a:t/>
            </a:r>
            <a:br>
              <a:rPr lang="hu-HU" sz="2000" dirty="0">
                <a:solidFill>
                  <a:srgbClr val="FFFF00"/>
                </a:solidFill>
              </a:rPr>
            </a:br>
            <a:r>
              <a:rPr lang="hu-HU" sz="2000" dirty="0">
                <a:solidFill>
                  <a:srgbClr val="FFFF00"/>
                </a:solidFill>
              </a:rPr>
              <a:t>A gazdasági növekedés és a K+F kiadások szoros kapcsolatát mutatja, hogy a GDP-arányos kutatás-fejlesztési ráfordítások az EU átlagában a GDP 2,03%-a</a:t>
            </a:r>
            <a:br>
              <a:rPr lang="hu-HU" sz="2000" dirty="0">
                <a:solidFill>
                  <a:srgbClr val="FFFF00"/>
                </a:solidFill>
              </a:rPr>
            </a:br>
            <a:r>
              <a:rPr lang="hu-HU" sz="2000" dirty="0">
                <a:solidFill>
                  <a:srgbClr val="FFFF00"/>
                </a:solidFill>
              </a:rPr>
              <a:t/>
            </a:r>
            <a:br>
              <a:rPr lang="hu-HU" sz="2000" dirty="0">
                <a:solidFill>
                  <a:srgbClr val="FFFF00"/>
                </a:solidFill>
              </a:rPr>
            </a:br>
            <a:r>
              <a:rPr lang="hu-HU" sz="2000" dirty="0" err="1">
                <a:solidFill>
                  <a:srgbClr val="FFFF00"/>
                </a:solidFill>
              </a:rPr>
              <a:t>A</a:t>
            </a:r>
            <a:r>
              <a:rPr lang="hu-HU" sz="2000" dirty="0">
                <a:solidFill>
                  <a:srgbClr val="FFFF00"/>
                </a:solidFill>
              </a:rPr>
              <a:t> kelet-közép-európai térség két legfejlettebb gazdaságában Szlovéniában 2%, Csehországban pedig 1,68%. </a:t>
            </a:r>
            <a:r>
              <a:rPr lang="hu-HU" sz="2000" dirty="0">
                <a:solidFill>
                  <a:schemeClr val="bg1"/>
                </a:solidFill>
              </a:rPr>
              <a:t/>
            </a:r>
            <a:br>
              <a:rPr lang="hu-HU" sz="2000" dirty="0">
                <a:solidFill>
                  <a:schemeClr val="bg1"/>
                </a:solidFill>
              </a:rPr>
            </a:br>
            <a:r>
              <a:rPr lang="hu-HU" sz="2000" dirty="0">
                <a:solidFill>
                  <a:schemeClr val="bg1"/>
                </a:solidFill>
              </a:rPr>
              <a:t/>
            </a:r>
            <a:br>
              <a:rPr lang="hu-HU" sz="2000" dirty="0">
                <a:solidFill>
                  <a:schemeClr val="bg1"/>
                </a:solidFill>
              </a:rPr>
            </a:br>
            <a:r>
              <a:rPr lang="hu-HU" sz="3200" dirty="0">
                <a:solidFill>
                  <a:schemeClr val="bg1"/>
                </a:solidFill>
              </a:rPr>
              <a:t/>
            </a:r>
            <a:br>
              <a:rPr lang="hu-HU" sz="3200" dirty="0">
                <a:solidFill>
                  <a:schemeClr val="bg1"/>
                </a:solidFill>
              </a:rPr>
            </a:br>
            <a:endParaRPr lang="hu-HU" sz="3200" dirty="0">
              <a:solidFill>
                <a:schemeClr val="bg1"/>
              </a:solidFill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660B7CD1-5C7F-4FF4-9B0A-36FD1B61CD4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8132921" y="3187343"/>
            <a:ext cx="1105119" cy="506624"/>
          </a:xfrm>
          <a:custGeom>
            <a:avLst/>
            <a:gdLst>
              <a:gd name="connsiteX0" fmla="*/ 0 w 1105119"/>
              <a:gd name="connsiteY0" fmla="*/ 506624 h 506624"/>
              <a:gd name="connsiteX1" fmla="*/ 759132 w 1105119"/>
              <a:gd name="connsiteY1" fmla="*/ 505572 h 506624"/>
              <a:gd name="connsiteX2" fmla="*/ 849827 w 1105119"/>
              <a:gd name="connsiteY2" fmla="*/ 505572 h 506624"/>
              <a:gd name="connsiteX3" fmla="*/ 864083 w 1105119"/>
              <a:gd name="connsiteY3" fmla="*/ 500804 h 506624"/>
              <a:gd name="connsiteX4" fmla="*/ 869065 w 1105119"/>
              <a:gd name="connsiteY4" fmla="*/ 496035 h 506624"/>
              <a:gd name="connsiteX5" fmla="*/ 1098034 w 1105119"/>
              <a:gd name="connsiteY5" fmla="*/ 267092 h 506624"/>
              <a:gd name="connsiteX6" fmla="*/ 1098034 w 1105119"/>
              <a:gd name="connsiteY6" fmla="*/ 238480 h 506624"/>
              <a:gd name="connsiteX7" fmla="*/ 869065 w 1105119"/>
              <a:gd name="connsiteY7" fmla="*/ 9537 h 506624"/>
              <a:gd name="connsiteX8" fmla="*/ 864083 w 1105119"/>
              <a:gd name="connsiteY8" fmla="*/ 4769 h 506624"/>
              <a:gd name="connsiteX9" fmla="*/ 849827 w 1105119"/>
              <a:gd name="connsiteY9" fmla="*/ 0 h 506624"/>
              <a:gd name="connsiteX10" fmla="*/ 759132 w 1105119"/>
              <a:gd name="connsiteY10" fmla="*/ 0 h 506624"/>
              <a:gd name="connsiteX11" fmla="*/ 0 w 1105119"/>
              <a:gd name="connsiteY11" fmla="*/ 2157 h 506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05119" h="506624">
                <a:moveTo>
                  <a:pt x="0" y="506624"/>
                </a:moveTo>
                <a:lnTo>
                  <a:pt x="759132" y="505572"/>
                </a:lnTo>
                <a:lnTo>
                  <a:pt x="849827" y="505572"/>
                </a:lnTo>
                <a:cubicBezTo>
                  <a:pt x="854636" y="505572"/>
                  <a:pt x="859446" y="500804"/>
                  <a:pt x="864083" y="500804"/>
                </a:cubicBezTo>
                <a:cubicBezTo>
                  <a:pt x="864083" y="496035"/>
                  <a:pt x="869065" y="496035"/>
                  <a:pt x="869065" y="496035"/>
                </a:cubicBezTo>
                <a:lnTo>
                  <a:pt x="1098034" y="267092"/>
                </a:lnTo>
                <a:cubicBezTo>
                  <a:pt x="1107481" y="257555"/>
                  <a:pt x="1107481" y="248018"/>
                  <a:pt x="1098034" y="238480"/>
                </a:cubicBezTo>
                <a:lnTo>
                  <a:pt x="869065" y="9537"/>
                </a:lnTo>
                <a:cubicBezTo>
                  <a:pt x="867519" y="7914"/>
                  <a:pt x="865629" y="6392"/>
                  <a:pt x="864083" y="4769"/>
                </a:cubicBezTo>
                <a:cubicBezTo>
                  <a:pt x="859446" y="0"/>
                  <a:pt x="854636" y="0"/>
                  <a:pt x="849827" y="0"/>
                </a:cubicBezTo>
                <a:lnTo>
                  <a:pt x="759132" y="0"/>
                </a:lnTo>
                <a:lnTo>
                  <a:pt x="0" y="215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graphicFrame>
        <p:nvGraphicFramePr>
          <p:cNvPr id="4" name="Tartalom helye 3">
            <a:extLst>
              <a:ext uri="{FF2B5EF4-FFF2-40B4-BE49-F238E27FC236}">
                <a16:creationId xmlns:a16="http://schemas.microsoft.com/office/drawing/2014/main" id="{F691F65B-90C0-4143-8055-C64F07057B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9738257"/>
              </p:ext>
            </p:extLst>
          </p:nvPr>
        </p:nvGraphicFramePr>
        <p:xfrm>
          <a:off x="616443" y="1228725"/>
          <a:ext cx="8135671" cy="5186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Kép 4">
            <a:extLst>
              <a:ext uri="{FF2B5EF4-FFF2-40B4-BE49-F238E27FC236}">
                <a16:creationId xmlns:a16="http://schemas.microsoft.com/office/drawing/2014/main" id="{C1C2D78F-7F80-4507-BED4-32CD11A76E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449" y="276386"/>
            <a:ext cx="7647951" cy="853514"/>
          </a:xfrm>
          <a:prstGeom prst="rect">
            <a:avLst/>
          </a:prstGeom>
        </p:spPr>
      </p:pic>
      <p:sp>
        <p:nvSpPr>
          <p:cNvPr id="3" name="Téglalap 2">
            <a:extLst>
              <a:ext uri="{FF2B5EF4-FFF2-40B4-BE49-F238E27FC236}">
                <a16:creationId xmlns:a16="http://schemas.microsoft.com/office/drawing/2014/main" id="{556FACEC-C35B-4ACB-BF94-7429CCC13952}"/>
              </a:ext>
            </a:extLst>
          </p:cNvPr>
          <p:cNvSpPr/>
          <p:nvPr/>
        </p:nvSpPr>
        <p:spPr>
          <a:xfrm>
            <a:off x="616444" y="6451878"/>
            <a:ext cx="530786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1600" i="1" dirty="0"/>
              <a:t>KSH jelentés a kutatás-fejlesztés 2017. évi helyzetéről</a:t>
            </a:r>
            <a:endParaRPr lang="hu-HU" sz="1600" dirty="0"/>
          </a:p>
        </p:txBody>
      </p:sp>
    </p:spTree>
    <p:extLst>
      <p:ext uri="{BB962C8B-B14F-4D97-AF65-F5344CB8AC3E}">
        <p14:creationId xmlns:p14="http://schemas.microsoft.com/office/powerpoint/2010/main" val="25900370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2C2A7E2-36D5-43F5-A5EA-8444FAB03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4874" y="666972"/>
            <a:ext cx="8911687" cy="776065"/>
          </a:xfrm>
        </p:spPr>
        <p:txBody>
          <a:bodyPr>
            <a:normAutofit fontScale="90000"/>
          </a:bodyPr>
          <a:lstStyle/>
          <a:p>
            <a:r>
              <a:rPr lang="hu-HU" b="1" dirty="0"/>
              <a:t>A magyar munkaerő á</a:t>
            </a:r>
            <a:r>
              <a:rPr lang="hu-HU" sz="3200" b="1" dirty="0"/>
              <a:t>ra…</a:t>
            </a:r>
            <a:r>
              <a:rPr lang="hu-HU" dirty="0"/>
              <a:t/>
            </a:r>
            <a:br>
              <a:rPr lang="hu-HU" dirty="0"/>
            </a:b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A7C0D34-451E-4B2B-A2D0-9C858B6576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4874" y="1544637"/>
            <a:ext cx="9212263" cy="432530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u-HU" sz="2000" b="1" dirty="0"/>
              <a:t>A munkaerőköltség változásának több oka is van, így </a:t>
            </a:r>
          </a:p>
          <a:p>
            <a:pPr lvl="1"/>
            <a:r>
              <a:rPr lang="hu-HU" sz="2000" b="1" dirty="0"/>
              <a:t>elsősorban a bérek, illetve a bért terhelő munkáltatói terhek változása,</a:t>
            </a:r>
          </a:p>
          <a:p>
            <a:pPr lvl="1"/>
            <a:r>
              <a:rPr lang="hu-HU" sz="2000" b="1" dirty="0"/>
              <a:t>valamint a forint-euró árfolyam alakulása. </a:t>
            </a:r>
          </a:p>
          <a:p>
            <a:pPr marL="0" indent="0">
              <a:buNone/>
            </a:pPr>
            <a:r>
              <a:rPr lang="hu-HU" sz="2000" dirty="0"/>
              <a:t>Az egy munkaórára eső bérköltség, illetve változása nem az életszínvonal alakulására utal, hanem árverseny-képességi indikátorként értelmezhető.</a:t>
            </a:r>
          </a:p>
          <a:p>
            <a:pPr marL="0" indent="0">
              <a:buNone/>
            </a:pPr>
            <a:r>
              <a:rPr lang="hu-HU" sz="2000" dirty="0"/>
              <a:t>Az árverseny-képességünk javulása mellett fontos lenne, hogy minél magasabb bérköltség mellett javítsuk versenyképeségünket.</a:t>
            </a:r>
          </a:p>
          <a:p>
            <a:pPr marL="0" indent="0">
              <a:buNone/>
            </a:pPr>
            <a:r>
              <a:rPr lang="hu-HU" sz="2000" dirty="0"/>
              <a:t>Az árfolyamgyengülésből elért bérköltség-csökkenésünk „eredményeként” ma már a lengyel és a szlovák szint alá süllyedt egy munkaóra költsége. </a:t>
            </a:r>
          </a:p>
          <a:p>
            <a:pPr marL="0" indent="0">
              <a:buNone/>
            </a:pPr>
            <a:r>
              <a:rPr lang="hu-HU" sz="2000" b="1" i="1" dirty="0"/>
              <a:t>A bérelőnyünk alakulása a gazdasági fejlettségben kialakuló lassabb fejlődésünket is jelezheti, azaz az egy főre jutó GDP-ben visszaesünk az országok rangsorában</a:t>
            </a:r>
          </a:p>
        </p:txBody>
      </p:sp>
    </p:spTree>
    <p:extLst>
      <p:ext uri="{BB962C8B-B14F-4D97-AF65-F5344CB8AC3E}">
        <p14:creationId xmlns:p14="http://schemas.microsoft.com/office/powerpoint/2010/main" val="668466158"/>
      </p:ext>
    </p:extLst>
  </p:cSld>
  <p:clrMapOvr>
    <a:masterClrMapping/>
  </p:clrMapOvr>
</p:sld>
</file>

<file path=ppt/theme/theme1.xml><?xml version="1.0" encoding="utf-8"?>
<a:theme xmlns:a="http://schemas.openxmlformats.org/drawingml/2006/main" name="Szálak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1656</Words>
  <Application>Microsoft Office PowerPoint</Application>
  <PresentationFormat>Szélesvásznú</PresentationFormat>
  <Paragraphs>119</Paragraphs>
  <Slides>20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20</vt:i4>
      </vt:variant>
    </vt:vector>
  </HeadingPairs>
  <TitlesOfParts>
    <vt:vector size="25" baseType="lpstr">
      <vt:lpstr>Arial</vt:lpstr>
      <vt:lpstr>Century Gothic</vt:lpstr>
      <vt:lpstr>Wingdings</vt:lpstr>
      <vt:lpstr>Wingdings 3</vt:lpstr>
      <vt:lpstr>Szálak</vt:lpstr>
      <vt:lpstr>„A BÉRMEGÁLLAPODÁSOK HATÁSA A GAZDASÁGI NÖVEKEDÉSRE" </vt:lpstr>
      <vt:lpstr>A foglalkoztatottság, munkaerőpiac, bérszínvonal összetett problémái meghatározók</vt:lpstr>
      <vt:lpstr>PowerPoint-bemutató</vt:lpstr>
      <vt:lpstr>A következő években gyorsulhat a bérek felzárkózása, részben amiatt is, hogy  </vt:lpstr>
      <vt:lpstr>További lépések szükségesek …</vt:lpstr>
      <vt:lpstr>A munkaerő-piaci feszesség elmúlt évekbeli erősödésének több oka van: </vt:lpstr>
      <vt:lpstr>A további GDP-bővülésünkhöz a termelékenység növelése kell…</vt:lpstr>
      <vt:lpstr>Hazánkban kutatásra és fejlesztésre 517 milliárd forintot fordítottunk, a GDP 1,35%-át   A gazdasági növekedés és a K+F kiadások szoros kapcsolatát mutatja, hogy a GDP-arányos kutatás-fejlesztési ráfordítások az EU átlagában a GDP 2,03%-a  A kelet-közép-európai térség két legfejlettebb gazdaságában Szlovéniában 2%, Csehországban pedig 1,68%.    </vt:lpstr>
      <vt:lpstr>A magyar munkaerő ára… </vt:lpstr>
      <vt:lpstr>A teljes munkaidőben foglalkoztatottak  HAVI NETTÓ ÁTLAGKERESETE   nemzetgazdasági ágak szerint (előző év = 100%)   Forrás: KSH, saját szerkesztés</vt:lpstr>
      <vt:lpstr>A külföldi tulajdonú cégeknél a munkaerő bérszínvonala magasabb az országos átlagnál</vt:lpstr>
      <vt:lpstr>A világgazdaságban az árak stabilitása valószínűsíthető … </vt:lpstr>
      <vt:lpstr>A magyarországi helyzetet tekintve több más, inflációt erősítő hatás is érvényesül:</vt:lpstr>
      <vt:lpstr>Az árak és bérek közötti kapcsolatot befolyásoló munkaerőpiaci folyamatok … </vt:lpstr>
      <vt:lpstr>A KERESETEK,  az infláció és a kiskereskedelmi forgalom alakulása </vt:lpstr>
      <vt:lpstr>A munkaerő költség alapján történő meghatározás (KSH)</vt:lpstr>
      <vt:lpstr>A bérszínvonal lehetséges bővülése … </vt:lpstr>
      <vt:lpstr>A bérek aktív alakítása a hosszú távú fejlődésre is pozitív hatással lehet </vt:lpstr>
      <vt:lpstr>Csökkenő adó- és járulék kulcsok …  </vt:lpstr>
      <vt:lpstr>A béremelések költségvetést befolyásoló hatásai: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„A BÉRMEGÁLLAPODÁSOK HATÁSA A GAZDASÁGI NÖVEKEDÉSRE"</dc:title>
  <dc:creator>Pali</dc:creator>
  <cp:lastModifiedBy>AJK</cp:lastModifiedBy>
  <cp:revision>12</cp:revision>
  <dcterms:created xsi:type="dcterms:W3CDTF">2019-10-03T03:32:03Z</dcterms:created>
  <dcterms:modified xsi:type="dcterms:W3CDTF">2019-10-03T07:43:11Z</dcterms:modified>
</cp:coreProperties>
</file>