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D3678-BB8D-4FBE-9CDA-70065E79EB46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9C2F-792D-4FFF-B194-7C410EA408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6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99C2F-792D-4FFF-B194-7C410EA408F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26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8F6C73-3421-4C4E-B26F-EC744266AF3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22AC11-0019-4E47-9545-3698C847182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172200" cy="1894362"/>
          </a:xfrm>
        </p:spPr>
        <p:txBody>
          <a:bodyPr>
            <a:normAutofit/>
          </a:bodyPr>
          <a:lstStyle/>
          <a:p>
            <a:r>
              <a:rPr lang="hu-HU" b="1" dirty="0"/>
              <a:t>A HR KONTROLLING FELADATA, KÉPLETEI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172200" cy="1371600"/>
          </a:xfrm>
        </p:spPr>
        <p:txBody>
          <a:bodyPr/>
          <a:lstStyle/>
          <a:p>
            <a:pPr algn="r"/>
            <a:r>
              <a:rPr lang="hu-HU" b="1" i="1" dirty="0"/>
              <a:t>KÁROLI GÁSPÁR </a:t>
            </a:r>
          </a:p>
          <a:p>
            <a:pPr algn="r"/>
            <a:r>
              <a:rPr lang="hu-HU" b="1" i="1" dirty="0"/>
              <a:t>REFORMÁTUSEGYETEM</a:t>
            </a:r>
          </a:p>
          <a:p>
            <a:pPr algn="r"/>
            <a:r>
              <a:rPr lang="hu-HU" b="1" i="1" dirty="0"/>
              <a:t>2019/2020. I. félév</a:t>
            </a:r>
          </a:p>
        </p:txBody>
      </p:sp>
    </p:spTree>
    <p:extLst>
      <p:ext uri="{BB962C8B-B14F-4D97-AF65-F5344CB8AC3E}">
        <p14:creationId xmlns:p14="http://schemas.microsoft.com/office/powerpoint/2010/main" val="131316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2400" b="1" dirty="0"/>
              <a:t>Rendszeres humán kontrolling feladatok: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munkaerőpiacon versenyképességet biztosító és a munkavállalók ösztönzéséhez hozzájáruló kompenzációs részstratégia kidolgozása;</a:t>
            </a:r>
          </a:p>
          <a:p>
            <a:r>
              <a:rPr lang="hu-HU" dirty="0"/>
              <a:t>a kompenzációs rendszer kialakításában, fejlesztésében való közreműködés, a rendszer működésének </a:t>
            </a:r>
            <a:r>
              <a:rPr lang="hu-HU" dirty="0" err="1"/>
              <a:t>kontrollingja</a:t>
            </a:r>
            <a:r>
              <a:rPr lang="hu-HU" dirty="0"/>
              <a:t>;</a:t>
            </a:r>
          </a:p>
          <a:p>
            <a:r>
              <a:rPr lang="hu-HU" dirty="0"/>
              <a:t>teljesítményértékelési rendszer fejlesztése, működtetése;</a:t>
            </a:r>
          </a:p>
          <a:p>
            <a:r>
              <a:rPr lang="hu-HU" dirty="0"/>
              <a:t>a humán erőforrás rendszerek, folyamatok hatékonyságának elemzése, fejlesztési javaslatok megfogalmazása;</a:t>
            </a:r>
          </a:p>
          <a:p>
            <a:r>
              <a:rPr lang="hu-HU" dirty="0"/>
              <a:t>létszámgazdálkodás hatékonyságának elemzése;</a:t>
            </a:r>
          </a:p>
          <a:p>
            <a:r>
              <a:rPr lang="en-US" dirty="0"/>
              <a:t> </a:t>
            </a:r>
            <a:r>
              <a:rPr lang="hu-HU" dirty="0"/>
              <a:t>humán kontrolling és beszámolási rendszer működtetése;</a:t>
            </a:r>
          </a:p>
          <a:p>
            <a:r>
              <a:rPr lang="hu-HU" dirty="0"/>
              <a:t>más, humán rendszereket érintő követelmények és igények meghatározásában való közreműködés, és a hatékonyság mérése, elemzése;</a:t>
            </a:r>
          </a:p>
          <a:p>
            <a:r>
              <a:rPr lang="hu-HU" dirty="0"/>
              <a:t>munkakörelemzés-, tervezés és munkakör-értékelés végzése;</a:t>
            </a:r>
          </a:p>
          <a:p>
            <a:r>
              <a:rPr lang="hu-HU" dirty="0"/>
              <a:t>a képzés hatékonyságának vizsgálata, elemzése, értékelése;</a:t>
            </a:r>
          </a:p>
          <a:p>
            <a:r>
              <a:rPr lang="hu-HU" dirty="0"/>
              <a:t>a humán erőforrás rendszerek, folyamatok hatékonyságának elemzése, fejlesztési javaslatok megfogalmazása, fejlesztési programok kidolgozása.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3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/>
              <a:t>Az elemzések szükségessége nem kérdés: </a:t>
            </a:r>
            <a:r>
              <a:rPr lang="hu-HU" sz="2400" b="1" i="1" dirty="0"/>
              <a:t>beszélnünk kell a számvitel nyelvén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Részletes </a:t>
            </a:r>
            <a:r>
              <a:rPr lang="hu-HU" b="1" dirty="0"/>
              <a:t>költséghaszon elemzéseket készítünk </a:t>
            </a:r>
            <a:r>
              <a:rPr lang="hu-HU" dirty="0"/>
              <a:t>a humánpolitikai munkában érvényesülő </a:t>
            </a:r>
            <a:r>
              <a:rPr lang="hu-HU" b="1" dirty="0"/>
              <a:t>decentralizáció ellensúlyozásaként.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szervezet által felhasznált emberi erőforrás vizsgálatok megvalósításának, mérési nehézségének alapja, hogy az emberi erőforrás menedzsment csak közvetett módon, un. </a:t>
            </a:r>
            <a:r>
              <a:rPr lang="hu-HU" b="1" dirty="0"/>
              <a:t>támogató tevékenységként </a:t>
            </a:r>
            <a:r>
              <a:rPr lang="hu-HU" dirty="0"/>
              <a:t>járul hozzá a szervezet értékteremtési folyamataihoz.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De minden mérhető, csak meg kell találni hozzá a megfelelő (mérő) mutatószámokat. Munkánkat a komplex kontrolling elemzési</a:t>
            </a:r>
          </a:p>
          <a:p>
            <a:pPr marL="0" indent="0">
              <a:buNone/>
            </a:pPr>
            <a:r>
              <a:rPr lang="hu-HU" dirty="0"/>
              <a:t>rendszer segíti. A rendszert informatikusok és kontrollerek fejlesztették, sőt </a:t>
            </a:r>
            <a:r>
              <a:rPr lang="hu-HU" b="1" dirty="0"/>
              <a:t>alkották </a:t>
            </a:r>
            <a:r>
              <a:rPr lang="hu-HU" dirty="0"/>
              <a:t>a munkánk segítésére és a vezetés örömére. </a:t>
            </a:r>
            <a:r>
              <a:rPr lang="hu-HU" b="1" dirty="0"/>
              <a:t>Minden </a:t>
            </a:r>
            <a:r>
              <a:rPr lang="hu-HU" dirty="0"/>
              <a:t>látható, mérhető, lekérdezhető és elemezhető.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01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humán kontrolling modul </a:t>
            </a:r>
            <a:r>
              <a:rPr lang="hu-HU" dirty="0"/>
              <a:t>teljes mértékben alkalmazható teljes körű humánpolitikai tevékenységünkre: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toborzás, kiválasztás,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munkaügyi adminisztráció (munkakörök leírása, munkaszerződések nyilvántartása, kompetencia térkép),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karriertervezés, oktatás, képzés-fejlesztés,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képzéshatékonyság mérés, teljesítményértékelés, kompenzációs rendszer kialakítása és nyilvántartása, tehetségmenedzselés</a:t>
            </a:r>
          </a:p>
        </p:txBody>
      </p:sp>
    </p:spTree>
    <p:extLst>
      <p:ext uri="{BB962C8B-B14F-4D97-AF65-F5344CB8AC3E}">
        <p14:creationId xmlns:p14="http://schemas.microsoft.com/office/powerpoint/2010/main" val="275537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rendszer erőssége, hogy moduláris felépítésű, adatbázisában munkavállalóinkkal kapcsolatos minden információt tárol. A munkavállaló személyes adatain kívül regisztrálhatjuk a képzettségét, bizonyítványait, kompetenciáit, előmenetelét, vezetői tapasztalatait. A rendszer a motiválás és karriertervezés területén is hatékonyan alkalmazható. Része a kompetencia alapú teljesítményértékelő modul, amely segíti, de nem helyettesíti a teljesítményértékelő beszélgetést.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46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TÉR modul eredményei segítségével a rendszer alkalmassági és képzettségi profilokat képes összeállítani, megfelelő képzésüket biztosítani lehet, de alapjául szolgál az egyedi karriertervezésnek is.</a:t>
            </a:r>
          </a:p>
          <a:p>
            <a:pPr marL="0" indent="0">
              <a:buNone/>
            </a:pPr>
            <a:r>
              <a:rPr lang="hu-HU" dirty="0"/>
              <a:t>A gazdasági és humán kontrolling ilyen jellegű (rendszer-) integrációja kimeríthetetlen mérési, elemzési és döntéstámogatói lehetőséget kínál a vezetés részére.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13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548680"/>
            <a:ext cx="7272808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388299" cy="39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76875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88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480523"/>
            <a:ext cx="7467600" cy="31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805941"/>
            <a:ext cx="7342116" cy="514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5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HR-es, </a:t>
            </a:r>
            <a:endParaRPr lang="hu-HU" dirty="0"/>
          </a:p>
          <a:p>
            <a:pPr lvl="0"/>
            <a:r>
              <a:rPr lang="hu-HU" b="1" dirty="0"/>
              <a:t>mint kontroller </a:t>
            </a:r>
            <a:endParaRPr lang="hu-HU" dirty="0"/>
          </a:p>
          <a:p>
            <a:pPr lvl="0"/>
            <a:r>
              <a:rPr lang="hu-HU" b="1" dirty="0"/>
              <a:t>avagy a humán kontrolling helye és szerepe a vállalati HR rendszerben </a:t>
            </a:r>
            <a:endParaRPr lang="hu-HU" dirty="0"/>
          </a:p>
          <a:p>
            <a:pPr lvl="0"/>
            <a:r>
              <a:rPr lang="hu-HU" b="1" dirty="0"/>
              <a:t>avagy a kontrolling koncepció gyakorlati alkalmazása az emberi erőforrás menedzsment területén, felhasználva a statisztikai, számviteli és egyes személyügyi funkcionális területekről megszerzett ismereteket.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020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0" y="957268"/>
            <a:ext cx="7632969" cy="41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157192"/>
            <a:ext cx="8469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6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7" y="2276872"/>
            <a:ext cx="9059892" cy="23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1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5654"/>
            <a:ext cx="7128792" cy="55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4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0" y="774138"/>
            <a:ext cx="8209094" cy="531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904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701" y="2970120"/>
            <a:ext cx="5974598" cy="21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4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701" y="3012795"/>
            <a:ext cx="5974598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7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701" y="3186547"/>
            <a:ext cx="5974598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02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701" y="3189595"/>
            <a:ext cx="5974598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0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296"/>
            <a:ext cx="873189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4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3500"/>
            <a:ext cx="6912767" cy="54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0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fellelhető definíciókból:</a:t>
            </a:r>
          </a:p>
          <a:p>
            <a:r>
              <a:rPr lang="en-US" dirty="0"/>
              <a:t> </a:t>
            </a:r>
            <a:r>
              <a:rPr lang="hu-HU" dirty="0"/>
              <a:t>„A kontrolling a tervezést, ellenőrzést és információellátást koordináló</a:t>
            </a:r>
          </a:p>
          <a:p>
            <a:r>
              <a:rPr lang="hu-HU" dirty="0"/>
              <a:t>vezetési alrendszer.</a:t>
            </a:r>
          </a:p>
          <a:p>
            <a:r>
              <a:rPr lang="en-US" dirty="0"/>
              <a:t> </a:t>
            </a:r>
            <a:r>
              <a:rPr lang="hu-HU" dirty="0"/>
              <a:t>A kontrolling áttekintő, értékelő, koordináló és integráló tevékenység, a</a:t>
            </a:r>
          </a:p>
          <a:p>
            <a:r>
              <a:rPr lang="hu-HU" dirty="0"/>
              <a:t>vezetési (tulajdonosi) funkció gyakorlásának eszköze.</a:t>
            </a:r>
          </a:p>
          <a:p>
            <a:r>
              <a:rPr lang="en-US" dirty="0"/>
              <a:t> </a:t>
            </a:r>
            <a:r>
              <a:rPr lang="hu-HU" dirty="0"/>
              <a:t>A kontrolling a tervezés és a számvitel vezetési szempontból történő</a:t>
            </a:r>
          </a:p>
          <a:p>
            <a:r>
              <a:rPr lang="hu-HU" dirty="0"/>
              <a:t>összekapcsolása.</a:t>
            </a:r>
          </a:p>
          <a:p>
            <a:r>
              <a:rPr lang="en-US" dirty="0"/>
              <a:t> </a:t>
            </a:r>
            <a:r>
              <a:rPr lang="hu-HU" dirty="0"/>
              <a:t>A kontrolling költség- és eredménymenedzsment (teljesítmény és</a:t>
            </a:r>
          </a:p>
          <a:p>
            <a:r>
              <a:rPr lang="hu-HU" dirty="0"/>
              <a:t>ráfordítás menedzsment).”</a:t>
            </a:r>
          </a:p>
        </p:txBody>
      </p:sp>
    </p:spTree>
    <p:extLst>
      <p:ext uri="{BB962C8B-B14F-4D97-AF65-F5344CB8AC3E}">
        <p14:creationId xmlns:p14="http://schemas.microsoft.com/office/powerpoint/2010/main" val="358755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klasszikus kérdés, amikor </a:t>
            </a:r>
            <a:r>
              <a:rPr lang="hu-HU" dirty="0" err="1"/>
              <a:t>kontrollingról</a:t>
            </a:r>
            <a:r>
              <a:rPr lang="hu-HU" dirty="0"/>
              <a:t> van szó:</a:t>
            </a:r>
          </a:p>
          <a:p>
            <a:endParaRPr lang="hu-HU" dirty="0"/>
          </a:p>
          <a:p>
            <a:pPr lvl="0"/>
            <a:r>
              <a:rPr lang="hu-HU" dirty="0"/>
              <a:t>Mit érdemes mérni?</a:t>
            </a:r>
          </a:p>
          <a:p>
            <a:pPr lvl="0"/>
            <a:r>
              <a:rPr lang="hu-HU" dirty="0"/>
              <a:t>Mit lehet mérni?</a:t>
            </a:r>
          </a:p>
          <a:p>
            <a:pPr lvl="0"/>
            <a:r>
              <a:rPr lang="hu-HU" dirty="0"/>
              <a:t>Hogyan lehet mérni?</a:t>
            </a:r>
          </a:p>
          <a:p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 tapasztalatok alapján azonban bebizonyosodott, hogy a fontos kérdések:</a:t>
            </a:r>
          </a:p>
          <a:p>
            <a:r>
              <a:rPr lang="hu-HU" dirty="0"/>
              <a:t> </a:t>
            </a:r>
          </a:p>
          <a:p>
            <a:pPr lvl="0"/>
            <a:r>
              <a:rPr lang="hu-HU" dirty="0"/>
              <a:t>kinek és mit mérünk? </a:t>
            </a:r>
          </a:p>
          <a:p>
            <a:pPr lvl="0"/>
            <a:r>
              <a:rPr lang="hu-HU" dirty="0"/>
              <a:t>mire van szüksége a saját cégünknek? </a:t>
            </a:r>
          </a:p>
          <a:p>
            <a:pPr lvl="0"/>
            <a:r>
              <a:rPr lang="hu-HU" dirty="0"/>
              <a:t>milyen információra van szüksége a vezetésnek?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65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kontrolling vezetési alrendszer, koordinációs és integrációs feladatokkal. Feladataink főként a költségek és eredmények összevetésére, a teljesítmények és a ráfordítások nyomon követésére irányulnak,célunk a </a:t>
            </a:r>
            <a:r>
              <a:rPr lang="hu-HU" b="1" dirty="0"/>
              <a:t>hatékony működés biztosítása. </a:t>
            </a:r>
            <a:endParaRPr lang="hu-HU" dirty="0"/>
          </a:p>
          <a:p>
            <a:r>
              <a:rPr lang="hu-HU" dirty="0"/>
              <a:t>A hatékonyság növelése előtt fel kell térképeznünk állományunk munka-teljesítőképességét.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264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E célra fejlesztették ki a kompetencia alapú teljesítményértékelési rendszerünket, amely egységesen illesztethető a humán folyamatok rendszerébe (kiválasztás, képzés, fejlesztés, ösztönzés, támogatás) és a szervezeti kultúra olyan része, amely nagymértékben befolyásolja azt. (Erősíti a belső kommunikációt, világossá teszi az elvárásokat és célokat, egyfajta etikai kódexként működik.)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teljesítményértékelés (továbbiakban TÉR) segítségével munkavállalóink erősségei és gyengeségei feltárhatók, így szelektív módon, igény </a:t>
            </a:r>
            <a:r>
              <a:rPr lang="hu-HU" dirty="0" err="1"/>
              <a:t>szerintfejleszthetők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177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Az évek alatt bebizonyosodott, hogy a kontrolling NEM egyszerűen ellenőrzést jelent. A kontroller, ha hagyják a vezetés legfontosabb és</a:t>
            </a:r>
          </a:p>
          <a:p>
            <a:pPr marL="0" indent="0">
              <a:buNone/>
            </a:pPr>
            <a:r>
              <a:rPr lang="hu-HU" dirty="0"/>
              <a:t>leghasznosabb segítője. A vezetés, a vezetők mindennapjait jelentős részben az emberekkel kapcsolatos problémák megoldása és az emberekben rejlő lehetőségek feltárása és fejlesztése tölti ki. Az emberi erőforrások kezelésében való jártasság napjainkban a versenyképesség, a siker kulcstényezője, ezért (hasonlóan magához az emberi erőforráshoz) stratégiai kérdéssé vált.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Tevékenységünkkel a vezetés döntéstámogató funkcióit látjuk el, meghatározott vállalati folyamatokról rendszerezett, elemzett adatokat gyűjtünk a társaságnál bevezetett és alkalmazott nyilvántartásokból, ezekből előzetes prognózisokat készítünk és a meghatározott vezetési szint megalapozott döntéseihez szakmailag előkészített adatokat szolgáltatunk</a:t>
            </a:r>
          </a:p>
        </p:txBody>
      </p:sp>
    </p:spTree>
    <p:extLst>
      <p:ext uri="{BB962C8B-B14F-4D97-AF65-F5344CB8AC3E}">
        <p14:creationId xmlns:p14="http://schemas.microsoft.com/office/powerpoint/2010/main" val="23044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Funkcionális szempontból vizsgálva az emberi erőforrás menedzsmentet</a:t>
            </a:r>
          </a:p>
          <a:p>
            <a:pPr marL="0" indent="0">
              <a:buNone/>
            </a:pPr>
            <a:r>
              <a:rPr lang="hu-HU" dirty="0"/>
              <a:t>támogatjuk a humánpolitikai tervezésen, a tervek ellenőrzésén, a gazdasági</a:t>
            </a:r>
          </a:p>
          <a:p>
            <a:pPr marL="0" indent="0">
              <a:buNone/>
            </a:pPr>
            <a:r>
              <a:rPr lang="hu-HU" dirty="0"/>
              <a:t>elemzésen és az erről készült beszámolókon keresztül; a személyügyi</a:t>
            </a:r>
          </a:p>
          <a:p>
            <a:pPr marL="0" indent="0">
              <a:buNone/>
            </a:pPr>
            <a:r>
              <a:rPr lang="hu-HU" dirty="0"/>
              <a:t>folyamatok koordinálásával és a szervezeti igényeknek való megfeleltetésével.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Ide tartozik az emberi erőforrás menedzsment hatékonyságának és</a:t>
            </a:r>
          </a:p>
          <a:p>
            <a:pPr marL="0" indent="0">
              <a:buNone/>
            </a:pPr>
            <a:r>
              <a:rPr lang="hu-HU" b="1" dirty="0"/>
              <a:t>eredményességének vizsgálata:</a:t>
            </a:r>
          </a:p>
          <a:p>
            <a:pPr lvl="0"/>
            <a:r>
              <a:rPr lang="hu-HU" dirty="0"/>
              <a:t>Mérjük és számszerűsítjük az emberi erőforrásokkal kapcsolatos döntések költségeit és előnyeit.</a:t>
            </a:r>
          </a:p>
          <a:p>
            <a:pPr lvl="0"/>
            <a:r>
              <a:rPr lang="hu-HU" dirty="0"/>
              <a:t>Prognosztizáljuk a vezetői döntések következményeit, beleértve a rejtett és</a:t>
            </a:r>
          </a:p>
          <a:p>
            <a:pPr lvl="0"/>
            <a:r>
              <a:rPr lang="hu-HU" dirty="0"/>
              <a:t>hosszútávon felmerülő költségeket is. </a:t>
            </a:r>
          </a:p>
          <a:p>
            <a:pPr lvl="0"/>
            <a:r>
              <a:rPr lang="hu-HU" dirty="0"/>
              <a:t>A költségek és az előnyök számszerűsített adatait pénzügyi nyelvre lefordítva tárjuk a vezetés elé, így támogatva a döntéshozatalt.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117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humán kontrolling nem módszer, </a:t>
            </a:r>
            <a:r>
              <a:rPr lang="hu-HU" b="1" dirty="0"/>
              <a:t>hanem stratégiai folyamat</a:t>
            </a:r>
            <a:r>
              <a:rPr lang="hu-HU" dirty="0"/>
              <a:t>: integratív, értékelő gondolkodás és számítás a humánpolitikai döntések megítéléséhez, különös tekintettel azok közgazdasági és szociális következményeire.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humán kontrolling egy olyan eszköz, amely segít társasági szinten</a:t>
            </a:r>
          </a:p>
          <a:p>
            <a:pPr marL="0" indent="0">
              <a:buNone/>
            </a:pPr>
            <a:r>
              <a:rPr lang="hu-HU" dirty="0"/>
              <a:t>megvalósítani egy </a:t>
            </a:r>
            <a:r>
              <a:rPr lang="hu-HU" b="1" dirty="0"/>
              <a:t>racionális, költségérzékeny </a:t>
            </a:r>
            <a:r>
              <a:rPr lang="hu-HU" dirty="0"/>
              <a:t>emberi erőforrás gazdálkodást.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Egzakt módon meghatározható mérőszámrendszerünk segítségével mérjük az erőforrások felhasználását a menedzsment számára, folyamatos visszajelzést biztosítva a vezetés részére a változásokról</a:t>
            </a:r>
          </a:p>
        </p:txBody>
      </p:sp>
    </p:spTree>
    <p:extLst>
      <p:ext uri="{BB962C8B-B14F-4D97-AF65-F5344CB8AC3E}">
        <p14:creationId xmlns:p14="http://schemas.microsoft.com/office/powerpoint/2010/main" val="3370609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810</Words>
  <Application>Microsoft Office PowerPoint</Application>
  <PresentationFormat>Diavetítés a képernyőre (4:3 oldalarány)</PresentationFormat>
  <Paragraphs>82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Loggia</vt:lpstr>
      <vt:lpstr>A HR KONTROLLING FELADATA, KÉPLETEI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Rendszeres humán kontrolling feladatok: </vt:lpstr>
      <vt:lpstr>Az elemzések szükségessége nem kérdés: beszélnünk kell a számvitel nyelvén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HR KONTROLLING FELADATA, KÉPLETEI</dc:title>
  <dc:creator>Belyó Pál Dr.</dc:creator>
  <cp:lastModifiedBy>Pali</cp:lastModifiedBy>
  <cp:revision>6</cp:revision>
  <dcterms:created xsi:type="dcterms:W3CDTF">2019-09-14T04:31:31Z</dcterms:created>
  <dcterms:modified xsi:type="dcterms:W3CDTF">2019-10-07T07:22:05Z</dcterms:modified>
</cp:coreProperties>
</file>