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93" r:id="rId2"/>
    <p:sldId id="302" r:id="rId3"/>
    <p:sldId id="303" r:id="rId4"/>
    <p:sldId id="304" r:id="rId5"/>
    <p:sldId id="305" r:id="rId6"/>
    <p:sldId id="307" r:id="rId7"/>
    <p:sldId id="308" r:id="rId8"/>
    <p:sldId id="310" r:id="rId9"/>
    <p:sldId id="298" r:id="rId1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zabó Katalin Zsuzsanna" initials="SzKZs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64113" autoAdjust="0"/>
  </p:normalViewPr>
  <p:slideViewPr>
    <p:cSldViewPr>
      <p:cViewPr varScale="1">
        <p:scale>
          <a:sx n="74" d="100"/>
          <a:sy n="74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CB6A15-EB7D-40CA-A3AE-2C36976941FC}" type="datetimeFigureOut">
              <a:rPr lang="hu-HU" smtClean="0"/>
              <a:t>2020.05.14.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92F813-F0AF-4579-A9E9-DC96747447F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746418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4651D7-73D9-4266-8B0B-3F4B5C281282}" type="datetimeFigureOut">
              <a:rPr lang="hu-HU" smtClean="0"/>
              <a:t>2020.05.14.</a:t>
            </a:fld>
            <a:endParaRPr lang="hu-HU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 dirty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E9F023-EC8E-4B39-80F6-3E8DCA32BC84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044451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9F023-EC8E-4B39-80F6-3E8DCA32BC84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85693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9F023-EC8E-4B39-80F6-3E8DCA32BC84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07575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9F023-EC8E-4B39-80F6-3E8DCA32BC84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920336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9F023-EC8E-4B39-80F6-3E8DCA32BC84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897739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9F023-EC8E-4B39-80F6-3E8DCA32BC84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92198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9F023-EC8E-4B39-80F6-3E8DCA32BC84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36583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9F023-EC8E-4B39-80F6-3E8DCA32BC84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64109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9F023-EC8E-4B39-80F6-3E8DCA32BC84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5496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0368-F41E-42C4-B23D-8975406F8AB8}" type="datetime1">
              <a:rPr lang="hu-HU" smtClean="0"/>
              <a:t>2020.05.14.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81D12-B5BD-4779-851D-0AE4F439EE0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96304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EF607-486C-4F9B-A554-2F16297A047A}" type="datetime1">
              <a:rPr lang="hu-HU" smtClean="0"/>
              <a:t>2020.05.14.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81D12-B5BD-4779-851D-0AE4F439EE0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96051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40FAA-CC57-4EBB-8206-35161DAE5759}" type="datetime1">
              <a:rPr lang="hu-HU" smtClean="0"/>
              <a:t>2020.05.14.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81D12-B5BD-4779-851D-0AE4F439EE0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56350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85379-2243-4B0F-990F-A7BCC5E79804}" type="datetime1">
              <a:rPr lang="hu-HU" smtClean="0"/>
              <a:t>2020.05.14.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81D12-B5BD-4779-851D-0AE4F439EE0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1453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6F9C5-3782-4633-81B7-F32C1DC2AC53}" type="datetime1">
              <a:rPr lang="hu-HU" smtClean="0"/>
              <a:t>2020.05.14.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81D12-B5BD-4779-851D-0AE4F439EE0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68796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C1554-62E2-42A3-BE1A-0169D52FBACA}" type="datetime1">
              <a:rPr lang="hu-HU" smtClean="0"/>
              <a:t>2020.05.14.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81D12-B5BD-4779-851D-0AE4F439EE0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18895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2998C-C500-48A0-9990-198B749742FE}" type="datetime1">
              <a:rPr lang="hu-HU" smtClean="0"/>
              <a:t>2020.05.14.</a:t>
            </a:fld>
            <a:endParaRPr lang="hu-HU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81D12-B5BD-4779-851D-0AE4F439EE0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0377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7F3D-7716-4AF2-96C8-F509C2E0D435}" type="datetime1">
              <a:rPr lang="hu-HU" smtClean="0"/>
              <a:t>2020.05.14.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81D12-B5BD-4779-851D-0AE4F439EE0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92641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A209-0151-425F-8EF2-01A699785094}" type="datetime1">
              <a:rPr lang="hu-HU" smtClean="0"/>
              <a:t>2020.05.14.</a:t>
            </a:fld>
            <a:endParaRPr lang="hu-HU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81D12-B5BD-4779-851D-0AE4F439EE0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16745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7FC88-5470-4147-94A9-8CE59F55C79F}" type="datetime1">
              <a:rPr lang="hu-HU" smtClean="0"/>
              <a:t>2020.05.14.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81D12-B5BD-4779-851D-0AE4F439EE0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8371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ADAF-D2E4-4432-8BC4-1F10B7D42616}" type="datetime1">
              <a:rPr lang="hu-HU" smtClean="0"/>
              <a:t>2020.05.14.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81D12-B5BD-4779-851D-0AE4F439EE0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1289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5A531-5059-4DF2-8979-DD5FC84A9E7A}" type="datetime1">
              <a:rPr lang="hu-HU" smtClean="0"/>
              <a:t>2020.05.14.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81D12-B5BD-4779-851D-0AE4F439EE0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80673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mailto:tanulmanyi.osztaly.szek@kre.hu" TargetMode="External"/><Relationship Id="rId3" Type="http://schemas.openxmlformats.org/officeDocument/2006/relationships/image" Target="../media/image2.jpeg"/><Relationship Id="rId7" Type="http://schemas.openxmlformats.org/officeDocument/2006/relationships/hyperlink" Target="mailto:florik.gyongyi@kre.hu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dancs.beata@kre.hu" TargetMode="External"/><Relationship Id="rId11" Type="http://schemas.openxmlformats.org/officeDocument/2006/relationships/hyperlink" Target="mailto:tfk.szakdolgozatnk@kre.hu" TargetMode="External"/><Relationship Id="rId5" Type="http://schemas.openxmlformats.org/officeDocument/2006/relationships/hyperlink" Target="mailto:ajk.tanulmanyi@kre.hu" TargetMode="External"/><Relationship Id="rId10" Type="http://schemas.openxmlformats.org/officeDocument/2006/relationships/hyperlink" Target="mailto:tfk.szakdolgozatbp@kre.hu" TargetMode="External"/><Relationship Id="rId4" Type="http://schemas.openxmlformats.org/officeDocument/2006/relationships/image" Target="../media/image1.jpg"/><Relationship Id="rId9" Type="http://schemas.openxmlformats.org/officeDocument/2006/relationships/hyperlink" Target="mailto:tanulmanyi.osztaly.szek.nk@kre.h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81D12-B5BD-4779-851D-0AE4F439EE02}" type="slidenum">
              <a:rPr lang="hu-HU" smtClean="0"/>
              <a:t>1</a:t>
            </a:fld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0"/>
            <a:ext cx="7776864" cy="1700808"/>
          </a:xfrm>
          <a:prstGeom prst="rect">
            <a:avLst/>
          </a:prstGeom>
        </p:spPr>
      </p:pic>
      <p:sp>
        <p:nvSpPr>
          <p:cNvPr id="6" name="Cím 1"/>
          <p:cNvSpPr txBox="1">
            <a:spLocks/>
          </p:cNvSpPr>
          <p:nvPr/>
        </p:nvSpPr>
        <p:spPr>
          <a:xfrm>
            <a:off x="611560" y="1916832"/>
            <a:ext cx="7776864" cy="29523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4800" b="1" dirty="0" smtClean="0">
                <a:solidFill>
                  <a:srgbClr val="99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Útmutató hallgatóknak a </a:t>
            </a:r>
            <a:r>
              <a:rPr lang="hu-HU" sz="4800" b="1" dirty="0" err="1" smtClean="0">
                <a:solidFill>
                  <a:srgbClr val="99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Neptunban</a:t>
            </a:r>
            <a:r>
              <a:rPr lang="hu-HU" sz="4800" b="1" dirty="0" smtClean="0">
                <a:solidFill>
                  <a:srgbClr val="99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történő</a:t>
            </a:r>
            <a:endParaRPr lang="hu-HU" sz="4800" dirty="0">
              <a:solidFill>
                <a:srgbClr val="9900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hu-HU" sz="4800" b="1" dirty="0" smtClean="0">
                <a:solidFill>
                  <a:srgbClr val="99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szakdolgozati témaválasztáshoz</a:t>
            </a:r>
            <a:endParaRPr lang="hu-HU" dirty="0">
              <a:solidFill>
                <a:srgbClr val="9900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Alcím 2"/>
          <p:cNvSpPr txBox="1">
            <a:spLocks/>
          </p:cNvSpPr>
          <p:nvPr/>
        </p:nvSpPr>
        <p:spPr>
          <a:xfrm>
            <a:off x="2458269" y="5517232"/>
            <a:ext cx="5720680" cy="38439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altLang="hu-HU" b="1" dirty="0" smtClean="0">
                <a:solidFill>
                  <a:srgbClr val="31592A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Budapest, 2020. május 14.</a:t>
            </a:r>
          </a:p>
          <a:p>
            <a:pPr algn="r"/>
            <a:endParaRPr lang="hu-HU" altLang="hu-HU" sz="2800" dirty="0" smtClean="0">
              <a:solidFill>
                <a:srgbClr val="336600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r"/>
            <a:endParaRPr lang="hu-HU" altLang="hu-HU" sz="2800" dirty="0">
              <a:solidFill>
                <a:srgbClr val="336600"/>
              </a:solidFill>
              <a:latin typeface="Goudy Old Style Hu" pitchFamily="18" charset="-18"/>
            </a:endParaRPr>
          </a:p>
        </p:txBody>
      </p:sp>
      <p:pic>
        <p:nvPicPr>
          <p:cNvPr id="8" name="Kép 1" descr="imag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521424"/>
            <a:ext cx="2016224" cy="1684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7292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81D12-B5BD-4779-851D-0AE4F439EE02}" type="slidenum">
              <a:rPr lang="hu-HU" smtClean="0"/>
              <a:t>2</a:t>
            </a:fld>
            <a:endParaRPr lang="hu-HU" dirty="0"/>
          </a:p>
        </p:txBody>
      </p:sp>
      <p:pic>
        <p:nvPicPr>
          <p:cNvPr id="11" name="Kép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-47095"/>
            <a:ext cx="7344816" cy="1464734"/>
          </a:xfrm>
          <a:prstGeom prst="rect">
            <a:avLst/>
          </a:prstGeom>
        </p:spPr>
      </p:pic>
      <p:sp>
        <p:nvSpPr>
          <p:cNvPr id="8" name="Szövegdoboz 7"/>
          <p:cNvSpPr txBox="1"/>
          <p:nvPr/>
        </p:nvSpPr>
        <p:spPr>
          <a:xfrm>
            <a:off x="827584" y="1523648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b="1" dirty="0" smtClean="0"/>
              <a:t>A szakdolgozati témaválasztás lépései 1.</a:t>
            </a: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8777" y="2780928"/>
            <a:ext cx="7251318" cy="3545445"/>
          </a:xfrm>
          <a:prstGeom prst="rect">
            <a:avLst/>
          </a:prstGeom>
        </p:spPr>
      </p:pic>
      <p:pic>
        <p:nvPicPr>
          <p:cNvPr id="7" name="Kép 1" descr="image00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088337"/>
            <a:ext cx="837129" cy="699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zövegdoboz 8"/>
          <p:cNvSpPr txBox="1"/>
          <p:nvPr/>
        </p:nvSpPr>
        <p:spPr>
          <a:xfrm>
            <a:off x="827584" y="2046868"/>
            <a:ext cx="74727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1600" dirty="0"/>
              <a:t>A </a:t>
            </a:r>
            <a:r>
              <a:rPr lang="hu-HU" sz="1600" dirty="0" smtClean="0"/>
              <a:t>NEPTUN-ba történő belépést követően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u-HU" sz="1600" b="1" dirty="0" smtClean="0"/>
              <a:t>a „Tanulmányok” </a:t>
            </a:r>
            <a:r>
              <a:rPr lang="hu-HU" sz="1600" b="1" dirty="0"/>
              <a:t>-&gt; </a:t>
            </a:r>
            <a:r>
              <a:rPr lang="hu-HU" sz="1600" b="1" dirty="0" smtClean="0"/>
              <a:t>„Szakdolgozat/</a:t>
            </a:r>
            <a:r>
              <a:rPr lang="hu-HU" sz="1600" b="1" dirty="0" err="1" smtClean="0"/>
              <a:t>Szakdolgozat</a:t>
            </a:r>
            <a:r>
              <a:rPr lang="hu-HU" sz="1600" b="1" dirty="0" smtClean="0"/>
              <a:t> jelentkezés” </a:t>
            </a:r>
            <a:r>
              <a:rPr lang="hu-HU" sz="1600" b="1" dirty="0"/>
              <a:t>menüponton </a:t>
            </a:r>
            <a:r>
              <a:rPr lang="hu-HU" sz="1600" dirty="0"/>
              <a:t>a </a:t>
            </a:r>
            <a:r>
              <a:rPr lang="hu-HU" sz="1600" dirty="0" smtClean="0"/>
              <a:t>„</a:t>
            </a:r>
            <a:r>
              <a:rPr lang="hu-HU" sz="1600" b="1" dirty="0" smtClean="0"/>
              <a:t>Szakdolgozat jelentkezés” </a:t>
            </a:r>
            <a:r>
              <a:rPr lang="hu-HU" sz="1600" dirty="0"/>
              <a:t>gombra kell kattintani. </a:t>
            </a:r>
            <a:endParaRPr lang="hu-HU" sz="1600" b="1" dirty="0"/>
          </a:p>
        </p:txBody>
      </p:sp>
    </p:spTree>
    <p:extLst>
      <p:ext uri="{BB962C8B-B14F-4D97-AF65-F5344CB8AC3E}">
        <p14:creationId xmlns:p14="http://schemas.microsoft.com/office/powerpoint/2010/main" val="291605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81D12-B5BD-4779-851D-0AE4F439EE02}" type="slidenum">
              <a:rPr lang="hu-HU" smtClean="0"/>
              <a:t>3</a:t>
            </a:fld>
            <a:endParaRPr lang="hu-HU" dirty="0"/>
          </a:p>
        </p:txBody>
      </p:sp>
      <p:pic>
        <p:nvPicPr>
          <p:cNvPr id="11" name="Kép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-47095"/>
            <a:ext cx="7344816" cy="1464734"/>
          </a:xfrm>
          <a:prstGeom prst="rect">
            <a:avLst/>
          </a:prstGeom>
        </p:spPr>
      </p:pic>
      <p:sp>
        <p:nvSpPr>
          <p:cNvPr id="8" name="Szövegdoboz 7"/>
          <p:cNvSpPr txBox="1"/>
          <p:nvPr/>
        </p:nvSpPr>
        <p:spPr>
          <a:xfrm>
            <a:off x="707876" y="1417639"/>
            <a:ext cx="78449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b="1" dirty="0"/>
              <a:t>A szakdolgozati témaválasztás lépései </a:t>
            </a:r>
            <a:r>
              <a:rPr lang="hu-HU" b="1" dirty="0" smtClean="0"/>
              <a:t>2. – A jelentkezési időszak és típus kiválasztása , szakdolgozati témák listázása</a:t>
            </a:r>
          </a:p>
        </p:txBody>
      </p:sp>
      <p:pic>
        <p:nvPicPr>
          <p:cNvPr id="7" name="Kép 1" descr="image00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088337"/>
            <a:ext cx="837129" cy="699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96156" y="3141189"/>
            <a:ext cx="5573280" cy="3560900"/>
          </a:xfrm>
          <a:prstGeom prst="rect">
            <a:avLst/>
          </a:prstGeom>
        </p:spPr>
      </p:pic>
      <p:sp>
        <p:nvSpPr>
          <p:cNvPr id="9" name="Szövegdoboz 8"/>
          <p:cNvSpPr txBox="1"/>
          <p:nvPr/>
        </p:nvSpPr>
        <p:spPr>
          <a:xfrm>
            <a:off x="707876" y="2063970"/>
            <a:ext cx="790084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1600" dirty="0"/>
              <a:t>A </a:t>
            </a:r>
            <a:r>
              <a:rPr lang="hu-HU" sz="1600" dirty="0" smtClean="0"/>
              <a:t>Szakdolgozat jelentkezés gomb megnyomása után </a:t>
            </a:r>
            <a:r>
              <a:rPr lang="hu-HU" sz="1600" b="1" dirty="0" smtClean="0"/>
              <a:t>a felugró ablakban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hu-HU" sz="1600" dirty="0"/>
              <a:t>a</a:t>
            </a:r>
            <a:r>
              <a:rPr lang="hu-HU" sz="1600" dirty="0" smtClean="0"/>
              <a:t>z adott képzéshez kapcsolódó jelentkezési időszakot </a:t>
            </a:r>
            <a:r>
              <a:rPr lang="hu-HU" sz="1600" b="1" dirty="0" smtClean="0"/>
              <a:t>kell kiválasztani</a:t>
            </a:r>
            <a:r>
              <a:rPr lang="hu-HU" sz="1600" dirty="0" smtClean="0"/>
              <a:t>,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hu-HU" sz="1600" dirty="0"/>
              <a:t>a „Típus” esetén a </a:t>
            </a:r>
            <a:r>
              <a:rPr lang="hu-HU" sz="1600" b="1" dirty="0"/>
              <a:t>„Téma” </a:t>
            </a:r>
            <a:r>
              <a:rPr lang="hu-HU" sz="1600" b="1" dirty="0" smtClean="0"/>
              <a:t>értéket </a:t>
            </a:r>
            <a:r>
              <a:rPr lang="hu-HU" sz="1600" b="1" dirty="0"/>
              <a:t>kell választani </a:t>
            </a:r>
            <a:r>
              <a:rPr lang="hu-HU" sz="1600" dirty="0" smtClean="0"/>
              <a:t>és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hu-HU" sz="1600" dirty="0" smtClean="0"/>
              <a:t>a „</a:t>
            </a:r>
            <a:r>
              <a:rPr lang="hu-HU" sz="1600" b="1" dirty="0" smtClean="0"/>
              <a:t>Listázás” </a:t>
            </a:r>
            <a:r>
              <a:rPr lang="hu-HU" sz="1600" b="1" dirty="0"/>
              <a:t>gombra kell kattintani</a:t>
            </a:r>
            <a:r>
              <a:rPr lang="hu-HU" sz="1600" dirty="0"/>
              <a:t>, hogy megjelenjenek az adott időszakhoz tartozó témák.</a:t>
            </a:r>
            <a:endParaRPr lang="hu-HU" sz="1600" b="1" dirty="0"/>
          </a:p>
        </p:txBody>
      </p:sp>
    </p:spTree>
    <p:extLst>
      <p:ext uri="{BB962C8B-B14F-4D97-AF65-F5344CB8AC3E}">
        <p14:creationId xmlns:p14="http://schemas.microsoft.com/office/powerpoint/2010/main" val="34800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81D12-B5BD-4779-851D-0AE4F439EE02}" type="slidenum">
              <a:rPr lang="hu-HU" smtClean="0"/>
              <a:t>4</a:t>
            </a:fld>
            <a:endParaRPr lang="hu-HU" dirty="0"/>
          </a:p>
        </p:txBody>
      </p:sp>
      <p:pic>
        <p:nvPicPr>
          <p:cNvPr id="11" name="Kép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-47095"/>
            <a:ext cx="7344816" cy="1464734"/>
          </a:xfrm>
          <a:prstGeom prst="rect">
            <a:avLst/>
          </a:prstGeom>
        </p:spPr>
      </p:pic>
      <p:sp>
        <p:nvSpPr>
          <p:cNvPr id="8" name="Szövegdoboz 7"/>
          <p:cNvSpPr txBox="1"/>
          <p:nvPr/>
        </p:nvSpPr>
        <p:spPr>
          <a:xfrm>
            <a:off x="598077" y="1523648"/>
            <a:ext cx="777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b="1" dirty="0"/>
              <a:t>A szakdolgozati témaválasztás lépései </a:t>
            </a:r>
            <a:r>
              <a:rPr lang="hu-HU" b="1" dirty="0" smtClean="0"/>
              <a:t>3. </a:t>
            </a:r>
            <a:r>
              <a:rPr lang="hu-HU" b="1" dirty="0"/>
              <a:t>– </a:t>
            </a:r>
            <a:r>
              <a:rPr lang="hu-HU" b="1" dirty="0" smtClean="0"/>
              <a:t>Jelentkezés a szakdolgozati témára 1.</a:t>
            </a:r>
          </a:p>
        </p:txBody>
      </p:sp>
      <p:pic>
        <p:nvPicPr>
          <p:cNvPr id="7" name="Kép 1" descr="image00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088337"/>
            <a:ext cx="837129" cy="699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2793" y="2852936"/>
            <a:ext cx="7098414" cy="3166095"/>
          </a:xfrm>
          <a:prstGeom prst="rect">
            <a:avLst/>
          </a:prstGeom>
        </p:spPr>
      </p:pic>
      <p:sp>
        <p:nvSpPr>
          <p:cNvPr id="9" name="Szövegdoboz 8"/>
          <p:cNvSpPr txBox="1"/>
          <p:nvPr/>
        </p:nvSpPr>
        <p:spPr>
          <a:xfrm>
            <a:off x="899592" y="2060848"/>
            <a:ext cx="74727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hu-HU" sz="1600" dirty="0"/>
              <a:t>A szakdolgozati témák közül kell kiválasztani a megfelelőt és </a:t>
            </a:r>
            <a:r>
              <a:rPr lang="hu-HU" sz="1600" b="1" dirty="0"/>
              <a:t>a sor végi </a:t>
            </a:r>
            <a:r>
              <a:rPr lang="hu-HU" sz="1600" b="1" dirty="0" smtClean="0"/>
              <a:t>„+” </a:t>
            </a:r>
            <a:r>
              <a:rPr lang="hu-HU" sz="1600" b="1" dirty="0"/>
              <a:t>jelre kattintva a felugró </a:t>
            </a:r>
            <a:r>
              <a:rPr lang="hu-HU" sz="1600" b="1" dirty="0" smtClean="0"/>
              <a:t>menüben </a:t>
            </a:r>
            <a:r>
              <a:rPr lang="hu-HU" sz="1600" b="1" dirty="0"/>
              <a:t>a „Jelentkezés” </a:t>
            </a:r>
            <a:r>
              <a:rPr lang="hu-HU" sz="1600" b="1" dirty="0" smtClean="0"/>
              <a:t>sorra kattintva </a:t>
            </a:r>
            <a:r>
              <a:rPr lang="hu-HU" sz="1600" b="1" dirty="0"/>
              <a:t>lehet jelentkezni az adott témára</a:t>
            </a:r>
            <a:r>
              <a:rPr lang="hu-HU" sz="1600" dirty="0" smtClean="0"/>
              <a:t>.</a:t>
            </a:r>
            <a:endParaRPr lang="hu-HU" sz="1600" b="1" dirty="0"/>
          </a:p>
        </p:txBody>
      </p:sp>
    </p:spTree>
    <p:extLst>
      <p:ext uri="{BB962C8B-B14F-4D97-AF65-F5344CB8AC3E}">
        <p14:creationId xmlns:p14="http://schemas.microsoft.com/office/powerpoint/2010/main" val="157733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81D12-B5BD-4779-851D-0AE4F439EE02}" type="slidenum">
              <a:rPr lang="hu-HU" smtClean="0"/>
              <a:t>5</a:t>
            </a:fld>
            <a:endParaRPr lang="hu-HU" dirty="0"/>
          </a:p>
        </p:txBody>
      </p:sp>
      <p:pic>
        <p:nvPicPr>
          <p:cNvPr id="11" name="Kép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-47095"/>
            <a:ext cx="7344816" cy="1464734"/>
          </a:xfrm>
          <a:prstGeom prst="rect">
            <a:avLst/>
          </a:prstGeom>
        </p:spPr>
      </p:pic>
      <p:sp>
        <p:nvSpPr>
          <p:cNvPr id="8" name="Szövegdoboz 7"/>
          <p:cNvSpPr txBox="1"/>
          <p:nvPr/>
        </p:nvSpPr>
        <p:spPr>
          <a:xfrm>
            <a:off x="399436" y="1523648"/>
            <a:ext cx="7844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b="1" dirty="0"/>
              <a:t>A szakdolgozati témaválasztás lépései </a:t>
            </a:r>
            <a:r>
              <a:rPr lang="hu-HU" b="1" dirty="0" smtClean="0"/>
              <a:t>4. </a:t>
            </a:r>
            <a:r>
              <a:rPr lang="hu-HU" b="1" dirty="0"/>
              <a:t>– Jelentkezés a szakdolgozati </a:t>
            </a:r>
            <a:r>
              <a:rPr lang="hu-HU" b="1" dirty="0" smtClean="0"/>
              <a:t>témára 2.</a:t>
            </a:r>
            <a:endParaRPr lang="hu-HU" b="1" dirty="0"/>
          </a:p>
        </p:txBody>
      </p:sp>
      <p:pic>
        <p:nvPicPr>
          <p:cNvPr id="7" name="Kép 1" descr="image00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088337"/>
            <a:ext cx="837129" cy="699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8687" y="3356992"/>
            <a:ext cx="7286625" cy="2524125"/>
          </a:xfrm>
          <a:prstGeom prst="rect">
            <a:avLst/>
          </a:prstGeom>
        </p:spPr>
      </p:pic>
      <p:sp>
        <p:nvSpPr>
          <p:cNvPr id="9" name="Szövegdoboz 8"/>
          <p:cNvSpPr txBox="1"/>
          <p:nvPr/>
        </p:nvSpPr>
        <p:spPr>
          <a:xfrm>
            <a:off x="835649" y="2189693"/>
            <a:ext cx="74727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hu-HU" sz="1600" dirty="0"/>
              <a:t>Amennyiben a </a:t>
            </a:r>
            <a:r>
              <a:rPr lang="hu-HU" sz="1600" dirty="0" smtClean="0"/>
              <a:t>szakdolgozati témánál </a:t>
            </a:r>
            <a:r>
              <a:rPr lang="hu-HU" sz="1600" dirty="0"/>
              <a:t>beállításra került, akkor jelentkezéskor </a:t>
            </a:r>
            <a:r>
              <a:rPr lang="hu-HU" sz="1600" dirty="0" smtClean="0"/>
              <a:t>lehetősége van megadni a </a:t>
            </a:r>
            <a:r>
              <a:rPr lang="hu-HU" sz="1600" dirty="0"/>
              <a:t>szakdolgozatának a tervezett címét </a:t>
            </a:r>
            <a:r>
              <a:rPr lang="hu-HU" sz="1600" dirty="0" smtClean="0"/>
              <a:t>is.</a:t>
            </a:r>
            <a:r>
              <a:rPr lang="hu-HU" sz="1600" dirty="0"/>
              <a:t/>
            </a:r>
            <a:br>
              <a:rPr lang="hu-HU" sz="1600" dirty="0"/>
            </a:br>
            <a:r>
              <a:rPr lang="hu-HU" sz="1600" dirty="0" smtClean="0"/>
              <a:t>Ezt követően a </a:t>
            </a:r>
            <a:r>
              <a:rPr lang="hu-HU" sz="1600" b="1" dirty="0"/>
              <a:t>Tovább</a:t>
            </a:r>
            <a:r>
              <a:rPr lang="hu-HU" sz="1600" dirty="0"/>
              <a:t> gombra kattintva </a:t>
            </a:r>
            <a:r>
              <a:rPr lang="hu-HU" sz="1600" dirty="0" smtClean="0"/>
              <a:t>lehet a jelentkezést rögzíteni.</a:t>
            </a:r>
            <a:endParaRPr lang="hu-HU" sz="1600" b="1" dirty="0"/>
          </a:p>
        </p:txBody>
      </p:sp>
    </p:spTree>
    <p:extLst>
      <p:ext uri="{BB962C8B-B14F-4D97-AF65-F5344CB8AC3E}">
        <p14:creationId xmlns:p14="http://schemas.microsoft.com/office/powerpoint/2010/main" val="98990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81D12-B5BD-4779-851D-0AE4F439EE02}" type="slidenum">
              <a:rPr lang="hu-HU" smtClean="0"/>
              <a:t>6</a:t>
            </a:fld>
            <a:endParaRPr lang="hu-HU" dirty="0"/>
          </a:p>
        </p:txBody>
      </p:sp>
      <p:pic>
        <p:nvPicPr>
          <p:cNvPr id="11" name="Kép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-47095"/>
            <a:ext cx="7344816" cy="1464734"/>
          </a:xfrm>
          <a:prstGeom prst="rect">
            <a:avLst/>
          </a:prstGeom>
        </p:spPr>
      </p:pic>
      <p:sp>
        <p:nvSpPr>
          <p:cNvPr id="8" name="Szövegdoboz 7"/>
          <p:cNvSpPr txBox="1"/>
          <p:nvPr/>
        </p:nvSpPr>
        <p:spPr>
          <a:xfrm>
            <a:off x="755576" y="2133935"/>
            <a:ext cx="76874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hu-HU" sz="1400" dirty="0" smtClean="0"/>
              <a:t>A jelentkezési </a:t>
            </a:r>
            <a:r>
              <a:rPr lang="hu-HU" sz="1400" dirty="0"/>
              <a:t>időszakon belül </a:t>
            </a:r>
            <a:r>
              <a:rPr lang="hu-HU" sz="1400" b="1" dirty="0" smtClean="0"/>
              <a:t>lehetősége van a már kiválasztott szakdolgozati témáról való lejelentkezésre</a:t>
            </a:r>
            <a:r>
              <a:rPr lang="hu-HU" sz="1400" dirty="0" smtClean="0"/>
              <a:t> is. Ebben az esetben </a:t>
            </a:r>
            <a:r>
              <a:rPr lang="hu-HU" sz="1400" b="1" dirty="0" smtClean="0"/>
              <a:t>a már </a:t>
            </a:r>
            <a:r>
              <a:rPr lang="hu-HU" sz="1400" b="1" dirty="0"/>
              <a:t>kiválasztott szakdolgozati </a:t>
            </a:r>
            <a:r>
              <a:rPr lang="hu-HU" sz="1400" b="1" dirty="0" smtClean="0"/>
              <a:t>téma esetén a sor végi „+” jelre és a felugró menüben a „Lejelentkezés</a:t>
            </a:r>
            <a:r>
              <a:rPr lang="hu-HU" sz="1400" b="1" dirty="0"/>
              <a:t>” </a:t>
            </a:r>
            <a:r>
              <a:rPr lang="hu-HU" sz="1400" b="1" dirty="0" smtClean="0"/>
              <a:t>sorra </a:t>
            </a:r>
            <a:r>
              <a:rPr lang="hu-HU" sz="1400" b="1" dirty="0"/>
              <a:t>kattintva </a:t>
            </a:r>
            <a:r>
              <a:rPr lang="hu-HU" sz="1400" b="1" dirty="0" smtClean="0"/>
              <a:t>tud lejelentkezni </a:t>
            </a:r>
            <a:r>
              <a:rPr lang="hu-HU" sz="1400" dirty="0" smtClean="0"/>
              <a:t>a korábban kiválasztott témáról.</a:t>
            </a:r>
            <a:endParaRPr lang="hu-HU" sz="1400" b="1" dirty="0"/>
          </a:p>
        </p:txBody>
      </p:sp>
      <p:pic>
        <p:nvPicPr>
          <p:cNvPr id="7" name="Kép 1" descr="image00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088337"/>
            <a:ext cx="837129" cy="699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zövegdoboz 8"/>
          <p:cNvSpPr txBox="1"/>
          <p:nvPr/>
        </p:nvSpPr>
        <p:spPr>
          <a:xfrm>
            <a:off x="755576" y="1523648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b="1" dirty="0"/>
              <a:t>A szakdolgozati témaválasztás lépései </a:t>
            </a:r>
            <a:r>
              <a:rPr lang="hu-HU" b="1" dirty="0" smtClean="0"/>
              <a:t>5. </a:t>
            </a:r>
            <a:r>
              <a:rPr lang="hu-HU" b="1" dirty="0"/>
              <a:t>– Lejelentkezés a már kiválasztott szakdolgozati témáról</a:t>
            </a: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59632" y="3088042"/>
            <a:ext cx="6875685" cy="3434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08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81D12-B5BD-4779-851D-0AE4F439EE02}" type="slidenum">
              <a:rPr lang="hu-HU" smtClean="0"/>
              <a:t>7</a:t>
            </a:fld>
            <a:endParaRPr lang="hu-HU" dirty="0"/>
          </a:p>
        </p:txBody>
      </p:sp>
      <p:pic>
        <p:nvPicPr>
          <p:cNvPr id="11" name="Kép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-47095"/>
            <a:ext cx="7344816" cy="1464734"/>
          </a:xfrm>
          <a:prstGeom prst="rect">
            <a:avLst/>
          </a:prstGeom>
        </p:spPr>
      </p:pic>
      <p:sp>
        <p:nvSpPr>
          <p:cNvPr id="8" name="Szövegdoboz 7"/>
          <p:cNvSpPr txBox="1"/>
          <p:nvPr/>
        </p:nvSpPr>
        <p:spPr>
          <a:xfrm>
            <a:off x="922884" y="2220445"/>
            <a:ext cx="7543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hu-HU" sz="1600" dirty="0" smtClean="0"/>
              <a:t>A megfelelő szakdolgozati téma kiválasztását követően</a:t>
            </a:r>
            <a:r>
              <a:rPr lang="hu-HU" sz="1600" dirty="0"/>
              <a:t>, a </a:t>
            </a:r>
            <a:r>
              <a:rPr lang="hu-HU" sz="1600" dirty="0" smtClean="0"/>
              <a:t>véglegesítéshez a „</a:t>
            </a:r>
            <a:r>
              <a:rPr lang="hu-HU" sz="1600" b="1" dirty="0" smtClean="0"/>
              <a:t>Jelentkezések”</a:t>
            </a:r>
            <a:r>
              <a:rPr lang="hu-HU" sz="1600" dirty="0" smtClean="0"/>
              <a:t> gombra kell kattintani.</a:t>
            </a:r>
            <a:endParaRPr lang="hu-HU" sz="1600" b="1" dirty="0"/>
          </a:p>
        </p:txBody>
      </p:sp>
      <p:pic>
        <p:nvPicPr>
          <p:cNvPr id="7" name="Kép 1" descr="image00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088337"/>
            <a:ext cx="837129" cy="699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zövegdoboz 8"/>
          <p:cNvSpPr txBox="1"/>
          <p:nvPr/>
        </p:nvSpPr>
        <p:spPr>
          <a:xfrm>
            <a:off x="755576" y="1523648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b="1" dirty="0"/>
              <a:t>A szakdolgozati témaválasztás lépései </a:t>
            </a:r>
            <a:r>
              <a:rPr lang="hu-HU" b="1" dirty="0" smtClean="0"/>
              <a:t>6. </a:t>
            </a:r>
            <a:r>
              <a:rPr lang="hu-HU" b="1" dirty="0"/>
              <a:t>– </a:t>
            </a:r>
            <a:r>
              <a:rPr lang="hu-HU" b="1" dirty="0" smtClean="0"/>
              <a:t>A szakdolgozati témajelentkezés véglegesítése</a:t>
            </a:r>
            <a:endParaRPr lang="hu-HU" b="1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87366" y="2805220"/>
            <a:ext cx="6414492" cy="389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10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81D12-B5BD-4779-851D-0AE4F439EE02}" type="slidenum">
              <a:rPr lang="hu-HU" smtClean="0"/>
              <a:t>8</a:t>
            </a:fld>
            <a:endParaRPr lang="hu-HU" dirty="0"/>
          </a:p>
        </p:txBody>
      </p:sp>
      <p:pic>
        <p:nvPicPr>
          <p:cNvPr id="11" name="Kép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-47095"/>
            <a:ext cx="7344816" cy="1464734"/>
          </a:xfrm>
          <a:prstGeom prst="rect">
            <a:avLst/>
          </a:prstGeom>
        </p:spPr>
      </p:pic>
      <p:sp>
        <p:nvSpPr>
          <p:cNvPr id="8" name="Szövegdoboz 7"/>
          <p:cNvSpPr txBox="1"/>
          <p:nvPr/>
        </p:nvSpPr>
        <p:spPr>
          <a:xfrm>
            <a:off x="755576" y="2276872"/>
            <a:ext cx="7628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hu-HU" sz="1400" dirty="0" smtClean="0"/>
              <a:t>A meghirdető szervezeti egység által elfogadott szakdolgozati témajelentkezés esetén az adatok a</a:t>
            </a:r>
            <a:r>
              <a:rPr lang="hu-HU" sz="1400" b="1" dirty="0" smtClean="0"/>
              <a:t> </a:t>
            </a:r>
            <a:r>
              <a:rPr lang="hu-HU" sz="1400" b="1" dirty="0"/>
              <a:t>Tanulmányok -&gt; Szakdolgozat/Szakdolgozat jelentkezés </a:t>
            </a:r>
            <a:r>
              <a:rPr lang="hu-HU" sz="1400" b="1" dirty="0" smtClean="0"/>
              <a:t>menüponton </a:t>
            </a:r>
            <a:r>
              <a:rPr lang="hu-HU" sz="1400" dirty="0" smtClean="0"/>
              <a:t>jelennek meg. </a:t>
            </a:r>
            <a:endParaRPr lang="hu-HU" sz="1400" b="1" dirty="0"/>
          </a:p>
        </p:txBody>
      </p:sp>
      <p:pic>
        <p:nvPicPr>
          <p:cNvPr id="7" name="Kép 1" descr="image00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088337"/>
            <a:ext cx="837129" cy="699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4131" y="3140968"/>
            <a:ext cx="7290393" cy="2389435"/>
          </a:xfrm>
          <a:prstGeom prst="rect">
            <a:avLst/>
          </a:prstGeom>
        </p:spPr>
      </p:pic>
      <p:sp>
        <p:nvSpPr>
          <p:cNvPr id="9" name="Szövegdoboz 8"/>
          <p:cNvSpPr txBox="1"/>
          <p:nvPr/>
        </p:nvSpPr>
        <p:spPr>
          <a:xfrm>
            <a:off x="755576" y="1523648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b="1" dirty="0"/>
              <a:t>A szakdolgozati témaválasztás lépései 7</a:t>
            </a:r>
            <a:r>
              <a:rPr lang="hu-HU" b="1" dirty="0" smtClean="0"/>
              <a:t>. </a:t>
            </a:r>
            <a:r>
              <a:rPr lang="hu-HU" b="1" dirty="0"/>
              <a:t>– A </a:t>
            </a:r>
            <a:r>
              <a:rPr lang="hu-HU" b="1" dirty="0" smtClean="0"/>
              <a:t>szakdolgozati témaválasztás adatainak megjelenése 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402760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81D12-B5BD-4779-851D-0AE4F439EE02}" type="slidenum">
              <a:rPr lang="hu-HU" smtClean="0"/>
              <a:t>9</a:t>
            </a:fld>
            <a:endParaRPr lang="hu-HU" dirty="0"/>
          </a:p>
        </p:txBody>
      </p:sp>
      <p:pic>
        <p:nvPicPr>
          <p:cNvPr id="7" name="Kép 1" descr="image0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088337"/>
            <a:ext cx="837129" cy="699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Kép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-47095"/>
            <a:ext cx="7344816" cy="1464734"/>
          </a:xfrm>
          <a:prstGeom prst="rect">
            <a:avLst/>
          </a:prstGeom>
        </p:spPr>
      </p:pic>
      <p:sp>
        <p:nvSpPr>
          <p:cNvPr id="3" name="Szövegdoboz 2"/>
          <p:cNvSpPr txBox="1"/>
          <p:nvPr/>
        </p:nvSpPr>
        <p:spPr>
          <a:xfrm>
            <a:off x="899592" y="1700808"/>
            <a:ext cx="7704856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hu-HU" dirty="0" smtClean="0">
                <a:solidFill>
                  <a:srgbClr val="FF0000"/>
                </a:solidFill>
              </a:rPr>
              <a:t>Amennyiben bármiben elakadna a  szakdolgozati témára történő jelentkezés során a hiba képernyőmentését </a:t>
            </a:r>
            <a:r>
              <a:rPr lang="hu-HU" dirty="0">
                <a:solidFill>
                  <a:srgbClr val="FF0000"/>
                </a:solidFill>
              </a:rPr>
              <a:t>csatolva </a:t>
            </a:r>
            <a:r>
              <a:rPr lang="hu-HU" dirty="0" smtClean="0">
                <a:solidFill>
                  <a:srgbClr val="FF0000"/>
                </a:solidFill>
              </a:rPr>
              <a:t>elektronikus levélben </a:t>
            </a:r>
            <a:r>
              <a:rPr lang="hu-HU" dirty="0">
                <a:solidFill>
                  <a:srgbClr val="FF0000"/>
                </a:solidFill>
              </a:rPr>
              <a:t>küldje el a </a:t>
            </a:r>
            <a:r>
              <a:rPr lang="hu-HU" dirty="0" smtClean="0">
                <a:solidFill>
                  <a:srgbClr val="FF0000"/>
                </a:solidFill>
              </a:rPr>
              <a:t>Karok által megadott email címekre: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/>
              <a:t>ÁJK esetén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hu-HU" b="1" dirty="0">
                <a:hlinkClick r:id="rId5"/>
              </a:rPr>
              <a:t>ajk.tanulmanyi@</a:t>
            </a:r>
            <a:r>
              <a:rPr lang="hu-HU" b="1" dirty="0" err="1">
                <a:hlinkClick r:id="rId5"/>
              </a:rPr>
              <a:t>kre.hu</a:t>
            </a:r>
            <a:r>
              <a:rPr lang="hu-HU" b="1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/>
              <a:t>BTK esetén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b="1" dirty="0"/>
              <a:t>Dancs </a:t>
            </a:r>
            <a:r>
              <a:rPr lang="hu-HU" b="1" dirty="0" smtClean="0"/>
              <a:t>Beáta: </a:t>
            </a:r>
            <a:r>
              <a:rPr lang="hu-HU" b="1" dirty="0" err="1" smtClean="0">
                <a:hlinkClick r:id="rId6"/>
              </a:rPr>
              <a:t>dancs.beata</a:t>
            </a:r>
            <a:r>
              <a:rPr lang="hu-HU" b="1" dirty="0" smtClean="0">
                <a:hlinkClick r:id="rId6"/>
              </a:rPr>
              <a:t>@</a:t>
            </a:r>
            <a:r>
              <a:rPr lang="hu-HU" b="1" dirty="0" err="1" smtClean="0">
                <a:hlinkClick r:id="rId6"/>
              </a:rPr>
              <a:t>kre.hu</a:t>
            </a:r>
            <a:r>
              <a:rPr lang="hu-HU" b="1" dirty="0"/>
              <a:t> </a:t>
            </a:r>
            <a:endParaRPr lang="hu-HU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/>
              <a:t>HTK esetén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hu-HU" b="1" dirty="0" err="1" smtClean="0">
                <a:hlinkClick r:id="rId7"/>
              </a:rPr>
              <a:t>florik.gyongyi</a:t>
            </a:r>
            <a:r>
              <a:rPr lang="hu-HU" b="1" dirty="0" smtClean="0">
                <a:hlinkClick r:id="rId7"/>
              </a:rPr>
              <a:t>@</a:t>
            </a:r>
            <a:r>
              <a:rPr lang="hu-HU" b="1" dirty="0" err="1" smtClean="0">
                <a:hlinkClick r:id="rId7"/>
              </a:rPr>
              <a:t>kre.hu</a:t>
            </a:r>
            <a:endParaRPr lang="hu-H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/>
              <a:t>SZEK esetén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hu-HU" b="1" dirty="0"/>
              <a:t>Budapesti képzési hely: </a:t>
            </a:r>
            <a:r>
              <a:rPr lang="hu-HU" b="1" dirty="0" err="1">
                <a:hlinkClick r:id="rId8"/>
              </a:rPr>
              <a:t>tanulmanyi.osztaly.szek</a:t>
            </a:r>
            <a:r>
              <a:rPr lang="hu-HU" b="1" dirty="0">
                <a:hlinkClick r:id="rId8"/>
              </a:rPr>
              <a:t>@</a:t>
            </a:r>
            <a:r>
              <a:rPr lang="hu-HU" b="1" dirty="0" err="1">
                <a:hlinkClick r:id="rId8"/>
              </a:rPr>
              <a:t>kre.hu</a:t>
            </a:r>
            <a:endParaRPr lang="hu-HU" b="1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hu-HU" b="1" dirty="0" smtClean="0"/>
              <a:t>Nagykőrösi </a:t>
            </a:r>
            <a:r>
              <a:rPr lang="hu-HU" b="1" dirty="0"/>
              <a:t>képzési hely: </a:t>
            </a:r>
            <a:r>
              <a:rPr lang="hu-HU" b="1" dirty="0" err="1">
                <a:hlinkClick r:id="rId9"/>
              </a:rPr>
              <a:t>tanulmanyi.osztaly.szek.nk</a:t>
            </a:r>
            <a:r>
              <a:rPr lang="hu-HU" b="1" dirty="0">
                <a:hlinkClick r:id="rId9"/>
              </a:rPr>
              <a:t>@</a:t>
            </a:r>
            <a:r>
              <a:rPr lang="hu-HU" b="1" dirty="0" err="1">
                <a:hlinkClick r:id="rId9"/>
              </a:rPr>
              <a:t>kre.hu</a:t>
            </a:r>
            <a:endParaRPr lang="hu-HU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u-HU" b="1" dirty="0" smtClean="0"/>
              <a:t>TFK esetén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hu-HU" b="1" dirty="0" smtClean="0"/>
              <a:t>Budapesti képzési hely: </a:t>
            </a:r>
            <a:r>
              <a:rPr lang="hu-HU" b="1" dirty="0" err="1" smtClean="0">
                <a:hlinkClick r:id="rId10"/>
              </a:rPr>
              <a:t>tfk.szakdolgozatbp</a:t>
            </a:r>
            <a:r>
              <a:rPr lang="hu-HU" b="1" dirty="0" smtClean="0">
                <a:hlinkClick r:id="rId10"/>
              </a:rPr>
              <a:t>@</a:t>
            </a:r>
            <a:r>
              <a:rPr lang="hu-HU" b="1" dirty="0" err="1" smtClean="0">
                <a:hlinkClick r:id="rId10"/>
              </a:rPr>
              <a:t>kre.hu</a:t>
            </a:r>
            <a:endParaRPr lang="hu-HU" b="1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hu-HU" b="1" dirty="0" smtClean="0"/>
              <a:t>Nagykőrösi képzési hely: </a:t>
            </a:r>
            <a:r>
              <a:rPr lang="hu-HU" b="1" dirty="0" err="1" smtClean="0">
                <a:hlinkClick r:id="rId11"/>
              </a:rPr>
              <a:t>tfk.szakdolgozatnk</a:t>
            </a:r>
            <a:r>
              <a:rPr lang="hu-HU" b="1" dirty="0" smtClean="0">
                <a:hlinkClick r:id="rId11"/>
              </a:rPr>
              <a:t>@</a:t>
            </a:r>
            <a:r>
              <a:rPr lang="hu-HU" b="1" dirty="0" err="1" smtClean="0">
                <a:hlinkClick r:id="rId11"/>
              </a:rPr>
              <a:t>kre.hu</a:t>
            </a:r>
            <a:endParaRPr lang="hu-HU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5879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3868</TotalTime>
  <Words>379</Words>
  <Application>Microsoft Office PowerPoint</Application>
  <PresentationFormat>Diavetítés a képernyőre (4:3 oldalarány)</PresentationFormat>
  <Paragraphs>51</Paragraphs>
  <Slides>9</Slides>
  <Notes>8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cp:lastModifiedBy>Határ Anita</cp:lastModifiedBy>
  <cp:revision>181</cp:revision>
  <dcterms:created xsi:type="dcterms:W3CDTF">2016-04-01T08:34:35Z</dcterms:created>
  <dcterms:modified xsi:type="dcterms:W3CDTF">2020-05-14T10:46:55Z</dcterms:modified>
</cp:coreProperties>
</file>