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38"/>
  </p:notesMasterIdLst>
  <p:sldIdLst>
    <p:sldId id="309" r:id="rId2"/>
    <p:sldId id="318" r:id="rId3"/>
    <p:sldId id="319" r:id="rId4"/>
    <p:sldId id="338" r:id="rId5"/>
    <p:sldId id="320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17" r:id="rId15"/>
    <p:sldId id="310" r:id="rId16"/>
    <p:sldId id="347" r:id="rId17"/>
    <p:sldId id="311" r:id="rId18"/>
    <p:sldId id="312" r:id="rId19"/>
    <p:sldId id="348" r:id="rId20"/>
    <p:sldId id="349" r:id="rId21"/>
    <p:sldId id="350" r:id="rId22"/>
    <p:sldId id="351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274" r:id="rId3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IH-43" initials="N" lastIdx="1" clrIdx="0">
    <p:extLst>
      <p:ext uri="{19B8F6BF-5375-455C-9EA6-DF929625EA0E}">
        <p15:presenceInfo xmlns:p15="http://schemas.microsoft.com/office/powerpoint/2012/main" userId="NAIH-4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C93"/>
    <a:srgbClr val="46494B"/>
    <a:srgbClr val="424242"/>
    <a:srgbClr val="00386E"/>
    <a:srgbClr val="BAC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74"/>
    <p:restoredTop sz="50057"/>
  </p:normalViewPr>
  <p:slideViewPr>
    <p:cSldViewPr snapToGrid="0" snapToObjects="1" showGuides="1">
      <p:cViewPr varScale="1">
        <p:scale>
          <a:sx n="149" d="100"/>
          <a:sy n="149" d="100"/>
        </p:scale>
        <p:origin x="126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FEE63-A9AC-6641-8511-BB7A131C9DD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57E06-6D32-F440-8120-F9ADDEB2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5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(1) üzleti adatok NEM</a:t>
            </a:r>
          </a:p>
          <a:p>
            <a:pPr marL="0" indent="0">
              <a:buNone/>
            </a:pPr>
            <a:r>
              <a:rPr lang="hu-HU" dirty="0"/>
              <a:t>(2)</a:t>
            </a:r>
            <a:r>
              <a:rPr lang="hu-HU" baseline="0" dirty="0"/>
              <a:t> Bármilyen információbiztonsági incidens NEM</a:t>
            </a:r>
            <a:endParaRPr lang="hu-HU" dirty="0"/>
          </a:p>
          <a:p>
            <a:r>
              <a:rPr lang="hu-HU" dirty="0"/>
              <a:t>(3)</a:t>
            </a:r>
            <a:r>
              <a:rPr lang="hu-HU" baseline="0" dirty="0"/>
              <a:t> Más előírások alapján is kell az incidenseket jelenteni [</a:t>
            </a:r>
            <a:r>
              <a:rPr lang="hu-HU" dirty="0" err="1"/>
              <a:t>eIDAS</a:t>
            </a:r>
            <a:r>
              <a:rPr lang="hu-HU" baseline="0" dirty="0"/>
              <a:t> Rendelet, NIS Irányelv, </a:t>
            </a:r>
            <a:r>
              <a:rPr lang="hu-HU" baseline="0" dirty="0" err="1"/>
              <a:t>ePrivacy</a:t>
            </a:r>
            <a:r>
              <a:rPr lang="hu-HU" baseline="0" dirty="0"/>
              <a:t> </a:t>
            </a:r>
            <a:r>
              <a:rPr lang="hu-HU" baseline="0" dirty="0" err="1"/>
              <a:t>Irányelv</a:t>
            </a:r>
            <a:r>
              <a:rPr lang="hu-HU" baseline="0" dirty="0"/>
              <a:t>]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24B-1A8C-4091-A8DD-C88B55C8972C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4876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24B-1A8C-4091-A8DD-C88B55C8972C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89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24B-1A8C-4091-A8DD-C88B55C8972C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005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24B-1A8C-4091-A8DD-C88B55C8972C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9755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24B-1A8C-4091-A8DD-C88B55C8972C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9266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50888"/>
            <a:ext cx="6573837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sp>
        <p:nvSpPr>
          <p:cNvPr id="34820" name="Jegyzetek helye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781057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50888"/>
            <a:ext cx="6573837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sp>
        <p:nvSpPr>
          <p:cNvPr id="36868" name="Jegyzetek helye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680459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50888"/>
            <a:ext cx="6573837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sp>
        <p:nvSpPr>
          <p:cNvPr id="43012" name="Jegyzetek helye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215968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50888"/>
            <a:ext cx="6573837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3061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84550" y="0"/>
            <a:ext cx="575945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1B5C93">
                  <a:alpha val="91765"/>
                </a:srgbClr>
              </a:gs>
              <a:gs pos="18000">
                <a:schemeClr val="tx2">
                  <a:alpha val="75000"/>
                  <a:lumMod val="100000"/>
                </a:schemeClr>
              </a:gs>
              <a:gs pos="54000">
                <a:srgbClr val="00386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838" y="303213"/>
            <a:ext cx="4968875" cy="1963725"/>
          </a:xfrm>
        </p:spPr>
        <p:txBody>
          <a:bodyPr anchor="b" anchorCtr="0"/>
          <a:lstStyle>
            <a:lvl1pPr algn="l">
              <a:defRPr sz="3400" b="0" i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címsorának</a:t>
            </a:r>
            <a:r>
              <a:rPr lang="en-US" dirty="0"/>
              <a:t> </a:t>
            </a:r>
            <a:r>
              <a:rPr lang="en-US" dirty="0" err="1"/>
              <a:t>helye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9837" y="3184524"/>
            <a:ext cx="4968875" cy="638081"/>
          </a:xfrm>
        </p:spPr>
        <p:txBody>
          <a:bodyPr/>
          <a:lstStyle>
            <a:lvl1pPr marL="0" indent="0" algn="l">
              <a:buNone/>
              <a:defRPr sz="2100" b="1" i="0" cap="all" spc="1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Előadó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2904744" cy="12588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8" y="2664110"/>
            <a:ext cx="395630" cy="50292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779838" y="3822605"/>
            <a:ext cx="4968874" cy="657320"/>
          </a:xfrm>
        </p:spPr>
        <p:txBody>
          <a:bodyPr/>
          <a:lstStyle>
            <a:lvl1pPr marL="0" indent="0">
              <a:buNone/>
              <a:defRPr sz="1600" cap="all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Intézmény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779838" y="4285851"/>
            <a:ext cx="2128043" cy="239950"/>
          </a:xfrm>
        </p:spPr>
        <p:txBody>
          <a:bodyPr anchor="b"/>
          <a:lstStyle>
            <a:lvl1pPr marL="0" indent="0">
              <a:buNone/>
              <a:defRPr sz="1500" cap="all" spc="100" baseline="0">
                <a:solidFill>
                  <a:srgbClr val="BACEE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2017. November 00.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4" y="4349251"/>
            <a:ext cx="2825496" cy="1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2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32" userDrawn="1">
          <p15:clr>
            <a:srgbClr val="FBAE40"/>
          </p15:clr>
        </p15:guide>
        <p15:guide id="2" orient="horz" pos="282" userDrawn="1">
          <p15:clr>
            <a:srgbClr val="FBAE40"/>
          </p15:clr>
        </p15:guide>
        <p15:guide id="3" pos="2381" userDrawn="1">
          <p15:clr>
            <a:srgbClr val="FBAE40"/>
          </p15:clr>
        </p15:guide>
        <p15:guide id="4" orient="horz" pos="2006" userDrawn="1">
          <p15:clr>
            <a:srgbClr val="FBAE40"/>
          </p15:clr>
        </p15:guide>
        <p15:guide id="5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címének</a:t>
            </a:r>
            <a:r>
              <a:rPr lang="en-US" dirty="0"/>
              <a:t> a </a:t>
            </a:r>
            <a:r>
              <a:rPr lang="en-US" dirty="0" err="1"/>
              <a:t>helye</a:t>
            </a:r>
            <a:r>
              <a:rPr lang="en-US" dirty="0"/>
              <a:t>, </a:t>
            </a:r>
            <a:r>
              <a:rPr lang="en-US" dirty="0" err="1"/>
              <a:t>kérjük</a:t>
            </a:r>
            <a:r>
              <a:rPr lang="en-US" dirty="0"/>
              <a:t>, ide </a:t>
            </a:r>
            <a:r>
              <a:rPr lang="en-US" dirty="0" err="1"/>
              <a:t>írja</a:t>
            </a:r>
            <a:r>
              <a:rPr lang="en-US" dirty="0"/>
              <a:t> a </a:t>
            </a:r>
            <a:r>
              <a:rPr lang="en-US" dirty="0" err="1"/>
              <a:t>címet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kétsoros</a:t>
            </a:r>
            <a:r>
              <a:rPr lang="en-US" dirty="0"/>
              <a:t> is </a:t>
            </a:r>
            <a:r>
              <a:rPr lang="en-US" dirty="0" err="1"/>
              <a:t>lehet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988" y="1491925"/>
            <a:ext cx="7705725" cy="2988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emlékezetes</a:t>
            </a:r>
            <a:r>
              <a:rPr lang="en-US" dirty="0"/>
              <a:t>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fő</a:t>
            </a:r>
            <a:r>
              <a:rPr lang="en-US" dirty="0"/>
              <a:t> </a:t>
            </a:r>
            <a:r>
              <a:rPr lang="en-US" dirty="0" err="1"/>
              <a:t>jellemzője</a:t>
            </a:r>
            <a:r>
              <a:rPr lang="en-US" dirty="0"/>
              <a:t> a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kevés</a:t>
            </a:r>
            <a:r>
              <a:rPr lang="en-US" dirty="0"/>
              <a:t>, de </a:t>
            </a:r>
            <a:r>
              <a:rPr lang="en-US" dirty="0" err="1"/>
              <a:t>informatív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rövid</a:t>
            </a:r>
            <a:r>
              <a:rPr lang="en-US" dirty="0"/>
              <a:t>,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strukturált</a:t>
            </a:r>
            <a:r>
              <a:rPr lang="en-US" dirty="0"/>
              <a:t> </a:t>
            </a:r>
            <a:r>
              <a:rPr lang="en-US" dirty="0" err="1"/>
              <a:t>szöveg</a:t>
            </a:r>
            <a:r>
              <a:rPr lang="en-US" dirty="0"/>
              <a:t>. A </a:t>
            </a:r>
            <a:r>
              <a:rPr lang="en-US" dirty="0" err="1"/>
              <a:t>legkisebb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MTA </a:t>
            </a:r>
            <a:r>
              <a:rPr lang="en-US" dirty="0" err="1"/>
              <a:t>Székház</a:t>
            </a:r>
            <a:r>
              <a:rPr lang="en-US" dirty="0"/>
              <a:t> </a:t>
            </a:r>
            <a:r>
              <a:rPr lang="en-US" dirty="0" err="1"/>
              <a:t>Dísztermének</a:t>
            </a:r>
            <a:r>
              <a:rPr lang="en-US" dirty="0"/>
              <a:t> </a:t>
            </a:r>
            <a:r>
              <a:rPr lang="en-US" dirty="0" err="1"/>
              <a:t>utolsó</a:t>
            </a:r>
            <a:r>
              <a:rPr lang="en-US" dirty="0"/>
              <a:t> </a:t>
            </a:r>
            <a:r>
              <a:rPr lang="en-US" dirty="0" err="1"/>
              <a:t>sorából</a:t>
            </a:r>
            <a:r>
              <a:rPr lang="en-US" dirty="0"/>
              <a:t> is 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olvasható</a:t>
            </a:r>
            <a:r>
              <a:rPr lang="en-US" dirty="0"/>
              <a:t> </a:t>
            </a:r>
            <a:r>
              <a:rPr lang="en-US" dirty="0" err="1"/>
              <a:t>betűméret</a:t>
            </a:r>
            <a:r>
              <a:rPr lang="en-US" dirty="0"/>
              <a:t>: 18 </a:t>
            </a:r>
            <a:r>
              <a:rPr lang="en-US" dirty="0" err="1"/>
              <a:t>pont</a:t>
            </a:r>
            <a:r>
              <a:rPr lang="en-US" dirty="0"/>
              <a:t>. A </a:t>
            </a:r>
            <a:r>
              <a:rPr lang="en-US" dirty="0" err="1"/>
              <a:t>diára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ikonok</a:t>
            </a:r>
            <a:r>
              <a:rPr lang="en-US" dirty="0"/>
              <a:t> </a:t>
            </a:r>
            <a:r>
              <a:rPr lang="en-US" dirty="0" err="1"/>
              <a:t>segítségével</a:t>
            </a:r>
            <a:r>
              <a:rPr lang="en-US" dirty="0"/>
              <a:t> </a:t>
            </a:r>
            <a:r>
              <a:rPr lang="en-US" dirty="0" err="1"/>
              <a:t>beszúrhatók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szöveges</a:t>
            </a:r>
            <a:r>
              <a:rPr lang="en-US" dirty="0"/>
              <a:t> </a:t>
            </a:r>
            <a:r>
              <a:rPr lang="en-US" dirty="0" err="1"/>
              <a:t>tartalmak</a:t>
            </a:r>
            <a:r>
              <a:rPr lang="en-US" dirty="0"/>
              <a:t> is: </a:t>
            </a:r>
            <a:r>
              <a:rPr lang="en-US" dirty="0" err="1"/>
              <a:t>táblázatok</a:t>
            </a:r>
            <a:r>
              <a:rPr lang="en-US" dirty="0"/>
              <a:t>, </a:t>
            </a:r>
            <a:r>
              <a:rPr lang="en-US" dirty="0" err="1"/>
              <a:t>grafikonok</a:t>
            </a:r>
            <a:r>
              <a:rPr lang="en-US" dirty="0"/>
              <a:t>, </a:t>
            </a:r>
            <a:r>
              <a:rPr lang="en-US" dirty="0" err="1"/>
              <a:t>illusztrációk</a:t>
            </a:r>
            <a:r>
              <a:rPr lang="en-US" dirty="0"/>
              <a:t>, </a:t>
            </a:r>
            <a:r>
              <a:rPr lang="en-US" dirty="0" err="1"/>
              <a:t>videók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24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3" y="1282304"/>
            <a:ext cx="8064499" cy="925187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 dirty="0"/>
              <a:t>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fejezetekkel</a:t>
            </a:r>
            <a:r>
              <a:rPr lang="en-US" dirty="0"/>
              <a:t> is </a:t>
            </a:r>
            <a:r>
              <a:rPr lang="en-US" dirty="0" err="1"/>
              <a:t>tagolható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2988" y="2571750"/>
            <a:ext cx="7705724" cy="1908175"/>
          </a:xfrm>
        </p:spPr>
        <p:txBody>
          <a:bodyPr/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Kérjük</a:t>
            </a:r>
            <a:r>
              <a:rPr lang="en-US" dirty="0"/>
              <a:t>, a </a:t>
            </a:r>
            <a:r>
              <a:rPr lang="en-US" dirty="0" err="1"/>
              <a:t>fenti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a </a:t>
            </a:r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címét</a:t>
            </a:r>
            <a:r>
              <a:rPr lang="en-US" dirty="0"/>
              <a:t> </a:t>
            </a:r>
            <a:r>
              <a:rPr lang="en-US" dirty="0" err="1"/>
              <a:t>írja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alsó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</a:t>
            </a:r>
            <a:r>
              <a:rPr lang="en-US" dirty="0" err="1"/>
              <a:t>pedig</a:t>
            </a:r>
            <a:r>
              <a:rPr lang="en-US" dirty="0"/>
              <a:t> </a:t>
            </a:r>
            <a:r>
              <a:rPr lang="en-US" dirty="0" err="1"/>
              <a:t>magyarázó</a:t>
            </a:r>
            <a:r>
              <a:rPr lang="en-US" dirty="0"/>
              <a:t> </a:t>
            </a:r>
            <a:r>
              <a:rPr lang="en-US" dirty="0" err="1"/>
              <a:t>jellegű</a:t>
            </a:r>
            <a:r>
              <a:rPr lang="en-US" dirty="0"/>
              <a:t> </a:t>
            </a:r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kerülhet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1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Ezen</a:t>
            </a:r>
            <a:r>
              <a:rPr lang="en-US" dirty="0"/>
              <a:t> a </a:t>
            </a:r>
            <a:r>
              <a:rPr lang="en-US" dirty="0" err="1"/>
              <a:t>dián</a:t>
            </a:r>
            <a:r>
              <a:rPr lang="en-US" dirty="0"/>
              <a:t>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típusú</a:t>
            </a:r>
            <a:r>
              <a:rPr lang="en-US" dirty="0"/>
              <a:t> </a:t>
            </a:r>
            <a:r>
              <a:rPr lang="en-US" dirty="0" err="1"/>
              <a:t>tartalmat</a:t>
            </a:r>
            <a:r>
              <a:rPr lang="en-US" dirty="0"/>
              <a:t> </a:t>
            </a:r>
            <a:r>
              <a:rPr lang="en-US" dirty="0" err="1"/>
              <a:t>jeleníthetünk</a:t>
            </a:r>
            <a:r>
              <a:rPr lang="en-US" dirty="0"/>
              <a:t> meg </a:t>
            </a:r>
            <a:r>
              <a:rPr lang="en-US" dirty="0" err="1"/>
              <a:t>egymás</a:t>
            </a:r>
            <a:r>
              <a:rPr lang="en-US" dirty="0"/>
              <a:t> </a:t>
            </a:r>
            <a:r>
              <a:rPr lang="en-US" dirty="0" err="1"/>
              <a:t>mellett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369219"/>
            <a:ext cx="3887788" cy="311070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2" y="1369219"/>
            <a:ext cx="3886200" cy="3110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3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címsorral</a:t>
            </a:r>
            <a:r>
              <a:rPr lang="en-US" dirty="0"/>
              <a:t> </a:t>
            </a:r>
            <a:r>
              <a:rPr lang="en-US" dirty="0" err="1"/>
              <a:t>ellátott</a:t>
            </a:r>
            <a:r>
              <a:rPr lang="en-US" dirty="0"/>
              <a:t> </a:t>
            </a:r>
            <a:r>
              <a:rPr lang="en-US" dirty="0" err="1"/>
              <a:t>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779838" y="303213"/>
            <a:ext cx="4968873" cy="4429125"/>
          </a:xfrm>
        </p:spPr>
        <p:txBody>
          <a:bodyPr anchor="t"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err="1"/>
              <a:t>Kattintson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ikonra</a:t>
            </a:r>
            <a:r>
              <a:rPr lang="en-US" dirty="0"/>
              <a:t> a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hozzáadásáért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húzza</a:t>
            </a:r>
            <a:r>
              <a:rPr lang="en-US" dirty="0"/>
              <a:t> be </a:t>
            </a:r>
            <a:r>
              <a:rPr lang="en-US" dirty="0" err="1"/>
              <a:t>erre</a:t>
            </a:r>
            <a:r>
              <a:rPr lang="en-US" dirty="0"/>
              <a:t> a </a:t>
            </a:r>
            <a:r>
              <a:rPr lang="en-US" dirty="0" err="1"/>
              <a:t>felületre</a:t>
            </a:r>
            <a:r>
              <a:rPr lang="en-US" dirty="0"/>
              <a:t>!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384550" cy="5143500"/>
          </a:xfrm>
          <a:prstGeom prst="rect">
            <a:avLst/>
          </a:prstGeom>
          <a:solidFill>
            <a:srgbClr val="1B5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03213"/>
            <a:ext cx="2880000" cy="4176712"/>
          </a:xfrm>
        </p:spPr>
        <p:txBody>
          <a:bodyPr anchor="ctr" anchorCtr="1"/>
          <a:lstStyle>
            <a:lvl1pPr>
              <a:defRPr sz="2200" b="0" i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 err="1"/>
              <a:t>Kiemelt</a:t>
            </a:r>
            <a:r>
              <a:rPr lang="en-US" dirty="0"/>
              <a:t> </a:t>
            </a:r>
            <a:r>
              <a:rPr lang="en-US" dirty="0" err="1"/>
              <a:t>illusztrációk</a:t>
            </a:r>
            <a:r>
              <a:rPr lang="en-US" dirty="0"/>
              <a:t> </a:t>
            </a:r>
            <a:r>
              <a:rPr lang="en-US" dirty="0" err="1"/>
              <a:t>megjelenítése</a:t>
            </a:r>
            <a:r>
              <a:rPr lang="en-US" dirty="0"/>
              <a:t> – </a:t>
            </a:r>
            <a:r>
              <a:rPr lang="en-US" dirty="0" err="1"/>
              <a:t>itt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a </a:t>
            </a:r>
            <a:r>
              <a:rPr lang="en-US" dirty="0" err="1"/>
              <a:t>képhez</a:t>
            </a:r>
            <a:r>
              <a:rPr lang="en-US" dirty="0"/>
              <a:t> </a:t>
            </a:r>
            <a:r>
              <a:rPr lang="en-US" dirty="0" err="1"/>
              <a:t>kapcsolódó</a:t>
            </a:r>
            <a:r>
              <a:rPr lang="en-US" dirty="0"/>
              <a:t> </a:t>
            </a:r>
            <a:r>
              <a:rPr lang="en-US" dirty="0" err="1"/>
              <a:t>idézet</a:t>
            </a:r>
            <a:r>
              <a:rPr lang="en-US" dirty="0"/>
              <a:t> is </a:t>
            </a:r>
            <a:r>
              <a:rPr lang="en-US" dirty="0" err="1"/>
              <a:t>szerepelhet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95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32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89" y="303212"/>
            <a:ext cx="3323724" cy="4429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8" y="2722939"/>
            <a:ext cx="395630" cy="5029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7963" y="3486266"/>
            <a:ext cx="308206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Szeretettel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várjuk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magyar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tudomány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ünnepének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további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programjaira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!</a:t>
            </a:r>
          </a:p>
          <a:p>
            <a:endParaRPr lang="en-US" sz="1400" cap="all" spc="100" baseline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i="1" cap="all" spc="100" baseline="0" dirty="0" err="1">
                <a:latin typeface="Calibri" charset="0"/>
                <a:ea typeface="Calibri" charset="0"/>
                <a:cs typeface="Calibri" charset="0"/>
              </a:rPr>
              <a:t>tudomanyunnep.hu</a:t>
            </a:r>
            <a:endParaRPr lang="en-US" sz="1400" i="1" cap="all" spc="100" baseline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i="1" cap="all" spc="100" baseline="0">
                <a:latin typeface="Calibri" charset="0"/>
                <a:ea typeface="Calibri" charset="0"/>
                <a:cs typeface="Calibri" charset="0"/>
              </a:rPr>
              <a:t>mta.hu</a:t>
            </a:r>
            <a:endParaRPr lang="en-US" sz="1400" i="1" cap="all" spc="100" baseline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7963" y="1486684"/>
            <a:ext cx="45493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600" b="0" i="1" u="none" strike="noStrike" kern="1200" cap="all" spc="10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Köszönöm</a:t>
            </a:r>
            <a:r>
              <a:rPr kumimoji="0" lang="en-US" sz="2600" b="0" i="1" u="none" strike="noStrike" kern="1200" cap="all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 a </a:t>
            </a:r>
            <a:r>
              <a:rPr kumimoji="0" lang="en-US" sz="2600" b="0" i="1" u="none" strike="noStrike" kern="1200" cap="all" spc="10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figyelmet</a:t>
            </a:r>
            <a:r>
              <a:rPr kumimoji="0" lang="en-US" sz="2600" b="0" i="1" u="none" strike="noStrike" kern="1200" cap="all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!</a:t>
            </a:r>
            <a:endParaRPr lang="en-US" sz="2600" b="0" i="1" cap="all" spc="1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15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3572"/>
            <a:ext cx="3761184" cy="5147072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035052"/>
            <a:ext cx="6430967" cy="1962149"/>
          </a:xfrm>
        </p:spPr>
        <p:txBody>
          <a:bodyPr anchor="b">
            <a:normAutofit/>
          </a:bodyPr>
          <a:lstStyle>
            <a:lvl1pPr algn="r">
              <a:defRPr sz="45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2997200"/>
            <a:ext cx="5240734" cy="1041401"/>
          </a:xfrm>
        </p:spPr>
        <p:txBody>
          <a:bodyPr anchor="t">
            <a:normAutofit/>
          </a:bodyPr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</p:spPr>
        <p:txBody>
          <a:bodyPr/>
          <a:lstStyle/>
          <a:p>
            <a:fld id="{83284890-85D2-4D7B-8EF5-15A9C1DB8F42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09" y="4412457"/>
            <a:ext cx="324303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2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303213"/>
            <a:ext cx="8064499" cy="8568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2988" y="1491925"/>
            <a:ext cx="7705725" cy="29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712" y="4732338"/>
            <a:ext cx="395287" cy="273844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110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D7096EC-A894-4F47-929A-65581C0900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2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9" r:id="rId6"/>
    <p:sldLayoutId id="2147483670" r:id="rId7"/>
    <p:sldLayoutId id="2147483671" r:id="rId8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rgbClr val="1B5C9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1B5C93"/>
        </a:buClr>
        <a:buSzPct val="90000"/>
        <a:buFont typeface="Wingdings" charset="2"/>
        <a:buChar char="§"/>
        <a:defRPr sz="230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Arial" charset="0"/>
        <a:buChar char="•"/>
        <a:defRPr sz="2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Wingdings" charset="2"/>
        <a:buChar char="§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Wingdings" charset="2"/>
        <a:buChar char="§"/>
        <a:defRPr sz="145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pos="657" userDrawn="1">
          <p15:clr>
            <a:srgbClr val="F26B43"/>
          </p15:clr>
        </p15:guide>
        <p15:guide id="4" orient="horz" pos="191" userDrawn="1">
          <p15:clr>
            <a:srgbClr val="F26B43"/>
          </p15:clr>
        </p15:guide>
        <p15:guide id="5" pos="5511" userDrawn="1">
          <p15:clr>
            <a:srgbClr val="F26B43"/>
          </p15:clr>
        </p15:guide>
        <p15:guide id="6" orient="horz" pos="2981" userDrawn="1">
          <p15:clr>
            <a:srgbClr val="F26B43"/>
          </p15:clr>
        </p15:guide>
        <p15:guide id="7" pos="431" userDrawn="1">
          <p15:clr>
            <a:srgbClr val="F26B43"/>
          </p15:clr>
        </p15:guide>
        <p15:guide id="8" orient="horz" pos="2822" userDrawn="1">
          <p15:clr>
            <a:srgbClr val="F26B43"/>
          </p15:clr>
        </p15:guide>
        <p15:guide id="9" pos="24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312414" y="1628317"/>
            <a:ext cx="5379304" cy="670580"/>
          </a:xfrm>
        </p:spPr>
        <p:txBody>
          <a:bodyPr anchor="t">
            <a:noAutofit/>
          </a:bodyPr>
          <a:lstStyle/>
          <a:p>
            <a:pPr algn="ctr"/>
            <a:r>
              <a:rPr lang="hu-H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Adatvédelem II.</a:t>
            </a:r>
            <a:endParaRPr lang="hu-H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5271593" y="3511949"/>
            <a:ext cx="2998501" cy="1457729"/>
          </a:xfrm>
          <a:prstGeom prst="rect">
            <a:avLst/>
          </a:prstGeom>
          <a:effectLst/>
        </p:spPr>
        <p:txBody>
          <a:bodyPr vert="horz" lIns="68580" tIns="34290" rIns="68580" bIns="34290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0"/>
              </a:spcBef>
            </a:pPr>
            <a:r>
              <a:rPr lang="hu-HU" sz="1700" b="1" dirty="0">
                <a:latin typeface="Calibri" panose="020F0502020204030204" pitchFamily="34" charset="0"/>
                <a:cs typeface="Calibri" panose="020F0502020204030204" pitchFamily="34" charset="0"/>
              </a:rPr>
              <a:t>Dr. </a:t>
            </a:r>
            <a:r>
              <a:rPr lang="hu-HU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Eszteri Dániel, </a:t>
            </a:r>
            <a:r>
              <a:rPr lang="hu-HU" sz="17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Ph.D</a:t>
            </a:r>
            <a:r>
              <a:rPr lang="hu-HU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u-HU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hu-HU" sz="17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hu-HU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egbízott egyetemi oktató,</a:t>
            </a:r>
          </a:p>
          <a:p>
            <a:pPr algn="l">
              <a:spcBef>
                <a:spcPts val="0"/>
              </a:spcBef>
            </a:pPr>
            <a:r>
              <a:rPr lang="hu-HU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osztályvezető (NAIH)</a:t>
            </a:r>
            <a:endParaRPr lang="hu-HU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19021" y="466792"/>
            <a:ext cx="6981367" cy="645836"/>
          </a:xfrm>
        </p:spPr>
        <p:txBody>
          <a:bodyPr>
            <a:normAutofit/>
          </a:bodyPr>
          <a:lstStyle/>
          <a:p>
            <a:pPr algn="l"/>
            <a:r>
              <a:rPr lang="hu-HU" sz="2800" b="0" dirty="0">
                <a:latin typeface="Calibri" panose="020F0502020204030204" pitchFamily="34" charset="0"/>
                <a:cs typeface="Calibri" panose="020F0502020204030204" pitchFamily="34" charset="0"/>
              </a:rPr>
              <a:t>Törléshez való jog („az elfeledtetéshez való jog”)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29647" y="1552158"/>
            <a:ext cx="7360113" cy="2125103"/>
          </a:xfrm>
        </p:spPr>
        <p:txBody>
          <a:bodyPr>
            <a:noAutofit/>
          </a:bodyPr>
          <a:lstStyle/>
          <a:p>
            <a:pPr algn="l"/>
            <a:r>
              <a:rPr lang="hu-HU" sz="1800" dirty="0"/>
              <a:t>Indokolatlan késedelem nélküli törlés kötelező, ha</a:t>
            </a:r>
            <a:br>
              <a:rPr lang="hu-HU" sz="1800" dirty="0"/>
            </a:br>
            <a:r>
              <a:rPr lang="hu-HU" sz="1800" dirty="0"/>
              <a:t>• Adatkezelési cél megszűnt;</a:t>
            </a:r>
            <a:br>
              <a:rPr lang="hu-HU" sz="1800" dirty="0"/>
            </a:br>
            <a:r>
              <a:rPr lang="hu-HU" sz="1800" dirty="0"/>
              <a:t>• Jogalap megszűnt (hozzájárulás visszavonása) és egyéb jogalap sincs;</a:t>
            </a:r>
            <a:br>
              <a:rPr lang="hu-HU" sz="1800" dirty="0"/>
            </a:br>
            <a:r>
              <a:rPr lang="hu-HU" sz="1800" dirty="0"/>
              <a:t>• Tiltakozás alapján</a:t>
            </a:r>
            <a:br>
              <a:rPr lang="hu-HU" sz="1800" dirty="0"/>
            </a:br>
            <a:r>
              <a:rPr lang="hu-HU" sz="1800" dirty="0"/>
              <a:t>• Jogellenes adatkezelés</a:t>
            </a:r>
            <a:br>
              <a:rPr lang="hu-HU" sz="1800" dirty="0"/>
            </a:br>
            <a:r>
              <a:rPr lang="hu-HU" sz="1800" dirty="0"/>
              <a:t>• Jogi kötelezettség a törlés</a:t>
            </a:r>
            <a:br>
              <a:rPr lang="hu-HU" sz="1800" dirty="0"/>
            </a:br>
            <a:r>
              <a:rPr lang="hu-HU" sz="1800" dirty="0"/>
              <a:t>Kivételek: ha az adatkezelés szükséges (i) Véleménynyilvánításhoz való jog</a:t>
            </a:r>
            <a:br>
              <a:rPr lang="hu-HU" sz="1800" dirty="0"/>
            </a:br>
            <a:r>
              <a:rPr lang="hu-HU" sz="1800" dirty="0"/>
              <a:t>gyakorlásához (</a:t>
            </a:r>
            <a:r>
              <a:rPr lang="hu-HU" sz="1800" dirty="0" err="1"/>
              <a:t>ii</a:t>
            </a:r>
            <a:r>
              <a:rPr lang="hu-HU" sz="1800" dirty="0"/>
              <a:t>) Közérdek vagy közhatalom gyakorlása (</a:t>
            </a:r>
            <a:r>
              <a:rPr lang="hu-HU" sz="1800" dirty="0" err="1"/>
              <a:t>iii</a:t>
            </a:r>
            <a:r>
              <a:rPr lang="hu-HU" sz="1800" dirty="0"/>
              <a:t>) Népegészségügyi</a:t>
            </a:r>
            <a:br>
              <a:rPr lang="hu-HU" sz="1800" dirty="0"/>
            </a:br>
            <a:r>
              <a:rPr lang="hu-HU" sz="1800" dirty="0"/>
              <a:t>közérdekből (</a:t>
            </a:r>
            <a:r>
              <a:rPr lang="hu-HU" sz="1800" dirty="0" err="1"/>
              <a:t>iii</a:t>
            </a:r>
            <a:r>
              <a:rPr lang="hu-HU" sz="1800" dirty="0"/>
              <a:t>) Közérdekű archiválás céljából, tudományos és történelmi </a:t>
            </a:r>
            <a:r>
              <a:rPr lang="hu-HU" sz="1800" dirty="0" smtClean="0"/>
              <a:t>kutatáshoz (</a:t>
            </a:r>
            <a:r>
              <a:rPr lang="hu-HU" sz="1800" dirty="0" err="1" smtClean="0"/>
              <a:t>iv</a:t>
            </a:r>
            <a:r>
              <a:rPr lang="hu-HU" sz="1800" dirty="0"/>
              <a:t>) jogi igények előterjesztéséhez, érvényesítéséhez, illetve védelméhez.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90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77052" y="354801"/>
            <a:ext cx="6430967" cy="559600"/>
          </a:xfrm>
        </p:spPr>
        <p:txBody>
          <a:bodyPr>
            <a:normAutofit/>
          </a:bodyPr>
          <a:lstStyle/>
          <a:p>
            <a:pPr algn="ctr"/>
            <a:r>
              <a:rPr lang="hu-HU" sz="2800" b="0" dirty="0">
                <a:latin typeface="Calibri" panose="020F0502020204030204" pitchFamily="34" charset="0"/>
                <a:cs typeface="Calibri" panose="020F0502020204030204" pitchFamily="34" charset="0"/>
              </a:rPr>
              <a:t>Az adatkezelés korlátozásához való jog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05543" y="1334749"/>
            <a:ext cx="7078759" cy="3582549"/>
          </a:xfrm>
        </p:spPr>
        <p:txBody>
          <a:bodyPr>
            <a:normAutofit/>
          </a:bodyPr>
          <a:lstStyle/>
          <a:p>
            <a:pPr algn="l"/>
            <a:r>
              <a:rPr lang="hu-HU" sz="1800" dirty="0"/>
              <a:t>Az adatkezelő az érintett kérelemre korlátozza az adatkezelést, ha</a:t>
            </a:r>
            <a:br>
              <a:rPr lang="hu-HU" sz="1800" dirty="0"/>
            </a:br>
            <a:r>
              <a:rPr lang="hu-HU" sz="1800" dirty="0"/>
              <a:t>• érintett vitatja az adatok pontosságát, amíg ellenőrzik azt;</a:t>
            </a:r>
            <a:br>
              <a:rPr lang="hu-HU" sz="1800" dirty="0"/>
            </a:br>
            <a:r>
              <a:rPr lang="hu-HU" sz="1800" dirty="0"/>
              <a:t>• az adatkezelés jogellenes, de az érintett ellenzi a törlést és a felhasználás</a:t>
            </a:r>
            <a:br>
              <a:rPr lang="hu-HU" sz="1800" dirty="0"/>
            </a:br>
            <a:r>
              <a:rPr lang="hu-HU" sz="1800" dirty="0"/>
              <a:t>korlátozását kéri;</a:t>
            </a:r>
            <a:br>
              <a:rPr lang="hu-HU" sz="1800" dirty="0"/>
            </a:br>
            <a:r>
              <a:rPr lang="hu-HU" sz="1800" dirty="0"/>
              <a:t>• adatkezelési cél megszűnt, de az érintett jogi igények előterjesztéséhez,</a:t>
            </a:r>
            <a:br>
              <a:rPr lang="hu-HU" sz="1800" dirty="0"/>
            </a:br>
            <a:r>
              <a:rPr lang="hu-HU" sz="1800" dirty="0"/>
              <a:t>érvényesítéséhez vagy védelméhez igényli az adatokat;</a:t>
            </a:r>
            <a:br>
              <a:rPr lang="hu-HU" sz="1800" dirty="0"/>
            </a:br>
            <a:r>
              <a:rPr lang="hu-HU" sz="1800" dirty="0"/>
              <a:t>• tiltakozás alapján, amíg azt elbírálják.</a:t>
            </a:r>
            <a:br>
              <a:rPr lang="hu-HU" sz="1800" dirty="0"/>
            </a:br>
            <a:r>
              <a:rPr lang="hu-HU" sz="1800" dirty="0"/>
              <a:t>Következménye, hogy az adatok csak tárolhatók és felhasználásuk csak akkor</a:t>
            </a:r>
            <a:br>
              <a:rPr lang="hu-HU" sz="1800" dirty="0"/>
            </a:br>
            <a:r>
              <a:rPr lang="hu-HU" sz="1800" dirty="0"/>
              <a:t>lehetséges, ha (i) az érintett hozzájárul; (</a:t>
            </a:r>
            <a:r>
              <a:rPr lang="hu-HU" sz="1800" dirty="0" err="1"/>
              <a:t>ii</a:t>
            </a:r>
            <a:r>
              <a:rPr lang="hu-HU" sz="1800" dirty="0"/>
              <a:t>) jogi igények előterjesztéséhez,</a:t>
            </a:r>
            <a:br>
              <a:rPr lang="hu-HU" sz="1800" dirty="0"/>
            </a:br>
            <a:r>
              <a:rPr lang="hu-HU" sz="1800" dirty="0"/>
              <a:t>érvényesítéséhez vagy védelméhez; (</a:t>
            </a:r>
            <a:r>
              <a:rPr lang="hu-HU" sz="1800" dirty="0" err="1"/>
              <a:t>iii</a:t>
            </a:r>
            <a:r>
              <a:rPr lang="hu-HU" sz="1800" dirty="0"/>
              <a:t>) más természetes vagy jogi személy</a:t>
            </a:r>
            <a:br>
              <a:rPr lang="hu-HU" sz="1800" dirty="0"/>
            </a:br>
            <a:r>
              <a:rPr lang="hu-HU" sz="1800" dirty="0"/>
              <a:t>jogainak védelme érdekében; (</a:t>
            </a:r>
            <a:r>
              <a:rPr lang="hu-HU" sz="1800" dirty="0" err="1"/>
              <a:t>iv</a:t>
            </a:r>
            <a:r>
              <a:rPr lang="hu-HU" sz="1800" dirty="0"/>
              <a:t>) fontos közérdek áll fenn.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22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959426" y="389593"/>
            <a:ext cx="5304619" cy="550385"/>
          </a:xfrm>
        </p:spPr>
        <p:txBody>
          <a:bodyPr>
            <a:normAutofit/>
          </a:bodyPr>
          <a:lstStyle/>
          <a:p>
            <a:pPr algn="l"/>
            <a:r>
              <a:rPr lang="hu-HU" sz="2800" b="0" dirty="0">
                <a:latin typeface="Calibri" panose="020F0502020204030204" pitchFamily="34" charset="0"/>
                <a:cs typeface="Calibri" panose="020F0502020204030204" pitchFamily="34" charset="0"/>
              </a:rPr>
              <a:t>Az adathordozhatósághoz való jog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0059" y="1449849"/>
            <a:ext cx="8358653" cy="2981474"/>
          </a:xfrm>
        </p:spPr>
        <p:txBody>
          <a:bodyPr>
            <a:normAutofit lnSpcReduction="10000"/>
          </a:bodyPr>
          <a:lstStyle/>
          <a:p>
            <a:pPr algn="l"/>
            <a:r>
              <a:rPr lang="hu-HU" sz="1800" dirty="0"/>
              <a:t>Az érintett jogosult arra, hogy a rá vonatkozó, általa egy </a:t>
            </a:r>
            <a:r>
              <a:rPr lang="hu-HU" sz="1800" dirty="0" smtClean="0"/>
              <a:t>adatkezelő rendelkezésére </a:t>
            </a:r>
            <a:r>
              <a:rPr lang="hu-HU" sz="1800" dirty="0"/>
              <a:t>bocsátott személyes adatokat tagolt, széles körben </a:t>
            </a:r>
            <a:r>
              <a:rPr lang="hu-HU" sz="1800" dirty="0" smtClean="0"/>
              <a:t>használt, géppel </a:t>
            </a:r>
            <a:r>
              <a:rPr lang="hu-HU" sz="1800" dirty="0"/>
              <a:t>olvasható formátumban megkapja, továbbá jogosult arra, hogy </a:t>
            </a:r>
            <a:r>
              <a:rPr lang="hu-HU" sz="1800" dirty="0" smtClean="0"/>
              <a:t>ezeket az </a:t>
            </a:r>
            <a:r>
              <a:rPr lang="hu-HU" sz="1800" dirty="0"/>
              <a:t>adatokat egy másik adatkezelőnek továbbítsa (akár közvetlen </a:t>
            </a:r>
            <a:r>
              <a:rPr lang="hu-HU" sz="1800" dirty="0" smtClean="0"/>
              <a:t>továbbítás útján </a:t>
            </a:r>
            <a:r>
              <a:rPr lang="hu-HU" sz="1800" dirty="0"/>
              <a:t>is) anélkül, hogy ezt </a:t>
            </a:r>
            <a:r>
              <a:rPr lang="hu-HU" sz="1800" dirty="0" smtClean="0"/>
              <a:t>akadályozná </a:t>
            </a:r>
            <a:r>
              <a:rPr lang="hu-HU" sz="1800" dirty="0"/>
              <a:t>az az adatkezelő, amelynek </a:t>
            </a:r>
            <a:r>
              <a:rPr lang="hu-HU" sz="1800" dirty="0" smtClean="0"/>
              <a:t>a személyes </a:t>
            </a:r>
            <a:r>
              <a:rPr lang="hu-HU" sz="1800" dirty="0"/>
              <a:t>adatokat a rendelkezésére bocsátotta, ha:</a:t>
            </a:r>
            <a:br>
              <a:rPr lang="hu-HU" sz="1800" dirty="0"/>
            </a:br>
            <a:r>
              <a:rPr lang="hu-HU" sz="1800" dirty="0"/>
              <a:t>• az adatkezelés hozzájáruláson, vagy szerződésen alapul; és</a:t>
            </a:r>
            <a:br>
              <a:rPr lang="hu-HU" sz="1800" dirty="0"/>
            </a:br>
            <a:r>
              <a:rPr lang="hu-HU" sz="1800" dirty="0"/>
              <a:t>• az adatkezelés automatizált.</a:t>
            </a:r>
            <a:br>
              <a:rPr lang="hu-HU" sz="1800" dirty="0"/>
            </a:br>
            <a:endParaRPr lang="hu-HU" sz="1800" dirty="0" smtClean="0"/>
          </a:p>
          <a:p>
            <a:pPr algn="ctr"/>
            <a:r>
              <a:rPr lang="hu-HU" sz="1800" i="1" dirty="0" smtClean="0"/>
              <a:t>Tagolt</a:t>
            </a:r>
            <a:r>
              <a:rPr lang="hu-HU" sz="1800" i="1" dirty="0"/>
              <a:t>, széles körben használt, géppel olvasható formátum</a:t>
            </a:r>
            <a:r>
              <a:rPr lang="hu-HU" sz="1800" dirty="0"/>
              <a:t>.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062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81931" y="207269"/>
            <a:ext cx="4059966" cy="691532"/>
          </a:xfrm>
        </p:spPr>
        <p:txBody>
          <a:bodyPr>
            <a:normAutofit/>
          </a:bodyPr>
          <a:lstStyle/>
          <a:p>
            <a:pPr algn="l"/>
            <a:r>
              <a:rPr lang="hu-HU" sz="2800" b="0" dirty="0">
                <a:latin typeface="Calibri" panose="020F0502020204030204" pitchFamily="34" charset="0"/>
                <a:cs typeface="Calibri" panose="020F0502020204030204" pitchFamily="34" charset="0"/>
              </a:rPr>
              <a:t>Tiltakozáshoz való </a:t>
            </a:r>
            <a:r>
              <a:rPr lang="hu-HU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jog</a:t>
            </a:r>
            <a:endParaRPr lang="hu-H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41214" y="1256416"/>
            <a:ext cx="8307498" cy="3475921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hu-HU" sz="3800" dirty="0" smtClean="0"/>
              <a:t>„</a:t>
            </a:r>
            <a:r>
              <a:rPr lang="hu-HU" sz="3800" i="1" dirty="0"/>
              <a:t>Az érintett jogosult arra, hogy a saját helyzetével kapcsolatos okokból bármikor tiltakozzon személyes</a:t>
            </a:r>
            <a:br>
              <a:rPr lang="hu-HU" sz="3800" i="1" dirty="0"/>
            </a:br>
            <a:r>
              <a:rPr lang="hu-HU" sz="3800" i="1" dirty="0"/>
              <a:t>adatainak a 6. cikk (1) bekezdésének […] f) pontján alapuló kezelése ellen. Ebben az esetben az adatkezelő</a:t>
            </a:r>
            <a:br>
              <a:rPr lang="hu-HU" sz="3800" i="1" dirty="0"/>
            </a:br>
            <a:r>
              <a:rPr lang="hu-HU" sz="3800" i="1" dirty="0"/>
              <a:t>a személyes adatokat nem kezelheti tovább, kivéve, ha az adatkezelő bizonyítja, hogy az adatkezelést olyan</a:t>
            </a:r>
            <a:br>
              <a:rPr lang="hu-HU" sz="3800" i="1" dirty="0"/>
            </a:br>
            <a:r>
              <a:rPr lang="hu-HU" sz="3800" i="1" dirty="0"/>
              <a:t>kényszerítő erejű jogos okok indokolják, amelyek elsőbbséget élveznek az érintett érdekeivel, jogaival és</a:t>
            </a:r>
            <a:br>
              <a:rPr lang="hu-HU" sz="3800" i="1" dirty="0"/>
            </a:br>
            <a:r>
              <a:rPr lang="hu-HU" sz="3800" i="1" dirty="0"/>
              <a:t>szabadságaival szemben, vagy amelyek jogi igények előterjesztéséhez, érvényesítéséhez vagy védelméhez</a:t>
            </a:r>
            <a:br>
              <a:rPr lang="hu-HU" sz="3800" i="1" dirty="0"/>
            </a:br>
            <a:r>
              <a:rPr lang="hu-HU" sz="3800" i="1" dirty="0"/>
              <a:t>kapcsolódnak</a:t>
            </a:r>
            <a:r>
              <a:rPr lang="hu-HU" sz="3800" i="1" dirty="0" smtClean="0"/>
              <a:t>.”</a:t>
            </a:r>
          </a:p>
          <a:p>
            <a:pPr algn="l"/>
            <a:r>
              <a:rPr lang="hu-HU" sz="3800" i="1" dirty="0"/>
              <a:t/>
            </a:r>
            <a:br>
              <a:rPr lang="hu-HU" sz="3800" i="1" dirty="0"/>
            </a:br>
            <a:r>
              <a:rPr lang="hu-HU" sz="3800" dirty="0"/>
              <a:t>K</a:t>
            </a:r>
            <a:r>
              <a:rPr lang="hu-HU" sz="3800" dirty="0" smtClean="0"/>
              <a:t>övetelmények</a:t>
            </a:r>
            <a:r>
              <a:rPr lang="hu-HU" sz="3800" dirty="0"/>
              <a:t>:</a:t>
            </a:r>
            <a:br>
              <a:rPr lang="hu-HU" sz="3800" dirty="0"/>
            </a:br>
            <a:r>
              <a:rPr lang="hu-HU" sz="3800" dirty="0"/>
              <a:t>• Az érintett részére transzparens módon fel kell tárni, hogy mely jogos érdek(</a:t>
            </a:r>
            <a:r>
              <a:rPr lang="hu-HU" sz="3800" dirty="0" err="1"/>
              <a:t>ek</a:t>
            </a:r>
            <a:r>
              <a:rPr lang="hu-HU" sz="3800" dirty="0"/>
              <a:t>)</a:t>
            </a:r>
            <a:r>
              <a:rPr lang="hu-HU" sz="3800" dirty="0" err="1"/>
              <a:t>ből</a:t>
            </a:r>
            <a:r>
              <a:rPr lang="hu-HU" sz="3800" dirty="0"/>
              <a:t> kezelik az adatait.</a:t>
            </a:r>
            <a:br>
              <a:rPr lang="hu-HU" sz="3800" dirty="0"/>
            </a:br>
            <a:r>
              <a:rPr lang="hu-HU" sz="3800" dirty="0" smtClean="0"/>
              <a:t>(GDPR </a:t>
            </a:r>
            <a:r>
              <a:rPr lang="hu-HU" sz="3800" dirty="0"/>
              <a:t>13. cikk (1)(d); 14. cikk (2)(b))</a:t>
            </a:r>
            <a:br>
              <a:rPr lang="hu-HU" sz="3800" dirty="0"/>
            </a:br>
            <a:r>
              <a:rPr lang="hu-HU" sz="3800" dirty="0"/>
              <a:t/>
            </a:r>
            <a:br>
              <a:rPr lang="hu-HU" sz="3800" dirty="0"/>
            </a:br>
            <a:r>
              <a:rPr lang="hu-HU" sz="3800" dirty="0"/>
              <a:t>• A tiltakozás jogára kifejezetten fel kell hívni az érintett figyelmét, és a vonatkozó </a:t>
            </a:r>
            <a:r>
              <a:rPr lang="hu-HU" sz="3800" dirty="0" smtClean="0"/>
              <a:t>tájékoztatást egyértelműen </a:t>
            </a:r>
            <a:r>
              <a:rPr lang="hu-HU" sz="3800" dirty="0"/>
              <a:t>és minden más információtól elkülönítve kell megjeleníteni. </a:t>
            </a:r>
            <a:r>
              <a:rPr lang="hu-HU" sz="3800" dirty="0" smtClean="0"/>
              <a:t>(GDPR </a:t>
            </a:r>
            <a:r>
              <a:rPr lang="hu-HU" sz="3800" dirty="0"/>
              <a:t>21. cikk (</a:t>
            </a:r>
            <a:r>
              <a:rPr lang="hu-HU" sz="3800" dirty="0" smtClean="0"/>
              <a:t>4) bekezdése</a:t>
            </a:r>
            <a:r>
              <a:rPr lang="hu-HU" sz="3800" dirty="0"/>
              <a:t>)</a:t>
            </a:r>
            <a:r>
              <a:rPr lang="hu-HU" sz="2900" dirty="0"/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60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ím 1"/>
          <p:cNvSpPr>
            <a:spLocks noGrp="1"/>
          </p:cNvSpPr>
          <p:nvPr>
            <p:ph type="ctrTitle"/>
          </p:nvPr>
        </p:nvSpPr>
        <p:spPr>
          <a:xfrm>
            <a:off x="1935896" y="1710221"/>
            <a:ext cx="5379304" cy="1222459"/>
          </a:xfrm>
        </p:spPr>
        <p:txBody>
          <a:bodyPr anchor="t">
            <a:noAutofit/>
          </a:bodyPr>
          <a:lstStyle/>
          <a:p>
            <a:pPr algn="ctr"/>
            <a:r>
              <a:rPr lang="hu-H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Adatbiztonság és incidenskezelés</a:t>
            </a:r>
            <a:endParaRPr lang="hu-H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39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75154" y="339960"/>
            <a:ext cx="5279327" cy="564772"/>
          </a:xfrm>
        </p:spPr>
        <p:txBody>
          <a:bodyPr/>
          <a:lstStyle/>
          <a:p>
            <a:r>
              <a:rPr lang="hu-HU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GDPR adatbiztonsági előírásai</a:t>
            </a:r>
            <a:endParaRPr lang="hu-HU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5439" y="1136739"/>
            <a:ext cx="7386686" cy="275913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1B5C93"/>
              </a:buClr>
              <a:buSzPct val="90000"/>
              <a:buFont typeface="Wingdings" charset="2"/>
              <a:buChar char="§"/>
              <a:defRPr sz="2300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Wingdings" charset="2"/>
              <a:buChar char="§"/>
              <a:defRPr sz="145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-"/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Az adatkezelő és az adatfeldolgozó megfelelő </a:t>
            </a:r>
            <a:r>
              <a:rPr lang="hu-HU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technikai és szervezési intézkedéseket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 hajt végre annak érdekében, hogy a kockázat mértékének megfelelő szintű </a:t>
            </a:r>
            <a:r>
              <a:rPr lang="hu-HU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adatbiztonságot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garantálja. [GDPR 32. cikk (1)]</a:t>
            </a:r>
          </a:p>
          <a:p>
            <a:pPr algn="just">
              <a:buFontTx/>
              <a:buChar char="-"/>
            </a:pPr>
            <a:r>
              <a:rPr lang="hu-HU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 kell megakadályozni?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jogosulatlan hozzáférés az adatok tárolására szolgáló eszközökhöz, jogosulatlan másolás, megváltoztatás, olvasás, eltávolítás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és törlés megakadályozása.</a:t>
            </a:r>
          </a:p>
          <a:p>
            <a:pPr algn="just">
              <a:buFontTx/>
              <a:buChar char="-"/>
            </a:pPr>
            <a:r>
              <a:rPr lang="hu-HU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 kell biztosítani?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hozzáférési jogosultságok megfelelő elosztása, adattovábbítások naplózása, adatbevitel naplózása, az adatok visszaállításának lehetősége, ha pl. üzemzavar történik (biztonsági mentés készítése!), az előforduló hibákról napló vezetése.</a:t>
            </a:r>
          </a:p>
        </p:txBody>
      </p:sp>
    </p:spTree>
    <p:extLst>
      <p:ext uri="{BB962C8B-B14F-4D97-AF65-F5344CB8AC3E}">
        <p14:creationId xmlns:p14="http://schemas.microsoft.com/office/powerpoint/2010/main" val="1143708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13271" y="1447802"/>
            <a:ext cx="58802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100" dirty="0"/>
              <a:t>a </a:t>
            </a:r>
            <a:r>
              <a:rPr lang="hu-HU" sz="3300" b="1" dirty="0"/>
              <a:t>biztonság olyan sérülése</a:t>
            </a:r>
            <a:r>
              <a:rPr lang="hu-HU" sz="2100" dirty="0"/>
              <a:t>, amely a továbbított, tárolt vagy más módon kezelt </a:t>
            </a:r>
            <a:br>
              <a:rPr lang="hu-HU" sz="2100" dirty="0"/>
            </a:br>
            <a:r>
              <a:rPr lang="hu-HU" sz="3300" b="1" dirty="0"/>
              <a:t>személyes adatok </a:t>
            </a:r>
            <a:br>
              <a:rPr lang="hu-HU" sz="3300" b="1" dirty="0"/>
            </a:br>
            <a:r>
              <a:rPr lang="hu-HU" sz="2100" dirty="0"/>
              <a:t>véletlen vagy jogellenes megsemmisítését, elvesztését, megváltoztatását, jogosulatlan közlését vagy az azokhoz való jogosulatlan hozzáférést eredményezi;</a:t>
            </a:r>
          </a:p>
          <a:p>
            <a:endParaRPr lang="hu-HU" sz="2100" dirty="0"/>
          </a:p>
          <a:p>
            <a:pPr algn="r"/>
            <a:r>
              <a:rPr lang="hu-HU" sz="2100" dirty="0">
                <a:solidFill>
                  <a:schemeClr val="dk1"/>
                </a:solidFill>
              </a:rPr>
              <a:t>[</a:t>
            </a:r>
            <a:r>
              <a:rPr lang="hu-HU" sz="2100" dirty="0">
                <a:solidFill>
                  <a:srgbClr val="FF0000"/>
                </a:solidFill>
              </a:rPr>
              <a:t>GDPR 4. cikk 12.</a:t>
            </a:r>
            <a:r>
              <a:rPr lang="hu-HU" sz="2100" dirty="0">
                <a:solidFill>
                  <a:schemeClr val="dk1"/>
                </a:solidFill>
              </a:rPr>
              <a:t>]</a:t>
            </a:r>
            <a:endParaRPr lang="hu-HU" sz="21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076577" y="489967"/>
            <a:ext cx="551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1B5C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 adatvédelmi incidens fogalma</a:t>
            </a:r>
          </a:p>
        </p:txBody>
      </p:sp>
    </p:spTree>
    <p:extLst>
      <p:ext uri="{BB962C8B-B14F-4D97-AF65-F5344CB8AC3E}">
        <p14:creationId xmlns:p14="http://schemas.microsoft.com/office/powerpoint/2010/main" val="3756865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2379" y="193651"/>
            <a:ext cx="7392657" cy="50209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u-HU" altLang="hu-HU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Információs rendszerben tárolt adatok megsértése</a:t>
            </a:r>
            <a:endParaRPr lang="hu-HU" altLang="hu-HU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7699" y="919113"/>
            <a:ext cx="6265069" cy="3024188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90000"/>
              </a:lnSpc>
              <a:buFontTx/>
              <a:buChar char="-"/>
              <a:defRPr/>
            </a:pPr>
            <a:r>
              <a:rPr lang="hu-HU" alt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közszférába és a versenyszférába tartozó szervezetek is jelentős mértékben nagymértékben támaszkodnak ma már a különböző informatikai infrastruktúrákra.</a:t>
            </a:r>
          </a:p>
          <a:p>
            <a:pPr marL="457200" indent="-457200" algn="just">
              <a:lnSpc>
                <a:spcPct val="90000"/>
              </a:lnSpc>
              <a:buFontTx/>
              <a:buChar char="-"/>
              <a:defRPr/>
            </a:pPr>
            <a:r>
              <a:rPr lang="hu-HU" alt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Tipikus informatikai infrastruktúrát érintő támadás: Jogosulatlan hozzáférés a tárolt adatokhoz.</a:t>
            </a:r>
            <a:endParaRPr lang="hu-HU" alt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90000"/>
              </a:lnSpc>
              <a:buFontTx/>
              <a:buChar char="-"/>
              <a:defRPr/>
            </a:pPr>
            <a:r>
              <a:rPr lang="hu-HU" alt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cél általában a rendszerekben tárolt adatok jogosulatlan módosítása, törlése, elérése.</a:t>
            </a:r>
            <a:endParaRPr lang="hu-HU" alt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90000"/>
              </a:lnSpc>
              <a:buFontTx/>
              <a:buChar char="-"/>
              <a:defRPr/>
            </a:pPr>
            <a:r>
              <a:rPr lang="hu-HU" alt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személyes adatok védelmének megsértésére, de akár vagyoni károk okozására is alkalmas lehet.</a:t>
            </a:r>
            <a:endParaRPr lang="hu-HU" alt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90000"/>
              </a:lnSpc>
              <a:buFontTx/>
              <a:buChar char="-"/>
              <a:defRPr/>
            </a:pPr>
            <a:r>
              <a:rPr lang="hu-HU" alt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Ha személyes adatokat is érint </a:t>
            </a:r>
            <a:r>
              <a:rPr lang="hu-HU" altLang="hu-HU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</a:p>
          <a:p>
            <a:pPr algn="just">
              <a:lnSpc>
                <a:spcPct val="90000"/>
              </a:lnSpc>
              <a:defRPr/>
            </a:pPr>
            <a:r>
              <a:rPr lang="hu-HU" altLang="hu-HU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hu-HU" altLang="hu-HU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</a:t>
            </a:r>
            <a:r>
              <a:rPr lang="hu-HU" altLang="hu-HU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adatvédelmi incidenst </a:t>
            </a:r>
            <a:r>
              <a:rPr lang="hu-HU" altLang="hu-HU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eredményez!</a:t>
            </a:r>
            <a:endParaRPr lang="hu-HU" alt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6" name="Kép 4" descr="anonymous-hack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13279"/>
            <a:ext cx="2743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4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0376" y="94770"/>
            <a:ext cx="6672316" cy="98851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u-HU" altLang="hu-HU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Információs rendszerben tárolt adatok megsértésének más módjai</a:t>
            </a:r>
            <a:endParaRPr lang="hu-HU" altLang="hu-HU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6349" y="1385016"/>
            <a:ext cx="6265069" cy="182880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90000"/>
              </a:lnSpc>
              <a:buFontTx/>
              <a:buChar char="-"/>
            </a:pPr>
            <a:r>
              <a:rPr lang="hu-HU" alt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rendszer működésének megzavarása: „</a:t>
            </a:r>
            <a:r>
              <a:rPr lang="hu-HU" altLang="hu-HU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DDoS</a:t>
            </a:r>
            <a:r>
              <a:rPr lang="hu-HU" altLang="hu-HU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támadás”</a:t>
            </a:r>
            <a:endParaRPr lang="hu-HU" altLang="hu-HU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90000"/>
              </a:lnSpc>
              <a:buFontTx/>
              <a:buChar char="-"/>
            </a:pPr>
            <a:r>
              <a:rPr lang="hu-HU" alt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Üzleti, gazdasági vagy magántitkok jogosulatlan megismerése</a:t>
            </a:r>
          </a:p>
          <a:p>
            <a:pPr marL="457200" indent="-457200" algn="just">
              <a:lnSpc>
                <a:spcPct val="90000"/>
              </a:lnSpc>
              <a:buFontTx/>
              <a:buChar char="-"/>
            </a:pPr>
            <a:r>
              <a:rPr lang="hu-HU" alt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Kártevő szoftverek, kódok terjesztése (‚vírusok’)</a:t>
            </a:r>
          </a:p>
          <a:p>
            <a:pPr marL="457200" indent="-457200" algn="just">
              <a:lnSpc>
                <a:spcPct val="90000"/>
              </a:lnSpc>
              <a:buFontTx/>
              <a:buChar char="-"/>
            </a:pPr>
            <a:r>
              <a:rPr lang="hu-HU" alt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Személyazonosság-lopás</a:t>
            </a:r>
          </a:p>
          <a:p>
            <a:pPr marL="457200" indent="-457200" algn="just">
              <a:lnSpc>
                <a:spcPct val="90000"/>
              </a:lnSpc>
              <a:buFontTx/>
              <a:buChar char="-"/>
            </a:pPr>
            <a:r>
              <a:rPr lang="hu-HU" alt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Ezek a cselekmények is </a:t>
            </a:r>
            <a:r>
              <a:rPr lang="hu-HU" altLang="hu-HU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adatvédelmi </a:t>
            </a:r>
          </a:p>
          <a:p>
            <a:pPr algn="just">
              <a:lnSpc>
                <a:spcPct val="90000"/>
              </a:lnSpc>
            </a:pPr>
            <a:r>
              <a:rPr lang="hu-HU" alt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alt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hu-HU" altLang="hu-HU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incidenst</a:t>
            </a:r>
            <a:r>
              <a:rPr lang="hu-HU" alt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okozhatnak a GDPR alapján.</a:t>
            </a:r>
            <a:endParaRPr lang="hu-HU" alt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ép 3" descr="ddos áb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71" y="3285153"/>
            <a:ext cx="3168329" cy="179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1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198879" y="311574"/>
            <a:ext cx="5239758" cy="876515"/>
          </a:xfrm>
        </p:spPr>
        <p:txBody>
          <a:bodyPr>
            <a:noAutofit/>
          </a:bodyPr>
          <a:lstStyle/>
          <a:p>
            <a:pPr algn="ctr"/>
            <a:r>
              <a:rPr lang="hu-HU" b="0" dirty="0">
                <a:latin typeface="Calibri" panose="020F0502020204030204" pitchFamily="34" charset="0"/>
                <a:cs typeface="Calibri" panose="020F0502020204030204" pitchFamily="34" charset="0"/>
              </a:rPr>
              <a:t>Az adatvédelmi incidenssel kapcsolatos kötelezettségek</a:t>
            </a:r>
          </a:p>
        </p:txBody>
      </p:sp>
      <p:sp>
        <p:nvSpPr>
          <p:cNvPr id="4" name="Téglalap 3"/>
          <p:cNvSpPr/>
          <p:nvPr/>
        </p:nvSpPr>
        <p:spPr>
          <a:xfrm>
            <a:off x="1614085" y="2463713"/>
            <a:ext cx="6409346" cy="871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13" dirty="0"/>
              <a:t>Az adatvédelmi incidenst az adatkezelő indokolatlan késedelem nélkül, és ha lehetséges, legkésőbb 72 órával azután, hogy az adatvédelmi incidens a tudomására jutott, bejelenti a felügyeleti hatóságnak, </a:t>
            </a:r>
            <a:r>
              <a:rPr lang="hu-HU" sz="1013" b="1" dirty="0"/>
              <a:t>kivéve, ha az adatvédelmi incidens valószínűsíthetően nem jár kockázattal a természetes személyek jogaira és szabadságaira nézve</a:t>
            </a:r>
            <a:r>
              <a:rPr lang="hu-HU" sz="1013" dirty="0"/>
              <a:t>.</a:t>
            </a:r>
          </a:p>
          <a:p>
            <a:pPr algn="r"/>
            <a:r>
              <a:rPr lang="hu-HU" sz="1013" dirty="0">
                <a:solidFill>
                  <a:schemeClr val="dk1"/>
                </a:solidFill>
              </a:rPr>
              <a:t>[</a:t>
            </a:r>
            <a:r>
              <a:rPr lang="hu-HU" sz="1013" dirty="0">
                <a:solidFill>
                  <a:srgbClr val="FF0000"/>
                </a:solidFill>
              </a:rPr>
              <a:t>GDPR 33. cikk (1) bekezdés</a:t>
            </a:r>
            <a:r>
              <a:rPr lang="hu-HU" sz="1013" dirty="0">
                <a:solidFill>
                  <a:schemeClr val="dk1"/>
                </a:solidFill>
              </a:rPr>
              <a:t>]</a:t>
            </a:r>
            <a:endParaRPr lang="hu-HU" sz="1013" dirty="0"/>
          </a:p>
        </p:txBody>
      </p:sp>
      <p:sp>
        <p:nvSpPr>
          <p:cNvPr id="7" name="Téglalap 6"/>
          <p:cNvSpPr/>
          <p:nvPr/>
        </p:nvSpPr>
        <p:spPr>
          <a:xfrm>
            <a:off x="1614087" y="1602264"/>
            <a:ext cx="6409345" cy="71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013" dirty="0"/>
              <a:t>Az adatkezelő nyilvántartja az adatvédelmi incidenseket, feltüntetve az adatvédelmi incidenshez kapcsolódó tényeket, annak hatásait és az orvoslására tett intézkedéseket.</a:t>
            </a:r>
          </a:p>
          <a:p>
            <a:pPr algn="r"/>
            <a:r>
              <a:rPr lang="hu-HU" sz="1013" dirty="0"/>
              <a:t> </a:t>
            </a:r>
            <a:r>
              <a:rPr lang="hu-HU" sz="1013" dirty="0">
                <a:solidFill>
                  <a:schemeClr val="dk1"/>
                </a:solidFill>
              </a:rPr>
              <a:t>[</a:t>
            </a:r>
            <a:r>
              <a:rPr lang="hu-HU" sz="1013" dirty="0">
                <a:solidFill>
                  <a:srgbClr val="FF0000"/>
                </a:solidFill>
              </a:rPr>
              <a:t>GDPR 33. cikk (5) bekezdés</a:t>
            </a:r>
            <a:r>
              <a:rPr lang="hu-HU" sz="1013" dirty="0">
                <a:solidFill>
                  <a:schemeClr val="dk1"/>
                </a:solidFill>
              </a:rPr>
              <a:t>]</a:t>
            </a:r>
            <a:endParaRPr lang="hu-HU" sz="1013" dirty="0"/>
          </a:p>
          <a:p>
            <a:endParaRPr lang="hu-HU" sz="1013" dirty="0"/>
          </a:p>
        </p:txBody>
      </p:sp>
      <p:sp>
        <p:nvSpPr>
          <p:cNvPr id="8" name="Téglalap 7"/>
          <p:cNvSpPr/>
          <p:nvPr/>
        </p:nvSpPr>
        <p:spPr>
          <a:xfrm>
            <a:off x="1614085" y="3749601"/>
            <a:ext cx="6409346" cy="71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13" dirty="0"/>
              <a:t> </a:t>
            </a:r>
            <a:r>
              <a:rPr lang="hu-HU" sz="1013" b="1" dirty="0"/>
              <a:t>Ha az adatvédelmi incidens valószínűsíthetően magas kockázattal jár a természetes személyek jogaira és szabadságaira nézve</a:t>
            </a:r>
            <a:r>
              <a:rPr lang="hu-HU" sz="1013" dirty="0"/>
              <a:t>, az adatkezelő indokolatlan késedelem nélkül tájékoztatja az érintettet az adatvédelmi incidensről.</a:t>
            </a:r>
          </a:p>
          <a:p>
            <a:pPr algn="r"/>
            <a:r>
              <a:rPr lang="hu-HU" sz="1013" dirty="0">
                <a:solidFill>
                  <a:schemeClr val="dk1"/>
                </a:solidFill>
              </a:rPr>
              <a:t>[</a:t>
            </a:r>
            <a:r>
              <a:rPr lang="hu-HU" sz="1013" dirty="0">
                <a:solidFill>
                  <a:srgbClr val="FF0000"/>
                </a:solidFill>
              </a:rPr>
              <a:t>GDPR 34. cikk (1) bekezdés</a:t>
            </a:r>
            <a:r>
              <a:rPr lang="hu-HU" sz="1013" dirty="0">
                <a:solidFill>
                  <a:schemeClr val="dk1"/>
                </a:solidFill>
              </a:rPr>
              <a:t>]</a:t>
            </a:r>
            <a:endParaRPr lang="hu-HU" sz="1013" dirty="0"/>
          </a:p>
        </p:txBody>
      </p:sp>
      <p:sp>
        <p:nvSpPr>
          <p:cNvPr id="9" name="Szövegdoboz 8"/>
          <p:cNvSpPr txBox="1"/>
          <p:nvPr/>
        </p:nvSpPr>
        <p:spPr>
          <a:xfrm>
            <a:off x="1215783" y="1775389"/>
            <a:ext cx="290414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13" dirty="0"/>
              <a:t>1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215783" y="2828256"/>
            <a:ext cx="290414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13" dirty="0"/>
              <a:t>2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1304443" y="3922725"/>
            <a:ext cx="290414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13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7279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ím 1"/>
          <p:cNvSpPr>
            <a:spLocks noGrp="1"/>
          </p:cNvSpPr>
          <p:nvPr>
            <p:ph type="ctrTitle"/>
          </p:nvPr>
        </p:nvSpPr>
        <p:spPr>
          <a:xfrm>
            <a:off x="2095004" y="1722446"/>
            <a:ext cx="5379304" cy="1222459"/>
          </a:xfrm>
        </p:spPr>
        <p:txBody>
          <a:bodyPr anchor="t">
            <a:noAutofit/>
          </a:bodyPr>
          <a:lstStyle/>
          <a:p>
            <a:pPr algn="ctr"/>
            <a:r>
              <a:rPr lang="hu-H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Az érintettek jogai a GDPR alapján</a:t>
            </a:r>
            <a:endParaRPr lang="hu-H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99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07726" y="1468474"/>
            <a:ext cx="7514035" cy="2867168"/>
          </a:xfrm>
        </p:spPr>
        <p:txBody>
          <a:bodyPr anchor="t">
            <a:noAutofit/>
          </a:bodyPr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hu-HU" altLang="hu-HU" dirty="0" smtClean="0">
                <a:latin typeface="+mj-lt"/>
              </a:rPr>
              <a:t>- </a:t>
            </a:r>
            <a:r>
              <a:rPr lang="hu-HU" alt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Főszabály</a:t>
            </a:r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: indokolatlan késedelem nélkül kell megtenni.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hu-HU" alt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hu-HU" alt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- Ha </a:t>
            </a:r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lehetséges, legkésőbb 72 órával azután bejelentést kell tenni, </a:t>
            </a:r>
            <a:r>
              <a:rPr lang="hu-HU" alt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hogy </a:t>
            </a:r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az </a:t>
            </a:r>
            <a:r>
              <a:rPr lang="hu-HU" alt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adatvédelmi </a:t>
            </a:r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incidens a tudomására jutott. Ha a bejelentés </a:t>
            </a:r>
            <a:r>
              <a:rPr lang="hu-HU" alt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nem </a:t>
            </a:r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történik meg 72 órán belül, akkor mellékelni kell hozzá a </a:t>
            </a:r>
            <a:r>
              <a:rPr lang="hu-HU" alt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késedelem </a:t>
            </a:r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igazolására szolgáló indokokat is.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hu-HU" alt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hu-HU" alt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- Az </a:t>
            </a:r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adatfeldolgozó az adatvédelmi incidenst, az arról való </a:t>
            </a:r>
            <a:r>
              <a:rPr lang="hu-HU" alt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tudomásszerzését követően </a:t>
            </a:r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indokolatlan késedelem nélkül bejelenti </a:t>
            </a:r>
            <a:r>
              <a:rPr lang="hu-HU" alt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az </a:t>
            </a:r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adatkezelőnek.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659994" y="391608"/>
            <a:ext cx="6004830" cy="876515"/>
          </a:xfrm>
        </p:spPr>
        <p:txBody>
          <a:bodyPr>
            <a:noAutofit/>
          </a:bodyPr>
          <a:lstStyle/>
          <a:p>
            <a:pPr algn="ctr"/>
            <a:r>
              <a:rPr lang="hu-HU" b="0" dirty="0">
                <a:latin typeface="Calibri" panose="020F0502020204030204" pitchFamily="34" charset="0"/>
                <a:cs typeface="Calibri" panose="020F0502020204030204" pitchFamily="34" charset="0"/>
              </a:rPr>
              <a:t>Az adatvédelmi </a:t>
            </a:r>
            <a:r>
              <a:rPr lang="hu-HU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incidens bejelentése [</a:t>
            </a:r>
            <a:r>
              <a:rPr lang="hu-HU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GDPR 33. cikk</a:t>
            </a:r>
            <a:r>
              <a:rPr lang="hu-HU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hu-HU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597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34297" y="385653"/>
            <a:ext cx="5970869" cy="1314449"/>
          </a:xfrm>
        </p:spPr>
        <p:txBody>
          <a:bodyPr>
            <a:normAutofit/>
          </a:bodyPr>
          <a:lstStyle/>
          <a:p>
            <a:pPr algn="ctr"/>
            <a:r>
              <a:rPr lang="hu-HU" b="0" dirty="0">
                <a:latin typeface="Calibri" panose="020F0502020204030204" pitchFamily="34" charset="0"/>
                <a:cs typeface="Calibri" panose="020F0502020204030204" pitchFamily="34" charset="0"/>
              </a:rPr>
              <a:t>Az érintett </a:t>
            </a:r>
            <a:r>
              <a:rPr lang="hu-HU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tájékoztatása az adatvédelmi incidensről [</a:t>
            </a:r>
            <a:r>
              <a:rPr lang="hu-HU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GDPR 34. cikk</a:t>
            </a:r>
            <a:r>
              <a:rPr lang="hu-HU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hu-HU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3232" y="1925516"/>
            <a:ext cx="7749414" cy="2664070"/>
          </a:xfrm>
        </p:spPr>
        <p:txBody>
          <a:bodyPr anchor="t">
            <a:noAutofit/>
          </a:bodyPr>
          <a:lstStyle/>
          <a:p>
            <a:pPr marL="0" indent="0" algn="just">
              <a:spcBef>
                <a:spcPts val="0"/>
              </a:spcBef>
              <a:buClr>
                <a:schemeClr val="tx1"/>
              </a:buClr>
              <a:buNone/>
            </a:pPr>
            <a:r>
              <a:rPr lang="hu-HU" alt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Ha az adatvédelmi incidens valószínűsíthetően </a:t>
            </a:r>
            <a:r>
              <a:rPr lang="hu-HU" alt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magas kockázattal jár</a:t>
            </a:r>
            <a:r>
              <a:rPr lang="hu-HU" alt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 a természetes </a:t>
            </a:r>
            <a:r>
              <a:rPr lang="hu-HU" alt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személyek </a:t>
            </a:r>
            <a:r>
              <a:rPr lang="hu-HU" alt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jogaira és szabadságaira nézve, az adatkezelő indokolatlan késedelem nélkül </a:t>
            </a:r>
            <a:r>
              <a:rPr lang="hu-HU" alt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tájékoztatja az érintettet </a:t>
            </a:r>
            <a:r>
              <a:rPr lang="hu-HU" alt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az adatvédelmi incidensről:</a:t>
            </a:r>
          </a:p>
          <a:p>
            <a:pPr marL="0" indent="0">
              <a:spcBef>
                <a:spcPts val="900"/>
              </a:spcBef>
              <a:buClr>
                <a:schemeClr val="tx1"/>
              </a:buClr>
              <a:buNone/>
            </a:pPr>
            <a:r>
              <a:rPr lang="hu-HU" alt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hu-HU" alt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alt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az </a:t>
            </a:r>
            <a:r>
              <a:rPr lang="hu-HU" alt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adatvédelmi tisztviselő nevét és elérhetőségét,</a:t>
            </a:r>
          </a:p>
          <a:p>
            <a:pPr marL="0" indent="0">
              <a:spcBef>
                <a:spcPts val="900"/>
              </a:spcBef>
              <a:buClr>
                <a:schemeClr val="tx1"/>
              </a:buClr>
              <a:buNone/>
            </a:pPr>
            <a:r>
              <a:rPr lang="hu-HU" alt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ismertetni </a:t>
            </a:r>
            <a:r>
              <a:rPr lang="hu-HU" alt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kell az adatvédelmi incidens jellegét, következményeit,</a:t>
            </a:r>
          </a:p>
          <a:p>
            <a:pPr marL="0" indent="0">
              <a:spcBef>
                <a:spcPts val="900"/>
              </a:spcBef>
              <a:buClr>
                <a:schemeClr val="tx1"/>
              </a:buClr>
              <a:buNone/>
            </a:pPr>
            <a:r>
              <a:rPr lang="hu-HU" alt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az </a:t>
            </a:r>
            <a:r>
              <a:rPr lang="hu-HU" alt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orvoslására tett vagy tervezett intézkedéseket</a:t>
            </a:r>
            <a:r>
              <a:rPr lang="hu-HU" alt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u-HU" alt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41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3721" y="811116"/>
            <a:ext cx="7258802" cy="3370093"/>
          </a:xfrm>
        </p:spPr>
        <p:txBody>
          <a:bodyPr anchor="t">
            <a:noAutofit/>
          </a:bodyPr>
          <a:lstStyle/>
          <a:p>
            <a:pPr marL="0" indent="0" algn="just">
              <a:spcBef>
                <a:spcPts val="0"/>
              </a:spcBef>
              <a:buClr>
                <a:schemeClr val="tx1"/>
              </a:buClr>
              <a:buNone/>
            </a:pPr>
            <a:r>
              <a:rPr lang="hu-HU" alt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„Érzékeny adatok”:  ezen személyes adatokat érintő incidensek vélhetően kockázatot jelentenek a természetes személyek jogaira, szabadságaira: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hu-HU" alt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hu-HU" alt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a különleges adatok [</a:t>
            </a:r>
            <a:r>
              <a:rPr lang="hu-HU" altLang="hu-HU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GDPR 9. cikk</a:t>
            </a:r>
            <a:r>
              <a:rPr lang="hu-HU" alt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],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hu-HU" alt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hu-HU" alt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az érintett pénzügyi helyzetére vonatkozó adatok (például tartozás),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hu-HU" alt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hu-HU" alt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az érintett társadalmi megbecsülésére kiható adatok (például játékszenvedély, rossz iskolai eredmények),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hu-HU" alt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hu-HU" alt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felhasználónevek és jelszavak,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hu-HU" alt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hu-HU" alt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a személyiséglopásra alkalmas adatok (például okmánymásolat).</a:t>
            </a: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xmlns="" id="{6BF170FA-6960-43F4-A2F9-AAD6D0A4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078" y="193257"/>
            <a:ext cx="4203216" cy="992067"/>
          </a:xfrm>
        </p:spPr>
        <p:txBody>
          <a:bodyPr>
            <a:normAutofit/>
          </a:bodyPr>
          <a:lstStyle/>
          <a:p>
            <a:pPr algn="ctr"/>
            <a:r>
              <a:rPr lang="hu-HU" b="0" dirty="0">
                <a:latin typeface="Calibri" panose="020F0502020204030204" pitchFamily="34" charset="0"/>
                <a:cs typeface="Calibri" panose="020F0502020204030204" pitchFamily="34" charset="0"/>
              </a:rPr>
              <a:t>Kockázatok értékelése</a:t>
            </a:r>
          </a:p>
        </p:txBody>
      </p:sp>
    </p:spTree>
    <p:extLst>
      <p:ext uri="{BB962C8B-B14F-4D97-AF65-F5344CB8AC3E}">
        <p14:creationId xmlns:p14="http://schemas.microsoft.com/office/powerpoint/2010/main" val="3797523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8935" y="1732347"/>
            <a:ext cx="7514035" cy="1083650"/>
          </a:xfrm>
        </p:spPr>
        <p:txBody>
          <a:bodyPr>
            <a:noAutofit/>
          </a:bodyPr>
          <a:lstStyle/>
          <a:p>
            <a:pPr algn="ctr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Az adatvédelmi tisztviselő szerepe és 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feladatai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573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8615" y="731639"/>
            <a:ext cx="8064499" cy="856853"/>
          </a:xfrm>
        </p:spPr>
        <p:txBody>
          <a:bodyPr/>
          <a:lstStyle/>
          <a:p>
            <a:pPr algn="ctr"/>
            <a:r>
              <a:rPr lang="hu-HU" b="0" dirty="0">
                <a:latin typeface="Calibri" panose="020F0502020204030204" pitchFamily="34" charset="0"/>
                <a:cs typeface="Calibri" panose="020F0502020204030204" pitchFamily="34" charset="0"/>
              </a:rPr>
              <a:t>A tisztviselői </a:t>
            </a:r>
            <a:r>
              <a:rPr lang="hu-HU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feladatai </a:t>
            </a:r>
            <a:r>
              <a:rPr lang="hu-HU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hu-HU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GDPR 39. </a:t>
            </a:r>
            <a:r>
              <a:rPr lang="hu-HU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cikk</a:t>
            </a:r>
            <a:r>
              <a:rPr lang="hu-HU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hu-HU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89079" y="1965080"/>
            <a:ext cx="7514035" cy="23431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✓Tájékoztat és szakmai tanácsot </a:t>
            </a:r>
            <a:r>
              <a:rPr lang="hu-HU" dirty="0" smtClean="0"/>
              <a:t>ad.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✓adatkezelési műveletekben részt vevő személyzet tudatosságnövelése és </a:t>
            </a:r>
            <a:r>
              <a:rPr lang="hu-HU" dirty="0" smtClean="0"/>
              <a:t>képzése.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✓Megfelelés ellenőrzése, kapcsolódó </a:t>
            </a:r>
            <a:r>
              <a:rPr lang="hu-HU" dirty="0" smtClean="0"/>
              <a:t>auditokban részvétel, tervezés.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✓Adatkezelési nyilvántartás vezetése.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❑Adatvédelmi </a:t>
            </a:r>
            <a:r>
              <a:rPr lang="hu-HU" dirty="0" smtClean="0"/>
              <a:t>hatásvizsgálatban közreműködés.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❑Kockázatok </a:t>
            </a:r>
            <a:r>
              <a:rPr lang="hu-HU" dirty="0" smtClean="0"/>
              <a:t>felmérése.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❑Együttműködik a </a:t>
            </a:r>
            <a:r>
              <a:rPr lang="hu-HU" dirty="0" smtClean="0"/>
              <a:t>felügyeleti </a:t>
            </a:r>
            <a:r>
              <a:rPr lang="hu-HU" dirty="0"/>
              <a:t>hatósággal (pl. incidens bejelentés</a:t>
            </a:r>
            <a:r>
              <a:rPr lang="hu-HU" dirty="0" smtClean="0"/>
              <a:t>).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❑Kapcsolattartó pontként </a:t>
            </a:r>
            <a:r>
              <a:rPr lang="hu-HU" dirty="0" smtClean="0"/>
              <a:t>szolgál.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5291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09949" y="514351"/>
            <a:ext cx="7514035" cy="857249"/>
          </a:xfrm>
        </p:spPr>
        <p:txBody>
          <a:bodyPr/>
          <a:lstStyle/>
          <a:p>
            <a:pPr algn="ctr"/>
            <a:r>
              <a:rPr lang="hu-HU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Kit nevezhetünk ki</a:t>
            </a:r>
            <a:r>
              <a:rPr lang="hu-HU" b="0" dirty="0">
                <a:latin typeface="Calibri" panose="020F0502020204030204" pitchFamily="34" charset="0"/>
                <a:cs typeface="Calibri" panose="020F0502020204030204" pitchFamily="34" charset="0"/>
              </a:rPr>
              <a:t>? [</a:t>
            </a:r>
            <a:r>
              <a:rPr lang="hu-HU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GDPR 37. </a:t>
            </a:r>
            <a:r>
              <a:rPr lang="hu-HU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cikk</a:t>
            </a:r>
            <a:r>
              <a:rPr lang="hu-HU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hu-HU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76042" y="1828800"/>
            <a:ext cx="5182059" cy="2343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1. szakmai rátermettség</a:t>
            </a:r>
            <a:br>
              <a:rPr lang="hu-HU" dirty="0"/>
            </a:br>
            <a:r>
              <a:rPr lang="hu-HU" dirty="0"/>
              <a:t>2. adatvédelmi jog és gyakorlat szakértői</a:t>
            </a:r>
            <a:br>
              <a:rPr lang="hu-HU" dirty="0"/>
            </a:br>
            <a:r>
              <a:rPr lang="hu-HU" dirty="0"/>
              <a:t>szintű ismerete</a:t>
            </a:r>
            <a:br>
              <a:rPr lang="hu-HU" dirty="0"/>
            </a:br>
            <a:r>
              <a:rPr lang="hu-HU" dirty="0"/>
              <a:t>❑ </a:t>
            </a:r>
            <a:r>
              <a:rPr lang="hu-HU" i="1" dirty="0"/>
              <a:t>rendszer és folyamatok ismerete</a:t>
            </a:r>
            <a:br>
              <a:rPr lang="hu-HU" i="1" dirty="0"/>
            </a:br>
            <a:r>
              <a:rPr lang="hu-HU" dirty="0"/>
              <a:t>❑ </a:t>
            </a:r>
            <a:r>
              <a:rPr lang="hu-HU" i="1" dirty="0"/>
              <a:t>adatbiztonság</a:t>
            </a:r>
            <a:br>
              <a:rPr lang="hu-HU" i="1" dirty="0"/>
            </a:br>
            <a:r>
              <a:rPr lang="hu-HU" dirty="0"/>
              <a:t>3. feladatok ellátására való </a:t>
            </a:r>
            <a:r>
              <a:rPr lang="hu-HU" dirty="0" smtClean="0"/>
              <a:t>alkalmasság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2421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4441" y="426427"/>
            <a:ext cx="7514035" cy="1094642"/>
          </a:xfrm>
        </p:spPr>
        <p:txBody>
          <a:bodyPr/>
          <a:lstStyle/>
          <a:p>
            <a:pPr algn="ctr"/>
            <a:r>
              <a:rPr lang="hu-HU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Kötelező kinevezés </a:t>
            </a:r>
            <a:r>
              <a:rPr lang="hu-HU" b="0" dirty="0">
                <a:latin typeface="Calibri" panose="020F0502020204030204" pitchFamily="34" charset="0"/>
                <a:cs typeface="Calibri" panose="020F0502020204030204" pitchFamily="34" charset="0"/>
              </a:rPr>
              <a:t>esetei </a:t>
            </a:r>
            <a:r>
              <a:rPr lang="hu-HU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b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hu-HU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GDPR 37</a:t>
            </a:r>
            <a:r>
              <a:rPr lang="hu-HU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Cikk (1) bekezdés és (97</a:t>
            </a:r>
            <a:r>
              <a:rPr lang="hu-HU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hu-HU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hu-HU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18741" y="1820007"/>
            <a:ext cx="7514035" cy="287069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/>
              <a:t>A</a:t>
            </a:r>
            <a:r>
              <a:rPr lang="hu-HU" dirty="0" smtClean="0"/>
              <a:t>z </a:t>
            </a:r>
            <a:r>
              <a:rPr lang="hu-HU" dirty="0"/>
              <a:t>adatvédelmi tisztviselő </a:t>
            </a:r>
            <a:r>
              <a:rPr lang="hu-HU" b="1" dirty="0"/>
              <a:t>kijelölése kötelező</a:t>
            </a:r>
            <a:r>
              <a:rPr lang="hu-HU" dirty="0"/>
              <a:t>:</a:t>
            </a:r>
            <a:br>
              <a:rPr lang="hu-HU" dirty="0"/>
            </a:br>
            <a:r>
              <a:rPr lang="hu-HU" dirty="0"/>
              <a:t>a) az adatkezelést </a:t>
            </a:r>
            <a:r>
              <a:rPr lang="hu-HU" b="1" dirty="0"/>
              <a:t>közhatalmi szervek </a:t>
            </a:r>
            <a:r>
              <a:rPr lang="hu-HU" dirty="0"/>
              <a:t>vagy </a:t>
            </a:r>
            <a:r>
              <a:rPr lang="hu-HU" dirty="0" smtClean="0"/>
              <a:t>egyéb, </a:t>
            </a:r>
            <a:r>
              <a:rPr lang="hu-HU" b="1" dirty="0" smtClean="0"/>
              <a:t>közfeladatot </a:t>
            </a:r>
            <a:r>
              <a:rPr lang="hu-HU" b="1" dirty="0"/>
              <a:t>ellátó szervek </a:t>
            </a:r>
            <a:r>
              <a:rPr lang="hu-HU" dirty="0"/>
              <a:t>végzik, </a:t>
            </a:r>
            <a:r>
              <a:rPr lang="hu-HU" b="1" dirty="0"/>
              <a:t>kivéve</a:t>
            </a:r>
            <a:r>
              <a:rPr lang="hu-HU" dirty="0"/>
              <a:t> az </a:t>
            </a:r>
            <a:r>
              <a:rPr lang="hu-HU" dirty="0" smtClean="0"/>
              <a:t>igazságszolgáltatási feladatkörükben </a:t>
            </a:r>
            <a:r>
              <a:rPr lang="hu-HU" dirty="0"/>
              <a:t>eljáró </a:t>
            </a:r>
            <a:r>
              <a:rPr lang="hu-HU" b="1" dirty="0" smtClean="0"/>
              <a:t>bíróságokat</a:t>
            </a:r>
            <a:r>
              <a:rPr lang="hu-HU" dirty="0" smtClean="0"/>
              <a:t>.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b) az adatkezelő vagy az adatfeldolgozó </a:t>
            </a:r>
            <a:r>
              <a:rPr lang="hu-HU" b="1" dirty="0"/>
              <a:t>fő tevékenységei </a:t>
            </a:r>
            <a:r>
              <a:rPr lang="hu-HU" dirty="0" smtClean="0"/>
              <a:t>az érintettek </a:t>
            </a:r>
            <a:r>
              <a:rPr lang="hu-HU" b="1" dirty="0" smtClean="0"/>
              <a:t>nagymértékű</a:t>
            </a:r>
            <a:r>
              <a:rPr lang="hu-HU" b="1" dirty="0"/>
              <a:t>, rendszeres és szisztematikus </a:t>
            </a:r>
            <a:r>
              <a:rPr lang="hu-HU" b="1" dirty="0" smtClean="0"/>
              <a:t>nyomon követését </a:t>
            </a:r>
            <a:r>
              <a:rPr lang="hu-HU" dirty="0"/>
              <a:t>teszik </a:t>
            </a:r>
            <a:r>
              <a:rPr lang="hu-HU" dirty="0" smtClean="0"/>
              <a:t>szükségessé.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c) fő tevékenységei </a:t>
            </a:r>
            <a:r>
              <a:rPr lang="hu-HU" dirty="0"/>
              <a:t>(alaptevékenysége) </a:t>
            </a:r>
            <a:r>
              <a:rPr lang="hu-HU" b="1" dirty="0"/>
              <a:t>során </a:t>
            </a:r>
            <a:r>
              <a:rPr lang="hu-HU" dirty="0"/>
              <a:t>a személyes adatok </a:t>
            </a:r>
            <a:r>
              <a:rPr lang="hu-HU" dirty="0" smtClean="0"/>
              <a:t>9. cikk </a:t>
            </a:r>
            <a:r>
              <a:rPr lang="hu-HU" dirty="0"/>
              <a:t>szerinti </a:t>
            </a:r>
            <a:r>
              <a:rPr lang="hu-HU" b="1" i="1" dirty="0"/>
              <a:t>különleges kategóriáinak </a:t>
            </a:r>
            <a:r>
              <a:rPr lang="hu-HU" dirty="0"/>
              <a:t>és a 10. cikkben </a:t>
            </a:r>
            <a:r>
              <a:rPr lang="hu-HU" dirty="0" smtClean="0"/>
              <a:t>említett, </a:t>
            </a:r>
            <a:r>
              <a:rPr lang="hu-HU" b="1" dirty="0" smtClean="0"/>
              <a:t>büntetőjogi </a:t>
            </a:r>
            <a:r>
              <a:rPr lang="hu-HU" b="1" dirty="0"/>
              <a:t>felelősség</a:t>
            </a:r>
            <a:r>
              <a:rPr lang="hu-HU" dirty="0"/>
              <a:t> megállapítására vonatkozó határozatokra </a:t>
            </a:r>
            <a:r>
              <a:rPr lang="hu-HU" dirty="0" smtClean="0"/>
              <a:t>és bűncselekményekre </a:t>
            </a:r>
            <a:r>
              <a:rPr lang="hu-HU" dirty="0"/>
              <a:t>vonatkozó adatok </a:t>
            </a:r>
            <a:r>
              <a:rPr lang="hu-HU" b="1" dirty="0"/>
              <a:t>nagy számban </a:t>
            </a:r>
            <a:r>
              <a:rPr lang="hu-HU" dirty="0" smtClean="0"/>
              <a:t>történő kezelését </a:t>
            </a:r>
            <a:r>
              <a:rPr lang="hu-HU" dirty="0"/>
              <a:t>foglalják magukban. </a:t>
            </a:r>
          </a:p>
        </p:txBody>
      </p:sp>
    </p:spTree>
    <p:extLst>
      <p:ext uri="{BB962C8B-B14F-4D97-AF65-F5344CB8AC3E}">
        <p14:creationId xmlns:p14="http://schemas.microsoft.com/office/powerpoint/2010/main" val="2066504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="" xmlns:a16="http://schemas.microsoft.com/office/drawing/2014/main" id="{526F1FDD-1B42-46F9-96F0-DC25D15D3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29" y="1773712"/>
            <a:ext cx="7514035" cy="883376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Az adatvédelmi felügyeleti hatóság jogállása, eljárásai, hatáskörei</a:t>
            </a:r>
            <a:endParaRPr lang="hu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4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304925" y="1063230"/>
            <a:ext cx="6615113" cy="390270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5100" rIns="0" bIns="35100">
            <a:spAutoFit/>
          </a:bodyPr>
          <a:lstStyle>
            <a:lvl1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250950" indent="-33655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algn="just">
              <a:buSzPct val="100000"/>
              <a:defRPr/>
            </a:pPr>
            <a:endParaRPr lang="hu-HU" altLang="hu-HU" sz="1500" b="0" dirty="0">
              <a:ea typeface="ＭＳ Ｐゴシック" panose="020B0600070205080204" pitchFamily="34" charset="-128"/>
            </a:endParaRPr>
          </a:p>
          <a:p>
            <a:pPr lvl="1" algn="ctr">
              <a:buSzPct val="100000"/>
              <a:defRPr/>
            </a:pPr>
            <a:r>
              <a:rPr lang="hu-HU" altLang="hu-HU" sz="1800" b="0" dirty="0">
                <a:latin typeface="+mj-lt"/>
                <a:ea typeface="ＭＳ Ｐゴシック" panose="020B0600070205080204" pitchFamily="34" charset="-128"/>
              </a:rPr>
              <a:t>GDPR VI</a:t>
            </a:r>
            <a:r>
              <a:rPr lang="hu-HU" altLang="hu-HU" sz="1800" b="0" dirty="0">
                <a:latin typeface="+mj-lt"/>
                <a:ea typeface="ＭＳ Ｐゴシック" panose="020B0600070205080204" pitchFamily="34" charset="-128"/>
              </a:rPr>
              <a:t>. fejezet – független felügyeleti hatóságok</a:t>
            </a:r>
          </a:p>
          <a:p>
            <a:pPr lvl="1" algn="just">
              <a:buSzPct val="100000"/>
              <a:defRPr/>
            </a:pPr>
            <a:endParaRPr lang="hu-HU" altLang="hu-HU" sz="1800" b="0" dirty="0">
              <a:latin typeface="+mj-lt"/>
              <a:ea typeface="ＭＳ Ｐゴシック" panose="020B0600070205080204" pitchFamily="34" charset="-128"/>
            </a:endParaRPr>
          </a:p>
          <a:p>
            <a:pPr lvl="1" algn="just">
              <a:buSzPct val="100000"/>
              <a:defRPr/>
            </a:pPr>
            <a:r>
              <a:rPr lang="hu-HU" altLang="hu-HU" sz="1800" b="0" dirty="0">
                <a:latin typeface="+mj-lt"/>
                <a:ea typeface="ＭＳ Ｐゴシック" panose="020B0600070205080204" pitchFamily="34" charset="-128"/>
              </a:rPr>
              <a:t>51-52. cikk </a:t>
            </a:r>
          </a:p>
          <a:p>
            <a:pPr lvl="1" algn="just">
              <a:buSzPct val="100000"/>
              <a:defRPr/>
            </a:pPr>
            <a:endParaRPr lang="hu-HU" altLang="hu-HU" sz="1800" b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ＭＳ Ｐゴシック" panose="020B0600070205080204" pitchFamily="34" charset="-128"/>
            </a:endParaRPr>
          </a:p>
          <a:p>
            <a:pPr lvl="1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1800" b="0" dirty="0">
                <a:latin typeface="+mj-lt"/>
                <a:ea typeface="ＭＳ Ｐゴシック" panose="020B0600070205080204" pitchFamily="34" charset="-128"/>
              </a:rPr>
              <a:t> Felügyeleti </a:t>
            </a:r>
            <a:r>
              <a:rPr lang="hu-HU" altLang="hu-HU" sz="1800" b="0" dirty="0">
                <a:latin typeface="+mj-lt"/>
                <a:ea typeface="ＭＳ Ｐゴシック" panose="020B0600070205080204" pitchFamily="34" charset="-128"/>
              </a:rPr>
              <a:t>hatóság – független közhatalmi szerv, mely a Rendelet alkalmazását ellenőrzi, azért felel (ezt minden tagállam „előírja”)</a:t>
            </a:r>
          </a:p>
          <a:p>
            <a:pPr lvl="1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u-HU" altLang="hu-HU" sz="1800" b="0" dirty="0">
              <a:latin typeface="+mj-lt"/>
              <a:ea typeface="ＭＳ Ｐゴシック" panose="020B0600070205080204" pitchFamily="34" charset="-128"/>
            </a:endParaRPr>
          </a:p>
          <a:p>
            <a:pPr lvl="1" algn="just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1800" b="0" dirty="0">
                <a:latin typeface="+mj-lt"/>
                <a:ea typeface="ＭＳ Ｐゴシック" panose="020B0600070205080204" pitchFamily="34" charset="-128"/>
              </a:rPr>
              <a:t> Függetlenség </a:t>
            </a:r>
            <a:endParaRPr lang="hu-HU" altLang="hu-HU" sz="1800" b="0" dirty="0">
              <a:latin typeface="+mj-lt"/>
              <a:ea typeface="ＭＳ Ｐゴシック" panose="020B0600070205080204" pitchFamily="34" charset="-128"/>
            </a:endParaRPr>
          </a:p>
          <a:p>
            <a:pPr lvl="2"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hu-HU" altLang="hu-HU" sz="1800" b="0" dirty="0">
                <a:latin typeface="+mj-lt"/>
                <a:ea typeface="ＭＳ Ｐゴシック" panose="020B0600070205080204" pitchFamily="34" charset="-128"/>
              </a:rPr>
              <a:t>feladat, hatáskör tekintetében</a:t>
            </a:r>
          </a:p>
          <a:p>
            <a:pPr lvl="2"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hu-HU" altLang="hu-HU" sz="1800" b="0" dirty="0">
                <a:latin typeface="+mj-lt"/>
                <a:ea typeface="ＭＳ Ｐゴシック" panose="020B0600070205080204" pitchFamily="34" charset="-128"/>
              </a:rPr>
              <a:t>hatóságok tagjai  - utasítás, összeférhetetlenség</a:t>
            </a:r>
          </a:p>
          <a:p>
            <a:pPr lvl="2"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hu-HU" altLang="hu-HU" sz="1800" b="0" dirty="0">
                <a:latin typeface="+mj-lt"/>
                <a:ea typeface="ＭＳ Ｐゴシック" panose="020B0600070205080204" pitchFamily="34" charset="-128"/>
              </a:rPr>
              <a:t>költségvetési, </a:t>
            </a:r>
            <a:r>
              <a:rPr lang="hu-HU" altLang="hu-HU" sz="1800" b="0" dirty="0">
                <a:latin typeface="+mj-lt"/>
                <a:ea typeface="ＭＳ Ｐゴシック" panose="020B0600070205080204" pitchFamily="34" charset="-128"/>
              </a:rPr>
              <a:t>pénzügyi</a:t>
            </a:r>
            <a:endParaRPr lang="hu-HU" altLang="hu-HU" sz="1800" b="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lvl="1">
              <a:buSzPct val="100000"/>
              <a:defRPr/>
            </a:pPr>
            <a:endParaRPr lang="hu-HU" altLang="hu-HU" sz="1800" b="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1460" y="410863"/>
            <a:ext cx="6142041" cy="540608"/>
          </a:xfrm>
        </p:spPr>
        <p:txBody>
          <a:bodyPr anchor="t">
            <a:noAutofit/>
          </a:bodyPr>
          <a:lstStyle/>
          <a:p>
            <a:pP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hu-HU" altLang="hu-HU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Az adatvédelmi felügyeleti hatóságok jogállása</a:t>
            </a:r>
            <a:endParaRPr lang="hu-HU" altLang="hu-HU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9120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204784" y="1174935"/>
            <a:ext cx="7772400" cy="367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35100" rIns="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4E3B30"/>
                </a:solidFill>
                <a:latin typeface="Franklin Gothic Book" pitchFamily="32" charset="0"/>
                <a:ea typeface="Microsoft YaHei" panose="020B0503020204020204" pitchFamily="34" charset="-122"/>
              </a:defRPr>
            </a:lvl1pPr>
            <a:lvl2pPr marL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4E3B30"/>
                </a:solidFill>
                <a:latin typeface="Franklin Gothic Book" pitchFamily="32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E3B30"/>
                </a:solidFill>
                <a:latin typeface="Franklin Gothic Book" pitchFamily="32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15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hu-HU" altLang="hu-HU" sz="1800" dirty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rPr>
              <a:t>Központi költségvetési szerv – önálló cím az Országgyűlés költségvetési fejezetén </a:t>
            </a:r>
            <a:r>
              <a:rPr lang="hu-HU" altLang="hu-HU" sz="1800" dirty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rPr>
              <a:t>belül</a:t>
            </a:r>
            <a:endParaRPr lang="hu-HU" altLang="hu-HU" sz="1800" dirty="0">
              <a:solidFill>
                <a:srgbClr val="000000"/>
              </a:solidFill>
              <a:latin typeface="+mj-lt"/>
              <a:ea typeface="ＭＳ Ｐゴシック" panose="020B0600070205080204" pitchFamily="34" charset="-128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rPr>
              <a:t> Autonóm államigazgatási szerv</a:t>
            </a:r>
            <a:r>
              <a:rPr lang="hu-HU" altLang="hu-HU" sz="1800" dirty="0">
                <a:solidFill>
                  <a:srgbClr val="000000"/>
                </a:solidFill>
                <a:latin typeface="+mj-lt"/>
              </a:rPr>
              <a:t> - az államigazgatás része, de nem alárendelt a kormánynak</a:t>
            </a:r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u-HU" altLang="hu-HU" sz="1800" dirty="0">
                <a:solidFill>
                  <a:srgbClr val="000000"/>
                </a:solidFill>
                <a:latin typeface="+mj-lt"/>
              </a:rPr>
              <a:t> nincs felettes szerv</a:t>
            </a:r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u-HU" altLang="hu-HU" sz="1800" dirty="0">
                <a:solidFill>
                  <a:srgbClr val="000000"/>
                </a:solidFill>
                <a:latin typeface="+mj-lt"/>
              </a:rPr>
              <a:t> nincs fellebbezési lehetőség, jogorvoslat</a:t>
            </a:r>
            <a:r>
              <a:rPr lang="hu-HU" altLang="hu-HU" sz="1800" dirty="0">
                <a:solidFill>
                  <a:srgbClr val="000000"/>
                </a:solidFill>
                <a:latin typeface="+mj-lt"/>
              </a:rPr>
              <a:t>: csak </a:t>
            </a:r>
            <a:r>
              <a:rPr lang="hu-HU" altLang="hu-HU" sz="1800" dirty="0">
                <a:solidFill>
                  <a:srgbClr val="000000"/>
                </a:solidFill>
                <a:latin typeface="+mj-lt"/>
              </a:rPr>
              <a:t>bírói </a:t>
            </a:r>
            <a:r>
              <a:rPr lang="hu-HU" altLang="hu-HU" sz="1800" dirty="0">
                <a:solidFill>
                  <a:srgbClr val="000000"/>
                </a:solidFill>
                <a:latin typeface="+mj-lt"/>
              </a:rPr>
              <a:t>út</a:t>
            </a:r>
            <a:endParaRPr lang="hu-HU" altLang="hu-HU" sz="1800" dirty="0">
              <a:solidFill>
                <a:srgbClr val="000000"/>
              </a:solidFill>
              <a:latin typeface="+mj-lt"/>
              <a:ea typeface="ＭＳ Ｐゴシック" panose="020B0600070205080204" pitchFamily="34" charset="-128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hu-HU" altLang="hu-HU" sz="1800" dirty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rPr>
              <a:t>       </a:t>
            </a:r>
            <a:r>
              <a:rPr lang="hu-HU" altLang="hu-HU" sz="1800" dirty="0">
                <a:solidFill>
                  <a:srgbClr val="000000"/>
                </a:solidFill>
                <a:latin typeface="+mj-lt"/>
              </a:rPr>
              <a:t>NAIH autonómiájának garanciái</a:t>
            </a:r>
            <a:r>
              <a:rPr lang="hu-HU" altLang="hu-HU" sz="1800" dirty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rPr>
              <a:t>: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hu-HU" altLang="hu-HU" sz="1800" dirty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rPr>
              <a:t>		- független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hu-HU" altLang="hu-HU" sz="1800" dirty="0">
                <a:solidFill>
                  <a:srgbClr val="000000"/>
                </a:solidFill>
                <a:latin typeface="+mj-lt"/>
              </a:rPr>
              <a:t>       - </a:t>
            </a:r>
            <a:r>
              <a:rPr lang="hu-HU" altLang="hu-HU" sz="1800" dirty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rPr>
              <a:t> feladatot csak törvény állapíthat meg számára</a:t>
            </a:r>
          </a:p>
          <a:p>
            <a:pPr lvl="1" algn="just">
              <a:spcBef>
                <a:spcPct val="0"/>
              </a:spcBef>
              <a:buFont typeface="Symbol" panose="05050102010706020507" pitchFamily="18" charset="2"/>
              <a:buChar char=""/>
            </a:pPr>
            <a:r>
              <a:rPr lang="hu-HU" altLang="hu-HU" sz="1800" dirty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rPr>
              <a:t> feladatkörében nem utasítható</a:t>
            </a:r>
          </a:p>
          <a:p>
            <a:pPr lvl="1" algn="just">
              <a:spcBef>
                <a:spcPct val="0"/>
              </a:spcBef>
              <a:buFont typeface="Symbol" panose="05050102010706020507" pitchFamily="18" charset="2"/>
              <a:buChar char=""/>
            </a:pPr>
            <a:r>
              <a:rPr lang="hu-HU" altLang="hu-HU" sz="1800" dirty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rPr>
              <a:t> az államigazgatáson belül szervezetileg elkülönült</a:t>
            </a:r>
          </a:p>
          <a:p>
            <a:pPr lvl="1" algn="just">
              <a:spcBef>
                <a:spcPct val="0"/>
              </a:spcBef>
              <a:buFont typeface="Symbol" panose="05050102010706020507" pitchFamily="18" charset="2"/>
              <a:buChar char=""/>
            </a:pPr>
            <a:r>
              <a:rPr lang="hu-HU" altLang="hu-HU" sz="1800" dirty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rPr>
              <a:t> fejezeti jogosítványok a központi költségvetésben</a:t>
            </a:r>
          </a:p>
          <a:p>
            <a:pPr lvl="1" algn="just">
              <a:spcBef>
                <a:spcPct val="0"/>
              </a:spcBef>
              <a:buFont typeface="Symbol" panose="05050102010706020507" pitchFamily="18" charset="2"/>
              <a:buChar char=""/>
            </a:pPr>
            <a:r>
              <a:rPr lang="hu-HU" altLang="hu-HU" sz="1800" dirty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rPr>
              <a:t> költségvetésének f</a:t>
            </a:r>
            <a:r>
              <a:rPr lang="hu-HU" altLang="hu-HU" sz="1800" dirty="0">
                <a:solidFill>
                  <a:srgbClr val="000000"/>
                </a:solidFill>
                <a:latin typeface="+mj-lt"/>
              </a:rPr>
              <a:t>ő</a:t>
            </a:r>
            <a:r>
              <a:rPr lang="hu-HU" altLang="hu-HU" sz="1800" dirty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rPr>
              <a:t>összegei csak az</a:t>
            </a:r>
            <a:r>
              <a:rPr lang="hu-HU" altLang="hu-HU" sz="1800" dirty="0">
                <a:solidFill>
                  <a:srgbClr val="000000"/>
                </a:solidFill>
                <a:latin typeface="+mj-lt"/>
              </a:rPr>
              <a:t> O</a:t>
            </a:r>
            <a:r>
              <a:rPr lang="hu-HU" altLang="hu-HU" sz="1800" dirty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rPr>
              <a:t>rszággyűlés által </a:t>
            </a:r>
            <a:r>
              <a:rPr lang="hu-HU" altLang="hu-HU" sz="1800" dirty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rPr>
              <a:t>csökkenthetőek</a:t>
            </a:r>
            <a:endParaRPr lang="hu-HU" altLang="hu-HU" sz="1800" dirty="0">
              <a:solidFill>
                <a:srgbClr val="000000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707" y="291943"/>
            <a:ext cx="6676553" cy="627460"/>
          </a:xfrm>
        </p:spPr>
        <p:txBody>
          <a:bodyPr anchor="t">
            <a:noAutofit/>
          </a:bodyPr>
          <a:lstStyle/>
          <a:p>
            <a:pPr algn="ctr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hu-HU" altLang="hu-HU" sz="225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</a:t>
            </a:r>
            <a:r>
              <a:rPr lang="hu-HU" altLang="hu-HU" sz="225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Nemzeti Adatvédelmi és Információszabadság Hatóság (NAIH) jogállása [</a:t>
            </a:r>
            <a:r>
              <a:rPr lang="hu-HU" altLang="hu-HU" sz="2250" dirty="0" err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Infotv</a:t>
            </a:r>
            <a:r>
              <a:rPr lang="hu-HU" altLang="hu-HU" sz="225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 38-39. </a:t>
            </a:r>
            <a:r>
              <a:rPr lang="hu-HU" altLang="hu-HU" sz="225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§</a:t>
            </a:r>
            <a:r>
              <a:rPr lang="hu-HU" altLang="hu-HU" sz="225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]</a:t>
            </a:r>
            <a:endParaRPr lang="hu-HU" altLang="hu-HU" sz="225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2638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23665" y="1302994"/>
            <a:ext cx="7386686" cy="275913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1B5C93"/>
              </a:buClr>
              <a:buSzPct val="90000"/>
              <a:buFont typeface="Wingdings" charset="2"/>
              <a:buChar char="§"/>
              <a:defRPr sz="2300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Wingdings" charset="2"/>
              <a:buChar char="§"/>
              <a:defRPr sz="145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-"/>
            </a:pP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Tájékoztatáshoz való jog (GDPR 12-14. cikkek és 19. cikk)</a:t>
            </a:r>
          </a:p>
          <a:p>
            <a:pPr algn="just">
              <a:buFontTx/>
              <a:buChar char="-"/>
            </a:pP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Hozzáféréshez való jog (GDPR 15. cikk)</a:t>
            </a:r>
          </a:p>
          <a:p>
            <a:pPr algn="just">
              <a:buFontTx/>
              <a:buChar char="-"/>
            </a:pP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Helyesbítéshez való jog (GDPR 16. cikk)</a:t>
            </a:r>
          </a:p>
          <a:p>
            <a:pPr algn="just">
              <a:buFontTx/>
              <a:buChar char="-"/>
            </a:pP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Törléshez („elfeledtetéshez”) való jog (GDPR 17. cikk)</a:t>
            </a:r>
          </a:p>
          <a:p>
            <a:pPr algn="just">
              <a:buFontTx/>
              <a:buChar char="-"/>
            </a:pP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Adatkezelés korlátozásához való jog (GDPR 18. cikk)</a:t>
            </a:r>
          </a:p>
          <a:p>
            <a:pPr algn="just">
              <a:buFontTx/>
              <a:buChar char="-"/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Adathordozhatósághoz való jog 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GDPR 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20. cikk)</a:t>
            </a:r>
          </a:p>
          <a:p>
            <a:pPr algn="just">
              <a:buFontTx/>
              <a:buChar char="-"/>
            </a:pP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Tiltakozáshoz való jog (GDPR 21. cikk)</a:t>
            </a:r>
          </a:p>
        </p:txBody>
      </p:sp>
      <p:sp>
        <p:nvSpPr>
          <p:cNvPr id="6" name="Téglalap 5"/>
          <p:cNvSpPr/>
          <p:nvPr/>
        </p:nvSpPr>
        <p:spPr>
          <a:xfrm>
            <a:off x="2266874" y="370258"/>
            <a:ext cx="4607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dirty="0" smtClean="0">
                <a:solidFill>
                  <a:srgbClr val="1B5C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 </a:t>
            </a:r>
            <a:r>
              <a:rPr lang="hu-HU" sz="2800" dirty="0" err="1" smtClean="0">
                <a:solidFill>
                  <a:srgbClr val="1B5C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érintetti</a:t>
            </a:r>
            <a:r>
              <a:rPr lang="hu-HU" sz="2800" dirty="0" smtClean="0">
                <a:solidFill>
                  <a:srgbClr val="1B5C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jogo</a:t>
            </a:r>
            <a:r>
              <a:rPr lang="hu-HU" sz="2800" dirty="0">
                <a:solidFill>
                  <a:srgbClr val="1B5C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hu-HU" sz="2800" dirty="0" smtClean="0">
                <a:solidFill>
                  <a:srgbClr val="1B5C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hu-HU" sz="2800" dirty="0" err="1" smtClean="0">
                <a:solidFill>
                  <a:srgbClr val="1B5C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GDPR-ban</a:t>
            </a:r>
            <a:endParaRPr lang="hu-HU" sz="2800" dirty="0">
              <a:solidFill>
                <a:srgbClr val="1B5C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510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946672" y="1177466"/>
            <a:ext cx="5363766" cy="3417956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5100" rIns="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1650" b="0" dirty="0"/>
              <a:t> </a:t>
            </a:r>
            <a:r>
              <a:rPr lang="hu-HU" altLang="hu-HU" sz="1200" b="0" dirty="0"/>
              <a:t>a miniszterelnök javaslatára a köztársasági elnök nevezi ki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u-HU" altLang="hu-HU" sz="1200" b="0" dirty="0"/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1200" b="0" dirty="0"/>
              <a:t> kinevezési feltételek, összeférhetetlenségi szabályok</a:t>
            </a:r>
          </a:p>
          <a:p>
            <a:pPr marL="214313" indent="-214313" algn="just">
              <a:buSzPct val="100000"/>
              <a:buFontTx/>
              <a:buChar char="-"/>
              <a:defRPr/>
            </a:pPr>
            <a:endParaRPr lang="hu-HU" altLang="hu-HU" sz="1200" b="0" dirty="0"/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1200" b="0" dirty="0"/>
              <a:t> mandátuma 9 év, egy alkalommal újra kinevezhető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u-HU" altLang="hu-HU" sz="1200" b="0" dirty="0"/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1200" b="0" dirty="0"/>
              <a:t> vagyonnyilatkozat-tételi kötelezettség</a:t>
            </a:r>
          </a:p>
          <a:p>
            <a:pPr algn="just" eaLnBrk="1" hangingPunct="1">
              <a:buSzPct val="100000"/>
              <a:defRPr/>
            </a:pPr>
            <a:endParaRPr lang="hu-HU" altLang="hu-HU" sz="1200" b="0" dirty="0"/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1200" b="0" dirty="0"/>
              <a:t>  munkáltatói jogkör gyakorlója </a:t>
            </a:r>
          </a:p>
          <a:p>
            <a:pPr algn="just" eaLnBrk="1" hangingPunct="1">
              <a:buSzPct val="100000"/>
              <a:defRPr/>
            </a:pPr>
            <a:endParaRPr lang="hu-HU" altLang="hu-HU" sz="1200" b="0" dirty="0"/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1200" b="0" dirty="0"/>
              <a:t> </a:t>
            </a:r>
            <a:r>
              <a:rPr lang="hu-HU" altLang="hu-HU" sz="1200" b="0" dirty="0"/>
              <a:t>A két elnökhelyettest a NAIH elnöke nevezi ki határozatlan időre</a:t>
            </a:r>
            <a:endParaRPr lang="hu-HU" altLang="hu-HU" sz="1200" b="0" dirty="0"/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u-HU" altLang="hu-HU" sz="1200" b="0" dirty="0"/>
          </a:p>
          <a:p>
            <a:pPr algn="just">
              <a:buSzPct val="100000"/>
              <a:defRPr/>
            </a:pPr>
            <a:endParaRPr lang="hu-HU" altLang="hu-HU" sz="1200" b="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algn="ctr">
              <a:buSzPct val="100000"/>
              <a:defRPr/>
            </a:pPr>
            <a:r>
              <a:rPr lang="hu-HU" altLang="hu-HU" sz="1200" b="0" dirty="0" err="1">
                <a:ea typeface="ＭＳ Ｐゴシック" panose="020B0600070205080204" pitchFamily="34" charset="-128"/>
              </a:rPr>
              <a:t>Infotv</a:t>
            </a:r>
            <a:r>
              <a:rPr lang="hu-HU" altLang="hu-HU" sz="1200" b="0" dirty="0">
                <a:ea typeface="ＭＳ Ｐゴシック" panose="020B0600070205080204" pitchFamily="34" charset="-128"/>
              </a:rPr>
              <a:t>. 40-49. §, </a:t>
            </a:r>
            <a:r>
              <a:rPr lang="hu-HU" altLang="hu-HU" sz="1200" b="0" dirty="0">
                <a:ea typeface="ＭＳ Ｐゴシック" panose="020B0600070205080204" pitchFamily="34" charset="-128"/>
              </a:rPr>
              <a:t>GDPR 52-54</a:t>
            </a:r>
            <a:r>
              <a:rPr lang="hu-HU" altLang="hu-HU" sz="1200" b="0" dirty="0">
                <a:ea typeface="ＭＳ Ｐゴシック" panose="020B0600070205080204" pitchFamily="34" charset="-128"/>
              </a:rPr>
              <a:t>. </a:t>
            </a:r>
            <a:r>
              <a:rPr lang="hu-HU" altLang="hu-HU" sz="1200" b="0" dirty="0">
                <a:ea typeface="ＭＳ Ｐゴシック" panose="020B0600070205080204" pitchFamily="34" charset="-128"/>
              </a:rPr>
              <a:t>cikk</a:t>
            </a:r>
            <a:endParaRPr lang="hu-HU" altLang="hu-HU" sz="1200" b="0" dirty="0">
              <a:ea typeface="ＭＳ Ｐゴシック" panose="020B0600070205080204" pitchFamily="34" charset="-128"/>
            </a:endParaRPr>
          </a:p>
          <a:p>
            <a:pPr>
              <a:buSzPct val="100000"/>
              <a:defRPr/>
            </a:pPr>
            <a:endParaRPr lang="hu-HU" altLang="hu-HU" sz="1500" b="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lvl="1">
              <a:buSzPct val="100000"/>
              <a:defRPr/>
            </a:pPr>
            <a:endParaRPr lang="hu-HU" altLang="hu-HU" sz="1500" b="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lvl="1">
              <a:buSzPct val="100000"/>
              <a:defRPr/>
            </a:pPr>
            <a:endParaRPr lang="hu-HU" altLang="hu-HU" sz="1500" b="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94023" y="342901"/>
            <a:ext cx="6513910" cy="627460"/>
          </a:xfrm>
        </p:spPr>
        <p:txBody>
          <a:bodyPr anchor="t">
            <a:normAutofit/>
          </a:bodyPr>
          <a:lstStyle/>
          <a:p>
            <a:pPr algn="ctr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hu-HU" altLang="hu-HU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</a:t>
            </a:r>
            <a:r>
              <a:rPr lang="hu-HU" altLang="hu-HU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NAIH </a:t>
            </a:r>
            <a:r>
              <a:rPr lang="hu-HU" altLang="hu-HU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elnöke</a:t>
            </a:r>
            <a:endParaRPr lang="hu-HU" altLang="hu-HU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420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699409" y="925309"/>
            <a:ext cx="5687615" cy="422586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5100" rIns="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4E3B30"/>
                </a:solidFill>
                <a:latin typeface="Franklin Gothic Book" pitchFamily="32" charset="0"/>
                <a:ea typeface="Microsoft YaHei" panose="020B0503020204020204" pitchFamily="34" charset="-122"/>
              </a:defRPr>
            </a:lvl1pPr>
            <a:lvl2pPr marL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4E3B30"/>
                </a:solidFill>
                <a:latin typeface="Franklin Gothic Book" pitchFamily="32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E3B30"/>
                </a:solidFill>
                <a:latin typeface="Franklin Gothic Book" pitchFamily="32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1350" dirty="0">
                <a:solidFill>
                  <a:srgbClr val="000000"/>
                </a:solidFill>
                <a:latin typeface="+mj-lt"/>
              </a:rPr>
              <a:t>Jogvédelem</a:t>
            </a:r>
            <a:endParaRPr lang="hu-HU" altLang="hu-HU" sz="1350" dirty="0">
              <a:solidFill>
                <a:srgbClr val="000000"/>
              </a:solidFill>
              <a:latin typeface="+mj-lt"/>
            </a:endParaRPr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-"/>
              <a:defRPr/>
            </a:pPr>
            <a:r>
              <a:rPr lang="hu-HU" altLang="hu-HU" sz="1350" dirty="0">
                <a:solidFill>
                  <a:srgbClr val="000000"/>
                </a:solidFill>
                <a:latin typeface="+mj-lt"/>
              </a:rPr>
              <a:t> adatvédelem</a:t>
            </a:r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-"/>
              <a:defRPr/>
            </a:pPr>
            <a:r>
              <a:rPr lang="hu-HU" altLang="hu-HU" sz="1350" dirty="0">
                <a:solidFill>
                  <a:srgbClr val="000000"/>
                </a:solidFill>
                <a:latin typeface="+mj-lt"/>
              </a:rPr>
              <a:t> információszabadság</a:t>
            </a:r>
          </a:p>
          <a:p>
            <a:pPr lvl="1" algn="just">
              <a:spcBef>
                <a:spcPct val="0"/>
              </a:spcBef>
              <a:buClrTx/>
              <a:defRPr/>
            </a:pPr>
            <a:endParaRPr lang="hu-HU" altLang="hu-HU" sz="1350" dirty="0">
              <a:solidFill>
                <a:srgbClr val="000000"/>
              </a:solidFill>
              <a:latin typeface="+mj-lt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1350" dirty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hu-HU" altLang="hu-HU" sz="1350" dirty="0">
                <a:solidFill>
                  <a:srgbClr val="000000"/>
                </a:solidFill>
                <a:latin typeface="+mj-lt"/>
              </a:rPr>
              <a:t>Eljárások lefolytatása</a:t>
            </a:r>
          </a:p>
          <a:p>
            <a:pPr lvl="1" algn="just">
              <a:spcBef>
                <a:spcPct val="0"/>
              </a:spcBef>
              <a:buFont typeface="Symbol" panose="05050102010706020507" pitchFamily="18" charset="2"/>
              <a:buChar char=""/>
              <a:defRPr/>
            </a:pPr>
            <a:r>
              <a:rPr lang="hu-HU" altLang="hu-HU" sz="1350" dirty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rPr>
              <a:t> formális eljárások: </a:t>
            </a:r>
            <a:r>
              <a:rPr lang="hu-HU" altLang="hu-HU" sz="1350" dirty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rPr>
              <a:t>GDPR, </a:t>
            </a:r>
            <a:r>
              <a:rPr lang="hu-HU" altLang="hu-HU" sz="1350" dirty="0" err="1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rPr>
              <a:t>Infotv</a:t>
            </a:r>
            <a:r>
              <a:rPr lang="hu-HU" altLang="hu-HU" sz="1350" dirty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rPr>
              <a:t>. szerinti eljárásfajták</a:t>
            </a:r>
          </a:p>
          <a:p>
            <a:pPr lvl="1" algn="just">
              <a:spcBef>
                <a:spcPct val="0"/>
              </a:spcBef>
              <a:buFont typeface="Symbol" panose="05050102010706020507" pitchFamily="18" charset="2"/>
              <a:buChar char=""/>
              <a:defRPr/>
            </a:pPr>
            <a:r>
              <a:rPr lang="hu-HU" altLang="hu-HU" sz="1350" dirty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rPr>
              <a:t> nem formalizált „eljárások”: </a:t>
            </a:r>
          </a:p>
          <a:p>
            <a:pPr marL="985838" lvl="2" indent="-128588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hu-HU" sz="1350" dirty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rPr>
              <a:t> jogszabályok véleményezése, jogalkotási javaslat</a:t>
            </a:r>
          </a:p>
          <a:p>
            <a:pPr marL="985838" lvl="2" indent="-128588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hu-HU" sz="1350" dirty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rPr>
              <a:t>tájékoztatás, konzultáció</a:t>
            </a:r>
          </a:p>
          <a:p>
            <a:pPr lvl="1" algn="just">
              <a:spcBef>
                <a:spcPct val="0"/>
              </a:spcBef>
              <a:defRPr/>
            </a:pPr>
            <a:endParaRPr lang="hu-HU" altLang="hu-HU" sz="1350" dirty="0">
              <a:solidFill>
                <a:srgbClr val="000000"/>
              </a:solidFill>
              <a:latin typeface="+mj-lt"/>
              <a:ea typeface="ＭＳ Ｐゴシック" panose="020B0600070205080204" pitchFamily="34" charset="-128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1350" dirty="0">
                <a:solidFill>
                  <a:srgbClr val="000000"/>
                </a:solidFill>
                <a:latin typeface="+mj-lt"/>
              </a:rPr>
              <a:t> Joganyagok: beszámoló / éves jelentés, felszólítás, jelentés, határozat (végzés)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hu-HU" altLang="hu-HU" sz="1350" dirty="0">
              <a:solidFill>
                <a:srgbClr val="000000"/>
              </a:solidFill>
              <a:latin typeface="+mj-lt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1350" dirty="0">
                <a:solidFill>
                  <a:srgbClr val="000000"/>
                </a:solidFill>
                <a:latin typeface="+mj-lt"/>
              </a:rPr>
              <a:t>Egyéb feladatok: </a:t>
            </a:r>
            <a:endParaRPr lang="hu-HU" altLang="hu-HU" sz="1350" dirty="0">
              <a:solidFill>
                <a:srgbClr val="000000"/>
              </a:solidFill>
              <a:latin typeface="+mj-lt"/>
              <a:ea typeface="ＭＳ Ｐゴシック" panose="020B0600070205080204" pitchFamily="34" charset="-128"/>
            </a:endParaRPr>
          </a:p>
          <a:p>
            <a:pPr marL="1071563" lvl="2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hu-HU" sz="1350" dirty="0">
                <a:solidFill>
                  <a:srgbClr val="000000"/>
                </a:solidFill>
                <a:latin typeface="+mj-lt"/>
              </a:rPr>
              <a:t>tisztviselők konferenciájának szervezése</a:t>
            </a:r>
          </a:p>
          <a:p>
            <a:pPr marL="1071563" lvl="2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hu-HU" sz="1350" dirty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hu-HU" altLang="hu-HU" sz="1350" dirty="0">
                <a:solidFill>
                  <a:srgbClr val="000000"/>
                </a:solidFill>
                <a:latin typeface="+mj-lt"/>
              </a:rPr>
              <a:t>perbe való beavatkozás</a:t>
            </a:r>
          </a:p>
          <a:p>
            <a:pPr marL="1071563" lvl="2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hu-HU" sz="1350" dirty="0">
                <a:solidFill>
                  <a:srgbClr val="000000"/>
                </a:solidFill>
                <a:latin typeface="+mj-lt"/>
              </a:rPr>
              <a:t> közzétételi listák véleményezése</a:t>
            </a:r>
          </a:p>
          <a:p>
            <a:pPr marL="1071563" lvl="2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hu-HU" sz="1350" dirty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rPr>
              <a:t> beszámoló, éves jelentés készítése</a:t>
            </a:r>
          </a:p>
          <a:p>
            <a:pPr marL="1071563" lvl="2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hu-HU" sz="1350" dirty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hu-HU" altLang="hu-HU" sz="1350" dirty="0">
                <a:solidFill>
                  <a:srgbClr val="000000"/>
                </a:solidFill>
                <a:latin typeface="+mj-lt"/>
              </a:rPr>
              <a:t>Magyarország képviselete az EU-ban</a:t>
            </a:r>
          </a:p>
          <a:p>
            <a:pPr marL="1071563" lvl="2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hu-HU" sz="1350" dirty="0">
                <a:solidFill>
                  <a:srgbClr val="000000"/>
                </a:solidFill>
                <a:latin typeface="+mj-lt"/>
              </a:rPr>
              <a:t> NAIH képviselete nemzetközi </a:t>
            </a:r>
            <a:r>
              <a:rPr lang="hu-HU" altLang="hu-HU" sz="1350" dirty="0">
                <a:solidFill>
                  <a:srgbClr val="000000"/>
                </a:solidFill>
                <a:latin typeface="+mj-lt"/>
              </a:rPr>
              <a:t>szervezetekben</a:t>
            </a:r>
            <a:endParaRPr lang="hu-HU" altLang="hu-HU" sz="135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39415" y="250225"/>
            <a:ext cx="4607602" cy="446485"/>
          </a:xfrm>
        </p:spPr>
        <p:txBody>
          <a:bodyPr anchor="t">
            <a:noAutofit/>
          </a:bodyPr>
          <a:lstStyle/>
          <a:p>
            <a:pP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hu-HU" altLang="hu-HU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</a:t>
            </a:r>
            <a:r>
              <a:rPr lang="hu-HU" altLang="hu-HU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NAIH </a:t>
            </a:r>
            <a:r>
              <a:rPr lang="hu-HU" altLang="hu-HU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feladat- </a:t>
            </a:r>
            <a:r>
              <a:rPr lang="hu-HU" altLang="hu-HU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és hatásköre</a:t>
            </a:r>
          </a:p>
        </p:txBody>
      </p:sp>
    </p:spTree>
    <p:extLst>
      <p:ext uri="{BB962C8B-B14F-4D97-AF65-F5344CB8AC3E}">
        <p14:creationId xmlns:p14="http://schemas.microsoft.com/office/powerpoint/2010/main" val="380753594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877416" y="146383"/>
            <a:ext cx="6356351" cy="30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7500" tIns="35100" rIns="67500" bIns="35100" rtlCol="0" anchor="t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4E3B30"/>
                </a:solidFill>
                <a:latin typeface="Franklin Gothic Book" pitchFamily="32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4E3B30"/>
                </a:solidFill>
                <a:latin typeface="Franklin Gothic Book" pitchFamily="32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E3B30"/>
                </a:solidFill>
                <a:latin typeface="Franklin Gothic Book" pitchFamily="32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SzPct val="70000"/>
            </a:pPr>
            <a:r>
              <a:rPr lang="hu-HU" altLang="hu-HU" sz="1500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NAIH </a:t>
            </a:r>
            <a:r>
              <a:rPr lang="hu-HU" altLang="hu-HU" sz="1500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formális eljárásai </a:t>
            </a:r>
            <a:r>
              <a:rPr lang="hu-HU" altLang="hu-HU" sz="1500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jelenleg hatályos szabályozás alapján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1188144" y="691088"/>
            <a:ext cx="7364018" cy="4219815"/>
          </a:xfrm>
        </p:spPr>
        <p:txBody>
          <a:bodyPr anchor="t">
            <a:normAutofit fontScale="700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SzPct val="100000"/>
              <a:buAutoNum type="arabicPeriod"/>
            </a:pPr>
            <a:r>
              <a:rPr lang="hu-HU" sz="1875" b="1" dirty="0"/>
              <a:t>Vizsgálati </a:t>
            </a:r>
            <a:r>
              <a:rPr lang="hu-HU" sz="1875" b="1" dirty="0"/>
              <a:t>eljárás (eljárási háttérjogszabály: </a:t>
            </a:r>
            <a:r>
              <a:rPr lang="hu-HU" sz="1875" b="1" dirty="0" err="1"/>
              <a:t>Infotv</a:t>
            </a:r>
            <a:r>
              <a:rPr lang="hu-HU" sz="1875" b="1" dirty="0"/>
              <a:t>.)</a:t>
            </a:r>
            <a:endParaRPr lang="hu-HU" sz="1875" b="1" dirty="0"/>
          </a:p>
          <a:p>
            <a:pPr lvl="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hu-HU" sz="1875" dirty="0"/>
              <a:t>Adatvédelmi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hu-HU" sz="1875" dirty="0"/>
              <a:t>információszabadság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hu-HU" sz="1875" b="1" dirty="0"/>
              <a:t>Hatósági </a:t>
            </a:r>
            <a:r>
              <a:rPr lang="hu-HU" sz="1875" b="1" dirty="0"/>
              <a:t>ellenőrzés </a:t>
            </a:r>
            <a:r>
              <a:rPr lang="hu-HU" sz="1950" b="1" dirty="0"/>
              <a:t>(eljárási háttérjogszabály: </a:t>
            </a:r>
            <a:r>
              <a:rPr lang="hu-HU" sz="1950" b="1" dirty="0" err="1"/>
              <a:t>Ákr</a:t>
            </a:r>
            <a:r>
              <a:rPr lang="hu-HU" sz="1950" b="1" dirty="0"/>
              <a:t>.)</a:t>
            </a:r>
            <a:endParaRPr lang="hu-HU" sz="1950" b="1" dirty="0"/>
          </a:p>
          <a:p>
            <a:pPr lvl="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hu-HU" sz="1875" dirty="0"/>
              <a:t>Adatvédelmi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hu-HU" sz="1875" dirty="0"/>
              <a:t>Titokfelügyeleti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hu-HU" sz="1875" b="1" dirty="0"/>
              <a:t>Hatósági </a:t>
            </a:r>
            <a:r>
              <a:rPr lang="hu-HU" sz="1875" b="1" dirty="0"/>
              <a:t>eljárás </a:t>
            </a:r>
            <a:r>
              <a:rPr lang="hu-HU" sz="1950" b="1" dirty="0"/>
              <a:t>(eljárási háttérjogszabály: </a:t>
            </a:r>
            <a:r>
              <a:rPr lang="hu-HU" sz="1950" b="1" dirty="0" err="1"/>
              <a:t>Infotv</a:t>
            </a:r>
            <a:r>
              <a:rPr lang="hu-HU" sz="1950" b="1" dirty="0"/>
              <a:t>., </a:t>
            </a:r>
            <a:r>
              <a:rPr lang="hu-HU" sz="1950" b="1" dirty="0" err="1"/>
              <a:t>Ákr</a:t>
            </a:r>
            <a:r>
              <a:rPr lang="hu-HU" sz="1950" b="1" dirty="0"/>
              <a:t>.)</a:t>
            </a:r>
            <a:endParaRPr lang="hu-HU" sz="1950" b="1" dirty="0"/>
          </a:p>
          <a:p>
            <a:pPr lvl="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hu-HU" sz="1875" dirty="0"/>
              <a:t>Adatvédelmi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hu-HU" sz="1875" dirty="0"/>
              <a:t>Titokfelügyeleti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hu-HU" sz="1950" b="1" dirty="0">
                <a:solidFill>
                  <a:schemeClr val="accent1"/>
                </a:solidFill>
              </a:rPr>
              <a:t>Akkreditációs szakhatósági </a:t>
            </a:r>
            <a:r>
              <a:rPr lang="hu-HU" sz="1950" b="1" dirty="0">
                <a:solidFill>
                  <a:schemeClr val="accent1"/>
                </a:solidFill>
              </a:rPr>
              <a:t>eljárás </a:t>
            </a:r>
            <a:r>
              <a:rPr lang="hu-HU" sz="1950" b="1" dirty="0"/>
              <a:t>(eljárási háttérjogszabály: </a:t>
            </a:r>
            <a:r>
              <a:rPr lang="hu-HU" sz="1950" b="1" dirty="0" err="1"/>
              <a:t>Infotv</a:t>
            </a:r>
            <a:r>
              <a:rPr lang="hu-HU" sz="1950" b="1" dirty="0"/>
              <a:t>., </a:t>
            </a:r>
            <a:r>
              <a:rPr lang="hu-HU" sz="1950" b="1" dirty="0" err="1"/>
              <a:t>Ákr</a:t>
            </a:r>
            <a:r>
              <a:rPr lang="hu-HU" sz="1950" b="1" dirty="0"/>
              <a:t>.)</a:t>
            </a:r>
            <a:endParaRPr lang="hu-HU" sz="1950" b="1" dirty="0">
              <a:solidFill>
                <a:schemeClr val="accent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hu-HU" sz="1950" b="1" dirty="0">
                <a:solidFill>
                  <a:schemeClr val="accent1"/>
                </a:solidFill>
              </a:rPr>
              <a:t>Engedélyezési </a:t>
            </a:r>
            <a:r>
              <a:rPr lang="hu-HU" sz="1950" b="1" dirty="0">
                <a:solidFill>
                  <a:schemeClr val="accent1"/>
                </a:solidFill>
              </a:rPr>
              <a:t>eljárás </a:t>
            </a:r>
            <a:r>
              <a:rPr lang="hu-HU" sz="1950" b="1" dirty="0"/>
              <a:t>(</a:t>
            </a:r>
            <a:r>
              <a:rPr lang="hu-HU" sz="1950" b="1" dirty="0"/>
              <a:t>eljárási háttérjogszabály: </a:t>
            </a:r>
            <a:r>
              <a:rPr lang="hu-HU" sz="1950" b="1" dirty="0" err="1"/>
              <a:t>Infotv</a:t>
            </a:r>
            <a:r>
              <a:rPr lang="hu-HU" sz="1950" b="1" dirty="0"/>
              <a:t>., </a:t>
            </a:r>
            <a:r>
              <a:rPr lang="hu-HU" sz="1950" b="1" dirty="0" err="1"/>
              <a:t>Ákr</a:t>
            </a:r>
            <a:r>
              <a:rPr lang="hu-HU" sz="1950" b="1" dirty="0"/>
              <a:t>.)</a:t>
            </a:r>
            <a:endParaRPr lang="hu-HU" sz="1950" b="1" dirty="0"/>
          </a:p>
          <a:p>
            <a:pPr lvl="2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hu-HU" sz="1875" dirty="0"/>
              <a:t>Magatartási kódex jóváhagyása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hu-HU" sz="1875" dirty="0"/>
              <a:t>Magatartási kódexnek való megfelelést ellenőrző szervezet tevékenységének engedélyezése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hu-HU" sz="1875" dirty="0"/>
              <a:t>Kötelező erejű vállalati szabályok jóváhagyása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hu-HU" sz="1875" dirty="0"/>
              <a:t>Harmadik országba / nemzetközi szervezetek részére történő adattovábbítás szerződéses garanciáinak engedélyezése, ilyen tárgyú közigazgatási megállapodás engedélyezése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hu-HU" sz="1875" dirty="0"/>
              <a:t>Tanúsítási szempontok jóváhagyása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hu-HU" sz="1875" b="1" dirty="0"/>
              <a:t>Együttműködési </a:t>
            </a:r>
            <a:r>
              <a:rPr lang="hu-HU" sz="1875" b="1" dirty="0"/>
              <a:t>eljárás </a:t>
            </a:r>
            <a:r>
              <a:rPr lang="hu-HU" sz="1950" b="1" dirty="0"/>
              <a:t>(eljárási háttérjogszabály: GDPR</a:t>
            </a:r>
            <a:r>
              <a:rPr lang="hu-HU" sz="1950" b="1" dirty="0"/>
              <a:t>)</a:t>
            </a:r>
            <a:endParaRPr lang="hu-HU" sz="1950" b="1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SzPct val="100000"/>
              <a:buAutoNum type="arabicPeriod"/>
            </a:pPr>
            <a:r>
              <a:rPr lang="hu-HU" sz="1950" b="1" dirty="0">
                <a:solidFill>
                  <a:schemeClr val="accent1"/>
                </a:solidFill>
              </a:rPr>
              <a:t>Hatásvizsgálati előzetes </a:t>
            </a:r>
            <a:r>
              <a:rPr lang="hu-HU" sz="1950" b="1" dirty="0">
                <a:solidFill>
                  <a:schemeClr val="accent1"/>
                </a:solidFill>
              </a:rPr>
              <a:t>konzultáció </a:t>
            </a:r>
            <a:r>
              <a:rPr lang="hu-HU" sz="1950" b="1" dirty="0"/>
              <a:t>(eljárási háttérjogszabály</a:t>
            </a:r>
            <a:r>
              <a:rPr lang="hu-HU" sz="1950" b="1" dirty="0"/>
              <a:t>: GDPR)</a:t>
            </a:r>
            <a:endParaRPr lang="hu-HU" sz="1950" b="1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hu-HU" sz="1950" b="1" dirty="0">
                <a:solidFill>
                  <a:schemeClr val="accent1"/>
                </a:solidFill>
              </a:rPr>
              <a:t>Adatvédelmi tisztviselő bejelentési eljárás </a:t>
            </a:r>
            <a:r>
              <a:rPr lang="hu-HU" sz="1950" b="1" dirty="0"/>
              <a:t>(eljárási háttérjogszabály: </a:t>
            </a:r>
            <a:r>
              <a:rPr lang="hu-HU" sz="1950" b="1" dirty="0" err="1"/>
              <a:t>Infotv</a:t>
            </a:r>
            <a:r>
              <a:rPr lang="hu-HU" sz="1950" b="1" dirty="0"/>
              <a:t>.)</a:t>
            </a:r>
            <a:endParaRPr lang="hu-HU" sz="1950" b="1" dirty="0"/>
          </a:p>
        </p:txBody>
      </p:sp>
    </p:spTree>
    <p:extLst>
      <p:ext uri="{BB962C8B-B14F-4D97-AF65-F5344CB8AC3E}">
        <p14:creationId xmlns:p14="http://schemas.microsoft.com/office/powerpoint/2010/main" val="2995545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2977" y="373551"/>
            <a:ext cx="6816425" cy="856853"/>
          </a:xfrm>
        </p:spPr>
        <p:txBody>
          <a:bodyPr>
            <a:normAutofit/>
          </a:bodyPr>
          <a:lstStyle/>
          <a:p>
            <a:r>
              <a:rPr lang="hu-HU" sz="27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felügyeleti hatóságok korrekciós hatáskörei</a:t>
            </a:r>
            <a:endParaRPr lang="hu-HU" sz="27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3233" y="1828800"/>
            <a:ext cx="7514035" cy="2514601"/>
          </a:xfrm>
        </p:spPr>
        <p:txBody>
          <a:bodyPr>
            <a:normAutofit fontScale="70000" lnSpcReduction="20000"/>
          </a:bodyPr>
          <a:lstStyle/>
          <a:p>
            <a:pPr indent="-253604" algn="just">
              <a:buClrTx/>
              <a:buNone/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hu-HU" altLang="hu-HU" dirty="0">
                <a:solidFill>
                  <a:srgbClr val="000000"/>
                </a:solidFill>
                <a:latin typeface="Arial" panose="020B0604020202020204" pitchFamily="34" charset="0"/>
              </a:rPr>
              <a:t>(2) A felügyeleti hatóság </a:t>
            </a:r>
            <a:r>
              <a:rPr lang="hu-HU" altLang="hu-HU" b="1" dirty="0">
                <a:solidFill>
                  <a:srgbClr val="000000"/>
                </a:solidFill>
                <a:latin typeface="Arial" panose="020B0604020202020204" pitchFamily="34" charset="0"/>
              </a:rPr>
              <a:t>korrekciós</a:t>
            </a:r>
            <a:r>
              <a:rPr lang="hu-HU" altLang="hu-HU" dirty="0">
                <a:solidFill>
                  <a:srgbClr val="000000"/>
                </a:solidFill>
                <a:latin typeface="Arial" panose="020B0604020202020204" pitchFamily="34" charset="0"/>
              </a:rPr>
              <a:t> hatáskörében eljárva: </a:t>
            </a:r>
          </a:p>
          <a:p>
            <a:pPr indent="-253604" algn="just">
              <a:buClrTx/>
              <a:buNone/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hu-HU" altLang="hu-HU" dirty="0">
                <a:solidFill>
                  <a:srgbClr val="000000"/>
                </a:solidFill>
                <a:latin typeface="Arial" panose="020B0604020202020204" pitchFamily="34" charset="0"/>
              </a:rPr>
              <a:t>a) </a:t>
            </a:r>
            <a:r>
              <a:rPr lang="hu-HU" altLang="hu-HU" b="1" dirty="0">
                <a:solidFill>
                  <a:srgbClr val="000000"/>
                </a:solidFill>
                <a:latin typeface="Arial" panose="020B0604020202020204" pitchFamily="34" charset="0"/>
              </a:rPr>
              <a:t>figyelmezteti az adatkezelőt vagy az adatfeldolgozót</a:t>
            </a:r>
            <a:r>
              <a:rPr lang="hu-HU" altLang="hu-HU" dirty="0">
                <a:solidFill>
                  <a:srgbClr val="000000"/>
                </a:solidFill>
                <a:latin typeface="Arial" panose="020B0604020202020204" pitchFamily="34" charset="0"/>
              </a:rPr>
              <a:t>, hogy egyes tervezett adatkezelési tevékenységei valószínűsíthetően sértik e rendelet rendelkezéseit; </a:t>
            </a:r>
          </a:p>
          <a:p>
            <a:pPr indent="-253604" algn="just">
              <a:buClrTx/>
              <a:buNone/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hu-HU" altLang="hu-HU" dirty="0">
                <a:solidFill>
                  <a:srgbClr val="000000"/>
                </a:solidFill>
                <a:latin typeface="Arial" panose="020B0604020202020204" pitchFamily="34" charset="0"/>
              </a:rPr>
              <a:t>b) </a:t>
            </a:r>
            <a:r>
              <a:rPr lang="hu-HU" altLang="hu-HU" b="1" dirty="0">
                <a:solidFill>
                  <a:srgbClr val="000000"/>
                </a:solidFill>
                <a:latin typeface="Arial" panose="020B0604020202020204" pitchFamily="34" charset="0"/>
              </a:rPr>
              <a:t>elmarasztalja az adatkezelőt vagy az adatfeldolgozót</a:t>
            </a:r>
            <a:r>
              <a:rPr lang="hu-HU" altLang="hu-HU" dirty="0">
                <a:solidFill>
                  <a:srgbClr val="000000"/>
                </a:solidFill>
                <a:latin typeface="Arial" panose="020B0604020202020204" pitchFamily="34" charset="0"/>
              </a:rPr>
              <a:t>, ha adatkezelési tevékenysége megsértette e rendelet rendelkezéseit; </a:t>
            </a:r>
          </a:p>
          <a:p>
            <a:pPr marL="0" indent="0" algn="just">
              <a:buClrTx/>
              <a:buNone/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hu-HU" altLang="hu-HU" dirty="0" smtClean="0">
                <a:solidFill>
                  <a:srgbClr val="000000"/>
                </a:solidFill>
                <a:latin typeface="Arial" panose="020B0604020202020204" pitchFamily="34" charset="0"/>
              </a:rPr>
              <a:t>c) </a:t>
            </a:r>
            <a:r>
              <a:rPr lang="hu-HU" altLang="hu-H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utasítja </a:t>
            </a:r>
            <a:r>
              <a:rPr lang="hu-HU" altLang="hu-HU" b="1" dirty="0">
                <a:solidFill>
                  <a:srgbClr val="000000"/>
                </a:solidFill>
                <a:latin typeface="Arial" panose="020B0604020202020204" pitchFamily="34" charset="0"/>
              </a:rPr>
              <a:t>az adatkezelőt vagy az adatfeldolgozót</a:t>
            </a:r>
            <a:r>
              <a:rPr lang="hu-HU" altLang="hu-HU" dirty="0">
                <a:solidFill>
                  <a:srgbClr val="000000"/>
                </a:solidFill>
                <a:latin typeface="Arial" panose="020B0604020202020204" pitchFamily="34" charset="0"/>
              </a:rPr>
              <a:t>, hogy teljesítse </a:t>
            </a:r>
            <a:r>
              <a:rPr lang="hu-HU" altLang="hu-HU" b="1" dirty="0">
                <a:solidFill>
                  <a:srgbClr val="000000"/>
                </a:solidFill>
                <a:latin typeface="Arial" panose="020B0604020202020204" pitchFamily="34" charset="0"/>
              </a:rPr>
              <a:t>az érintettnek </a:t>
            </a:r>
            <a:r>
              <a:rPr lang="hu-HU" altLang="hu-HU" dirty="0">
                <a:solidFill>
                  <a:srgbClr val="000000"/>
                </a:solidFill>
                <a:latin typeface="Arial" panose="020B0604020202020204" pitchFamily="34" charset="0"/>
              </a:rPr>
              <a:t>az e rendelet szerinti </a:t>
            </a:r>
            <a:r>
              <a:rPr lang="hu-HU" altLang="hu-HU" b="1" dirty="0">
                <a:solidFill>
                  <a:srgbClr val="000000"/>
                </a:solidFill>
                <a:latin typeface="Arial" panose="020B0604020202020204" pitchFamily="34" charset="0"/>
              </a:rPr>
              <a:t>jogai gyakorlására vonatkozó </a:t>
            </a:r>
            <a:r>
              <a:rPr lang="hu-HU" altLang="hu-H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kérelmét</a:t>
            </a:r>
            <a:r>
              <a:rPr lang="hu-HU" altLang="hu-HU" dirty="0" smtClean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 marL="0" indent="0" algn="just">
              <a:buClrTx/>
              <a:buNone/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hu-HU" altLang="hu-HU" dirty="0" smtClean="0">
                <a:solidFill>
                  <a:srgbClr val="000000"/>
                </a:solidFill>
                <a:latin typeface="Arial" panose="020B0604020202020204" pitchFamily="34" charset="0"/>
              </a:rPr>
              <a:t>d) </a:t>
            </a:r>
            <a:r>
              <a:rPr lang="hu-HU" altLang="hu-H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utasítja </a:t>
            </a:r>
            <a:r>
              <a:rPr lang="hu-HU" altLang="hu-HU" b="1" dirty="0">
                <a:solidFill>
                  <a:srgbClr val="000000"/>
                </a:solidFill>
                <a:latin typeface="Arial" panose="020B0604020202020204" pitchFamily="34" charset="0"/>
              </a:rPr>
              <a:t>az adatkezelőt vagy az adatfeldolgozót</a:t>
            </a:r>
            <a:r>
              <a:rPr lang="hu-HU" altLang="hu-HU" dirty="0">
                <a:solidFill>
                  <a:srgbClr val="000000"/>
                </a:solidFill>
                <a:latin typeface="Arial" panose="020B0604020202020204" pitchFamily="34" charset="0"/>
              </a:rPr>
              <a:t>, hogy adatkezelési műveleteit – adott esetben meghatározott módon és meghatározott időn belül – </a:t>
            </a:r>
            <a:r>
              <a:rPr lang="hu-HU" altLang="hu-HU" b="1" dirty="0">
                <a:solidFill>
                  <a:srgbClr val="000000"/>
                </a:solidFill>
                <a:latin typeface="Arial" panose="020B0604020202020204" pitchFamily="34" charset="0"/>
              </a:rPr>
              <a:t>hozza összhangba </a:t>
            </a:r>
            <a:r>
              <a:rPr lang="hu-HU" altLang="hu-HU" dirty="0">
                <a:solidFill>
                  <a:srgbClr val="000000"/>
                </a:solidFill>
                <a:latin typeface="Arial" panose="020B0604020202020204" pitchFamily="34" charset="0"/>
              </a:rPr>
              <a:t>e rendelet rendelkezéseivel;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7356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94001" y="1023391"/>
            <a:ext cx="7514035" cy="3261707"/>
          </a:xfrm>
        </p:spPr>
        <p:txBody>
          <a:bodyPr>
            <a:normAutofit fontScale="62500" lnSpcReduction="20000"/>
          </a:bodyPr>
          <a:lstStyle/>
          <a:p>
            <a:pPr indent="-253604" algn="just">
              <a:buClrTx/>
              <a:buNone/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hu-HU" altLang="hu-HU" dirty="0" smtClean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hu-HU" altLang="hu-HU" dirty="0">
                <a:solidFill>
                  <a:srgbClr val="000000"/>
                </a:solidFill>
                <a:latin typeface="Arial" panose="020B0604020202020204" pitchFamily="34" charset="0"/>
              </a:rPr>
              <a:t>)  </a:t>
            </a:r>
            <a:r>
              <a:rPr lang="hu-HU" altLang="hu-HU" b="1" dirty="0">
                <a:solidFill>
                  <a:srgbClr val="000000"/>
                </a:solidFill>
                <a:latin typeface="Arial" panose="020B0604020202020204" pitchFamily="34" charset="0"/>
              </a:rPr>
              <a:t>utasítja az adatkezelőt, hogy tájékoztassa az érintettet az adatvédelmi incidensről</a:t>
            </a:r>
            <a:r>
              <a:rPr lang="hu-HU" altLang="hu-HU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</a:p>
          <a:p>
            <a:pPr indent="-253604" algn="just">
              <a:buClrTx/>
              <a:buNone/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hu-HU" altLang="hu-HU" dirty="0">
                <a:solidFill>
                  <a:srgbClr val="000000"/>
                </a:solidFill>
                <a:latin typeface="Arial" panose="020B0604020202020204" pitchFamily="34" charset="0"/>
              </a:rPr>
              <a:t>f)  átmenetileg vagy véglegesen </a:t>
            </a:r>
            <a:r>
              <a:rPr lang="hu-HU" altLang="hu-HU" b="1" dirty="0">
                <a:solidFill>
                  <a:srgbClr val="000000"/>
                </a:solidFill>
                <a:latin typeface="Arial" panose="020B0604020202020204" pitchFamily="34" charset="0"/>
              </a:rPr>
              <a:t>korlátozza az adatkezelést</a:t>
            </a:r>
            <a:r>
              <a:rPr lang="hu-HU" altLang="hu-HU" dirty="0">
                <a:solidFill>
                  <a:srgbClr val="000000"/>
                </a:solidFill>
                <a:latin typeface="Arial" panose="020B0604020202020204" pitchFamily="34" charset="0"/>
              </a:rPr>
              <a:t>, ideértve az adatkezelés </a:t>
            </a:r>
            <a:r>
              <a:rPr lang="hu-HU" altLang="hu-HU" b="1" dirty="0">
                <a:solidFill>
                  <a:srgbClr val="000000"/>
                </a:solidFill>
                <a:latin typeface="Arial" panose="020B0604020202020204" pitchFamily="34" charset="0"/>
              </a:rPr>
              <a:t>megtiltását</a:t>
            </a:r>
            <a:r>
              <a:rPr lang="hu-HU" altLang="hu-HU" dirty="0">
                <a:solidFill>
                  <a:srgbClr val="000000"/>
                </a:solidFill>
                <a:latin typeface="Arial" panose="020B0604020202020204" pitchFamily="34" charset="0"/>
              </a:rPr>
              <a:t> is; </a:t>
            </a:r>
          </a:p>
          <a:p>
            <a:pPr indent="-253604" algn="just">
              <a:buClrTx/>
              <a:buNone/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hu-HU" altLang="hu-HU" dirty="0">
                <a:solidFill>
                  <a:srgbClr val="000000"/>
                </a:solidFill>
                <a:latin typeface="Arial" panose="020B0604020202020204" pitchFamily="34" charset="0"/>
              </a:rPr>
              <a:t>g)  a 16., 17., illetve a 18. cikkben foglaltaknak megfelelően </a:t>
            </a:r>
            <a:r>
              <a:rPr lang="hu-HU" altLang="hu-HU" b="1" dirty="0">
                <a:solidFill>
                  <a:srgbClr val="000000"/>
                </a:solidFill>
                <a:latin typeface="Arial" panose="020B0604020202020204" pitchFamily="34" charset="0"/>
              </a:rPr>
              <a:t>elrendeli a személyes adatok helyesbítését, vagy törlését, illetve az adatkezelés korlátozását</a:t>
            </a:r>
            <a:r>
              <a:rPr lang="hu-HU" altLang="hu-HU" dirty="0">
                <a:solidFill>
                  <a:srgbClr val="000000"/>
                </a:solidFill>
                <a:latin typeface="Arial" panose="020B0604020202020204" pitchFamily="34" charset="0"/>
              </a:rPr>
              <a:t>, valamint a 17. cikk (2) bekezdésének és a 19. cikknek megfelelően elrendeli azon címzettek erről való értesítését, akikkel vagy amelyekkel a személyes adatokat közölték; </a:t>
            </a:r>
          </a:p>
          <a:p>
            <a:pPr indent="-253604" algn="just">
              <a:buClrTx/>
              <a:buNone/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hu-HU" altLang="hu-HU" dirty="0">
                <a:solidFill>
                  <a:srgbClr val="000000"/>
                </a:solidFill>
                <a:latin typeface="Arial" panose="020B0604020202020204" pitchFamily="34" charset="0"/>
              </a:rPr>
              <a:t>h)  </a:t>
            </a:r>
            <a:r>
              <a:rPr lang="hu-HU" altLang="hu-HU" b="1" dirty="0">
                <a:solidFill>
                  <a:srgbClr val="000000"/>
                </a:solidFill>
                <a:latin typeface="Arial" panose="020B0604020202020204" pitchFamily="34" charset="0"/>
              </a:rPr>
              <a:t>visszavonja a tanúsítványt </a:t>
            </a:r>
            <a:r>
              <a:rPr lang="hu-HU" altLang="hu-HU" dirty="0">
                <a:solidFill>
                  <a:srgbClr val="000000"/>
                </a:solidFill>
                <a:latin typeface="Arial" panose="020B0604020202020204" pitchFamily="34" charset="0"/>
              </a:rPr>
              <a:t>vagy utasítja a tanúsító szervezetet a 42. és a 43. cikknek megfelelően kiadott tanúsítvány visszavonására, vagy utasítja a tanúsító szervezetet, hogy ne adja ki a tanúsítványt, ha a tanúsítás feltételei nem vagy már nem teljesülnek; </a:t>
            </a:r>
          </a:p>
          <a:p>
            <a:pPr indent="-253604" algn="just">
              <a:buClrTx/>
              <a:buNone/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hu-HU" altLang="hu-HU" dirty="0" smtClean="0">
                <a:solidFill>
                  <a:srgbClr val="000000"/>
                </a:solidFill>
                <a:latin typeface="Arial" panose="020B0604020202020204" pitchFamily="34" charset="0"/>
              </a:rPr>
              <a:t>i)  a </a:t>
            </a:r>
            <a:r>
              <a:rPr lang="hu-HU" altLang="hu-HU" dirty="0">
                <a:solidFill>
                  <a:srgbClr val="000000"/>
                </a:solidFill>
                <a:latin typeface="Arial" panose="020B0604020202020204" pitchFamily="34" charset="0"/>
              </a:rPr>
              <a:t>83. cikknek megfelelően </a:t>
            </a:r>
            <a:r>
              <a:rPr lang="hu-HU" altLang="hu-HU" b="1" dirty="0">
                <a:solidFill>
                  <a:srgbClr val="000000"/>
                </a:solidFill>
                <a:latin typeface="Arial" panose="020B0604020202020204" pitchFamily="34" charset="0"/>
              </a:rPr>
              <a:t>közigazgatási bírságot szab ki</a:t>
            </a:r>
            <a:r>
              <a:rPr lang="hu-HU" altLang="hu-HU" dirty="0">
                <a:solidFill>
                  <a:srgbClr val="000000"/>
                </a:solidFill>
                <a:latin typeface="Arial" panose="020B0604020202020204" pitchFamily="34" charset="0"/>
              </a:rPr>
              <a:t>, az adott eset körülményeitől függően az e bekezdésben említett intézkedéseken túlmenően vagy azok helyett</a:t>
            </a:r>
            <a:r>
              <a:rPr lang="hu-HU" altLang="hu-HU" dirty="0" smtClean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hu-HU" altLang="hu-H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253604" algn="just">
              <a:buClrTx/>
              <a:buNone/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hu-HU" altLang="hu-HU" dirty="0">
                <a:solidFill>
                  <a:srgbClr val="000000"/>
                </a:solidFill>
                <a:latin typeface="Arial" panose="020B0604020202020204" pitchFamily="34" charset="0"/>
              </a:rPr>
              <a:t>j)  </a:t>
            </a:r>
            <a:r>
              <a:rPr lang="hu-HU" altLang="hu-HU" b="1" dirty="0">
                <a:solidFill>
                  <a:srgbClr val="000000"/>
                </a:solidFill>
                <a:latin typeface="Arial" panose="020B0604020202020204" pitchFamily="34" charset="0"/>
              </a:rPr>
              <a:t>elrendeli a</a:t>
            </a:r>
            <a:r>
              <a:rPr lang="hu-HU" altLang="hu-H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altLang="hu-HU" b="1" dirty="0">
                <a:solidFill>
                  <a:srgbClr val="000000"/>
                </a:solidFill>
                <a:latin typeface="Arial" panose="020B0604020202020204" pitchFamily="34" charset="0"/>
              </a:rPr>
              <a:t>harmadik országbeli </a:t>
            </a:r>
            <a:r>
              <a:rPr lang="hu-HU" altLang="hu-HU" dirty="0">
                <a:solidFill>
                  <a:srgbClr val="000000"/>
                </a:solidFill>
                <a:latin typeface="Arial" panose="020B0604020202020204" pitchFamily="34" charset="0"/>
              </a:rPr>
              <a:t>címzett vagy nemzetközi szervezet felé irányuló </a:t>
            </a:r>
            <a:r>
              <a:rPr lang="hu-HU" altLang="hu-HU" b="1" dirty="0">
                <a:solidFill>
                  <a:srgbClr val="000000"/>
                </a:solidFill>
                <a:latin typeface="Arial" panose="020B0604020202020204" pitchFamily="34" charset="0"/>
              </a:rPr>
              <a:t>adatáramlás felfüggesztését</a:t>
            </a:r>
            <a:r>
              <a:rPr lang="hu-HU" altLang="hu-H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5888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02218" y="1532239"/>
            <a:ext cx="7723037" cy="2906690"/>
          </a:xfrm>
        </p:spPr>
        <p:txBody>
          <a:bodyPr>
            <a:normAutofit/>
          </a:bodyPr>
          <a:lstStyle/>
          <a:p>
            <a:pPr algn="just"/>
            <a:r>
              <a:rPr lang="hu-HU" sz="1500" dirty="0"/>
              <a:t>A közigazgatási bírságokat az adott eset körülményeitől függően az 58. cikk (2) bekezdésének a)–h) és j) pontjában említett intézkedések mellett vagy helyett kell kiszabni</a:t>
            </a:r>
            <a:r>
              <a:rPr lang="hu-HU" sz="1500" dirty="0"/>
              <a:t>.</a:t>
            </a:r>
          </a:p>
          <a:p>
            <a:pPr algn="just"/>
            <a:r>
              <a:rPr lang="hu-HU" sz="1500" dirty="0"/>
              <a:t>legfeljebb </a:t>
            </a:r>
            <a:r>
              <a:rPr lang="hu-HU" sz="1500" b="1" dirty="0"/>
              <a:t>10 000 </a:t>
            </a:r>
            <a:r>
              <a:rPr lang="hu-HU" sz="1500" b="1" dirty="0" err="1"/>
              <a:t>000</a:t>
            </a:r>
            <a:r>
              <a:rPr lang="hu-HU" sz="1500" b="1" dirty="0"/>
              <a:t> EUR </a:t>
            </a:r>
            <a:r>
              <a:rPr lang="hu-HU" sz="1500" dirty="0"/>
              <a:t>összegű közigazgatási bírsággal, illetve a vállalkozások esetében az előző pénzügyi év </a:t>
            </a:r>
            <a:r>
              <a:rPr lang="hu-HU" sz="1500" b="1" dirty="0"/>
              <a:t>teljes éves világpiaci forgalmának legfeljebb 2 %-át kitevő </a:t>
            </a:r>
            <a:r>
              <a:rPr lang="hu-HU" sz="1500" b="1" dirty="0"/>
              <a:t>összeg</a:t>
            </a:r>
            <a:r>
              <a:rPr lang="hu-HU" sz="1500" dirty="0"/>
              <a:t>:  </a:t>
            </a:r>
            <a:r>
              <a:rPr lang="hu-HU" sz="1500" dirty="0">
                <a:solidFill>
                  <a:srgbClr val="FF0000"/>
                </a:solidFill>
              </a:rPr>
              <a:t>Adatbiztonság, incidenskezelés, hatásvizsgálat, DPO, tanúsítási előírások megsértése, stb.</a:t>
            </a:r>
            <a:endParaRPr lang="hu-HU" sz="1500" dirty="0"/>
          </a:p>
          <a:p>
            <a:pPr algn="just"/>
            <a:r>
              <a:rPr lang="hu-HU" sz="1500" dirty="0"/>
              <a:t>legfeljebb </a:t>
            </a:r>
            <a:r>
              <a:rPr lang="hu-HU" sz="1500" b="1" dirty="0"/>
              <a:t>20 000 </a:t>
            </a:r>
            <a:r>
              <a:rPr lang="hu-HU" sz="1500" b="1" dirty="0" err="1"/>
              <a:t>000</a:t>
            </a:r>
            <a:r>
              <a:rPr lang="hu-HU" sz="1500" b="1" dirty="0"/>
              <a:t> EUR </a:t>
            </a:r>
            <a:r>
              <a:rPr lang="hu-HU" sz="1500" dirty="0"/>
              <a:t>összegű közigazgatási bírsággal, illetve a vállalkozások esetében az előző pénzügyi év </a:t>
            </a:r>
            <a:r>
              <a:rPr lang="hu-HU" sz="1500" b="1" dirty="0"/>
              <a:t>teljes éves világpiaci forgalmának legfeljebb 4 %-át kitevő </a:t>
            </a:r>
            <a:r>
              <a:rPr lang="hu-HU" sz="1500" b="1" dirty="0"/>
              <a:t>összeg</a:t>
            </a:r>
            <a:r>
              <a:rPr lang="hu-HU" sz="1500" dirty="0"/>
              <a:t>: </a:t>
            </a:r>
            <a:r>
              <a:rPr lang="hu-HU" sz="1500" dirty="0">
                <a:solidFill>
                  <a:srgbClr val="FF0000"/>
                </a:solidFill>
              </a:rPr>
              <a:t>Alapelvek, jogalapok, </a:t>
            </a:r>
            <a:r>
              <a:rPr lang="hu-HU" sz="1500" dirty="0" err="1">
                <a:solidFill>
                  <a:srgbClr val="FF0000"/>
                </a:solidFill>
              </a:rPr>
              <a:t>érintetti</a:t>
            </a:r>
            <a:r>
              <a:rPr lang="hu-HU" sz="1500" dirty="0">
                <a:solidFill>
                  <a:srgbClr val="FF0000"/>
                </a:solidFill>
              </a:rPr>
              <a:t> jogok megsértése, jogsértő adattovábbítás harmadik országba, felügyeleti hatóság utasításának be nem tartása.</a:t>
            </a:r>
            <a:endParaRPr lang="hu-HU" sz="1500" dirty="0">
              <a:solidFill>
                <a:srgbClr val="FF0000"/>
              </a:solidFill>
            </a:endParaRP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113234" y="391258"/>
            <a:ext cx="6969295" cy="883627"/>
          </a:xfrm>
        </p:spPr>
        <p:txBody>
          <a:bodyPr/>
          <a:lstStyle/>
          <a:p>
            <a:r>
              <a:rPr lang="hu-HU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Közigazgatási bírság kiszabása 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hu-HU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GDPR 83. cikk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8457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898" y="1628290"/>
            <a:ext cx="6025869" cy="556130"/>
          </a:xfrm>
        </p:spPr>
        <p:txBody>
          <a:bodyPr/>
          <a:lstStyle/>
          <a:p>
            <a:pPr algn="ctr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Köszönöm a figyelmet!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36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50490" y="986523"/>
            <a:ext cx="7386686" cy="275913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1B5C93"/>
              </a:buClr>
              <a:buSzPct val="90000"/>
              <a:buFont typeface="Wingdings" charset="2"/>
              <a:buChar char="§"/>
              <a:defRPr sz="2300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Wingdings" charset="2"/>
              <a:buChar char="§"/>
              <a:defRPr sz="145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27200" y="3692085"/>
            <a:ext cx="3021909" cy="5561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baseline="0">
                <a:solidFill>
                  <a:srgbClr val="1B5C9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eszteri.daniel@naih.hu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18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759805" y="1174919"/>
            <a:ext cx="76104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GDPR 12. </a:t>
            </a:r>
            <a:r>
              <a:rPr lang="hu-HU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cikk:</a:t>
            </a:r>
            <a:r>
              <a:rPr lang="hu-H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valamennyi információt </a:t>
            </a:r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tömör, átlátható, érthető és könnyen</a:t>
            </a:r>
            <a:b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hozzáférhető </a:t>
            </a:r>
            <a:r>
              <a:rPr lang="hu-H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formában, világosan és közérthetően megfogalmazva</a:t>
            </a:r>
            <a:br>
              <a:rPr lang="hu-H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kell nyújtani</a:t>
            </a:r>
            <a:br>
              <a:rPr lang="hu-H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írásban </a:t>
            </a:r>
            <a:r>
              <a:rPr lang="hu-H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vagy más módon – elektronikus úton</a:t>
            </a:r>
            <a:br>
              <a:rPr lang="hu-H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díjmentesen</a:t>
            </a:r>
            <a:b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kérelem beérkezésétől számított </a:t>
            </a:r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egy hónapon belül</a:t>
            </a:r>
            <a:b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 cikk </a:t>
            </a:r>
            <a:r>
              <a:rPr lang="hu-H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Rendelkezésre bocsátandó információk, ha a személyes</a:t>
            </a:r>
            <a:br>
              <a:rPr lang="hu-H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adatokat az érintettől gyűjtik</a:t>
            </a:r>
            <a:br>
              <a:rPr lang="hu-H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14. cikk </a:t>
            </a:r>
            <a:r>
              <a:rPr lang="hu-H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Rendelkezésre bocsátandó információk, ha a személyes</a:t>
            </a:r>
            <a:br>
              <a:rPr lang="hu-H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adatokat nem az érintettől szerezték meg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252645" y="284515"/>
            <a:ext cx="6171259" cy="73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>
                <a:solidFill>
                  <a:srgbClr val="1B5C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Általános transzparencia követelmények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933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52" y="924205"/>
            <a:ext cx="7895260" cy="4219295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838448" y="-12799"/>
            <a:ext cx="5691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>
                <a:solidFill>
                  <a:srgbClr val="1B5C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Tájékoztatáshoz való </a:t>
            </a:r>
            <a:r>
              <a:rPr lang="hu-HU" sz="2800" dirty="0" smtClean="0">
                <a:solidFill>
                  <a:srgbClr val="1B5C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jog: </a:t>
            </a:r>
          </a:p>
          <a:p>
            <a:pPr algn="just"/>
            <a:r>
              <a:rPr lang="hu-HU" sz="2800" dirty="0" smtClean="0">
                <a:solidFill>
                  <a:srgbClr val="1B5C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Miről kell tájékoztatni az érintettet?</a:t>
            </a:r>
            <a:endParaRPr lang="hu-HU" sz="2800" dirty="0">
              <a:solidFill>
                <a:srgbClr val="1B5C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4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75903" y="383665"/>
            <a:ext cx="6430967" cy="498763"/>
          </a:xfrm>
        </p:spPr>
        <p:txBody>
          <a:bodyPr>
            <a:normAutofit/>
          </a:bodyPr>
          <a:lstStyle/>
          <a:p>
            <a:pPr algn="ctr"/>
            <a:r>
              <a:rPr lang="hu-HU" sz="2800" b="0" dirty="0">
                <a:latin typeface="Calibri" panose="020F0502020204030204" pitchFamily="34" charset="0"/>
                <a:cs typeface="Calibri" panose="020F0502020204030204" pitchFamily="34" charset="0"/>
              </a:rPr>
              <a:t>„Könnyen hozzáférhető” </a:t>
            </a:r>
            <a:r>
              <a:rPr lang="hu-HU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tájékoztatás</a:t>
            </a:r>
            <a:endParaRPr lang="hu-HU" sz="2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28259" y="1316181"/>
            <a:ext cx="7422835" cy="2604248"/>
          </a:xfrm>
        </p:spPr>
        <p:txBody>
          <a:bodyPr>
            <a:noAutofit/>
          </a:bodyPr>
          <a:lstStyle/>
          <a:p>
            <a:pPr algn="l"/>
            <a:r>
              <a:rPr lang="hu-HU" sz="2000" dirty="0"/>
              <a:t>• Közvetlenül rendelkezésre áll: az adatfelvétel helyén be kell linkelni,</a:t>
            </a:r>
            <a:br>
              <a:rPr lang="hu-HU" sz="2000" dirty="0"/>
            </a:br>
            <a:r>
              <a:rPr lang="hu-HU" sz="2000" dirty="0"/>
              <a:t>elő kell ugrania az információnak, aktív lépéseket kell tenni </a:t>
            </a:r>
            <a:r>
              <a:rPr lang="hu-HU" sz="2000" dirty="0" smtClean="0"/>
              <a:t>az információ </a:t>
            </a:r>
            <a:r>
              <a:rPr lang="hu-HU" sz="2000" dirty="0"/>
              <a:t>nyújtására;</a:t>
            </a:r>
            <a:br>
              <a:rPr lang="hu-HU" sz="2000" dirty="0"/>
            </a:br>
            <a:r>
              <a:rPr lang="hu-HU" sz="2000" dirty="0"/>
              <a:t>• Elkülönül minden más tájékoztatástól, így </a:t>
            </a:r>
            <a:r>
              <a:rPr lang="hu-HU" sz="2000" dirty="0" smtClean="0"/>
              <a:t>szerződéses rendelkezésektől</a:t>
            </a:r>
            <a:r>
              <a:rPr lang="hu-HU" sz="2000" dirty="0"/>
              <a:t>, felhasználási feltételektől;</a:t>
            </a:r>
            <a:br>
              <a:rPr lang="hu-HU" sz="2000" dirty="0"/>
            </a:br>
            <a:r>
              <a:rPr lang="hu-HU" sz="2000" dirty="0"/>
              <a:t>• Jól látható - minden egyes weboldalon jól látható, "Adatkezelési</a:t>
            </a:r>
            <a:br>
              <a:rPr lang="hu-HU" sz="2000" dirty="0"/>
            </a:br>
            <a:r>
              <a:rPr lang="hu-HU" sz="2000" dirty="0"/>
              <a:t>tájékoztató" vagy "Adatvédelem" néven belinkelve, nem olvadhat be a</a:t>
            </a:r>
            <a:br>
              <a:rPr lang="hu-HU" sz="2000" dirty="0"/>
            </a:br>
            <a:r>
              <a:rPr lang="hu-HU" sz="2000" dirty="0"/>
              <a:t>weboldalba;</a:t>
            </a:r>
            <a:br>
              <a:rPr lang="hu-HU" sz="2000" dirty="0"/>
            </a:br>
            <a:r>
              <a:rPr lang="hu-HU" sz="2000" dirty="0"/>
              <a:t>• Applikációk esetén letöltést megelőzően hozzáférhető és a </a:t>
            </a:r>
            <a:r>
              <a:rPr lang="hu-HU" sz="2000" dirty="0" smtClean="0"/>
              <a:t>menüből könnyen (pl. legfeljebb </a:t>
            </a:r>
            <a:r>
              <a:rPr lang="hu-HU" sz="2000" dirty="0"/>
              <a:t>két </a:t>
            </a:r>
            <a:r>
              <a:rPr lang="hu-HU" sz="2000" dirty="0" smtClean="0"/>
              <a:t>érintéssel) </a:t>
            </a:r>
            <a:r>
              <a:rPr lang="hu-HU" sz="2000" dirty="0"/>
              <a:t>elérhető.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89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49058" y="428425"/>
            <a:ext cx="3919771" cy="722567"/>
          </a:xfrm>
        </p:spPr>
        <p:txBody>
          <a:bodyPr>
            <a:normAutofit/>
          </a:bodyPr>
          <a:lstStyle/>
          <a:p>
            <a:pPr algn="ctr"/>
            <a:r>
              <a:rPr lang="hu-HU" sz="2800" b="0" dirty="0">
                <a:latin typeface="Calibri" panose="020F0502020204030204" pitchFamily="34" charset="0"/>
                <a:cs typeface="Calibri" panose="020F0502020204030204" pitchFamily="34" charset="0"/>
              </a:rPr>
              <a:t>„Átlátható</a:t>
            </a:r>
            <a:r>
              <a:rPr lang="hu-HU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tájékoztatás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47159" y="1647698"/>
            <a:ext cx="6133985" cy="2591792"/>
          </a:xfrm>
        </p:spPr>
        <p:txBody>
          <a:bodyPr>
            <a:normAutofit lnSpcReduction="10000"/>
          </a:bodyPr>
          <a:lstStyle/>
          <a:p>
            <a:pPr algn="l"/>
            <a:r>
              <a:rPr lang="hu-HU" dirty="0"/>
              <a:t>Elkülönült, jól strukturált és felépített</a:t>
            </a:r>
            <a:br>
              <a:rPr lang="hu-HU" dirty="0"/>
            </a:br>
            <a:r>
              <a:rPr lang="hu-HU" dirty="0"/>
              <a:t>Online környezetben ún. többrétegű (</a:t>
            </a:r>
            <a:r>
              <a:rPr lang="hu-HU" dirty="0" err="1"/>
              <a:t>layered</a:t>
            </a:r>
            <a:r>
              <a:rPr lang="hu-HU" dirty="0"/>
              <a:t>) tájékoztatás, hogy</a:t>
            </a:r>
            <a:br>
              <a:rPr lang="hu-HU" dirty="0"/>
            </a:br>
            <a:r>
              <a:rPr lang="hu-HU" dirty="0"/>
              <a:t>megakadályozza az információs </a:t>
            </a:r>
            <a:r>
              <a:rPr lang="hu-HU" dirty="0" smtClean="0"/>
              <a:t>fáradtságot.</a:t>
            </a:r>
            <a:r>
              <a:rPr lang="hu-HU" dirty="0"/>
              <a:t/>
            </a:r>
            <a:br>
              <a:rPr lang="hu-HU" dirty="0"/>
            </a:br>
            <a:endParaRPr lang="hu-HU" dirty="0" smtClean="0"/>
          </a:p>
          <a:p>
            <a:pPr algn="l"/>
            <a:r>
              <a:rPr lang="hu-HU" dirty="0" smtClean="0"/>
              <a:t>Rossz </a:t>
            </a:r>
            <a:r>
              <a:rPr lang="hu-HU" dirty="0"/>
              <a:t>gyakorlat:</a:t>
            </a:r>
            <a:br>
              <a:rPr lang="hu-HU" dirty="0"/>
            </a:br>
            <a:r>
              <a:rPr lang="hu-HU" dirty="0"/>
              <a:t>A teljes tájékoztatást egy oldal útján adják meg és azt le kell görgetni</a:t>
            </a:r>
            <a:br>
              <a:rPr lang="hu-HU" dirty="0"/>
            </a:br>
            <a:endParaRPr lang="hu-HU" dirty="0" smtClean="0"/>
          </a:p>
          <a:p>
            <a:pPr algn="l"/>
            <a:r>
              <a:rPr lang="hu-HU" dirty="0" smtClean="0"/>
              <a:t>Jó </a:t>
            </a:r>
            <a:r>
              <a:rPr lang="hu-HU" dirty="0"/>
              <a:t>gyakorlat:</a:t>
            </a:r>
            <a:br>
              <a:rPr lang="hu-HU" dirty="0"/>
            </a:br>
            <a:r>
              <a:rPr lang="hu-HU" dirty="0"/>
              <a:t>Az Érintett egyszerűen és könnyen a tájékoztató megfelelő, őt érdeklő</a:t>
            </a:r>
            <a:br>
              <a:rPr lang="hu-HU" dirty="0"/>
            </a:br>
            <a:r>
              <a:rPr lang="hu-HU" dirty="0"/>
              <a:t>pontjához </a:t>
            </a:r>
            <a:r>
              <a:rPr lang="hu-HU" dirty="0" smtClean="0"/>
              <a:t>navigálhat.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05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76034" y="349251"/>
            <a:ext cx="7320928" cy="533177"/>
          </a:xfrm>
        </p:spPr>
        <p:txBody>
          <a:bodyPr>
            <a:normAutofit/>
          </a:bodyPr>
          <a:lstStyle/>
          <a:p>
            <a:pPr algn="ctr"/>
            <a:r>
              <a:rPr lang="hu-HU" sz="2800" b="0" dirty="0">
                <a:latin typeface="Calibri" panose="020F0502020204030204" pitchFamily="34" charset="0"/>
                <a:cs typeface="Calibri" panose="020F0502020204030204" pitchFamily="34" charset="0"/>
              </a:rPr>
              <a:t>„Egyszerű </a:t>
            </a:r>
            <a:r>
              <a:rPr lang="hu-HU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nyelvezetű </a:t>
            </a:r>
            <a:r>
              <a:rPr lang="hu-HU" sz="2800" b="0" dirty="0">
                <a:latin typeface="Calibri" panose="020F0502020204030204" pitchFamily="34" charset="0"/>
                <a:cs typeface="Calibri" panose="020F0502020204030204" pitchFamily="34" charset="0"/>
              </a:rPr>
              <a:t>és </a:t>
            </a:r>
            <a:r>
              <a:rPr lang="hu-HU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közérthető” tájékoztatás</a:t>
            </a:r>
            <a:endParaRPr lang="hu-HU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14448" y="1435367"/>
            <a:ext cx="6641965" cy="2989562"/>
          </a:xfrm>
        </p:spPr>
        <p:txBody>
          <a:bodyPr>
            <a:normAutofit/>
          </a:bodyPr>
          <a:lstStyle/>
          <a:p>
            <a:pPr algn="l"/>
            <a:r>
              <a:rPr lang="hu-HU" sz="2000" dirty="0"/>
              <a:t>• Egyszerű nyelvezettel, közérthetően, az átlagos felhasználók </a:t>
            </a:r>
            <a:r>
              <a:rPr lang="hu-HU" sz="2000" dirty="0" smtClean="0"/>
              <a:t>köréhez kell </a:t>
            </a:r>
            <a:r>
              <a:rPr lang="hu-HU" sz="2000" dirty="0"/>
              <a:t>igazodnia (azonosítani kell a hallgatóságot és adott </a:t>
            </a:r>
            <a:r>
              <a:rPr lang="hu-HU" sz="2000" dirty="0" smtClean="0"/>
              <a:t>esetben tesztelni </a:t>
            </a:r>
            <a:r>
              <a:rPr lang="hu-HU" sz="2000" dirty="0"/>
              <a:t>kell);</a:t>
            </a:r>
            <a:br>
              <a:rPr lang="hu-HU" sz="2000" dirty="0"/>
            </a:br>
            <a:r>
              <a:rPr lang="hu-HU" sz="2000" dirty="0"/>
              <a:t>• Világos, nincs többértelműség, a "lehet", "lehetséges", </a:t>
            </a:r>
            <a:r>
              <a:rPr lang="hu-HU" sz="2000" dirty="0" smtClean="0"/>
              <a:t>„gyakran", "</a:t>
            </a:r>
            <a:r>
              <a:rPr lang="hu-HU" sz="2000" dirty="0"/>
              <a:t>egyes esetekben" megfogalmazásokat, technológiai, jogi </a:t>
            </a:r>
            <a:r>
              <a:rPr lang="hu-HU" sz="2000" dirty="0" smtClean="0"/>
              <a:t>szakszövegek használatát </a:t>
            </a:r>
            <a:r>
              <a:rPr lang="hu-HU" sz="2000" dirty="0"/>
              <a:t>kerülni </a:t>
            </a:r>
            <a:r>
              <a:rPr lang="hu-HU" sz="2000" dirty="0" smtClean="0"/>
              <a:t>kell.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• Közérthetően feltárja a kockázatokat és az adatkezelés hatásait </a:t>
            </a:r>
            <a:r>
              <a:rPr lang="hu-HU" sz="2000" dirty="0" smtClean="0"/>
              <a:t>az érintett jogaira.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822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30675" y="217409"/>
            <a:ext cx="4734671" cy="511555"/>
          </a:xfrm>
        </p:spPr>
        <p:txBody>
          <a:bodyPr>
            <a:normAutofit/>
          </a:bodyPr>
          <a:lstStyle/>
          <a:p>
            <a:pPr algn="ctr"/>
            <a:r>
              <a:rPr lang="hu-HU" sz="2800" b="0" dirty="0">
                <a:latin typeface="Calibri" panose="020F0502020204030204" pitchFamily="34" charset="0"/>
                <a:cs typeface="Calibri" panose="020F0502020204030204" pitchFamily="34" charset="0"/>
              </a:rPr>
              <a:t>Hozzáférés (GDPR 15. cikk)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43524" y="914400"/>
            <a:ext cx="8205188" cy="3658077"/>
          </a:xfrm>
        </p:spPr>
        <p:txBody>
          <a:bodyPr>
            <a:noAutofit/>
          </a:bodyPr>
          <a:lstStyle/>
          <a:p>
            <a:pPr algn="l"/>
            <a:r>
              <a:rPr lang="hu-HU" sz="2000" i="1" dirty="0"/>
              <a:t/>
            </a:r>
            <a:br>
              <a:rPr lang="hu-HU" sz="2000" i="1" dirty="0"/>
            </a:br>
            <a:r>
              <a:rPr lang="hu-HU" sz="1800" dirty="0" smtClean="0">
                <a:solidFill>
                  <a:srgbClr val="FF0000"/>
                </a:solidFill>
              </a:rPr>
              <a:t>1. eset: </a:t>
            </a:r>
            <a:r>
              <a:rPr lang="hu-HU" sz="1800" i="1" dirty="0" smtClean="0"/>
              <a:t>Tájékoztatást kérhet </a:t>
            </a:r>
            <a:r>
              <a:rPr lang="hu-HU" sz="1800" dirty="0" smtClean="0"/>
              <a:t>arról</a:t>
            </a:r>
            <a:r>
              <a:rPr lang="hu-HU" sz="1800" dirty="0"/>
              <a:t>, hogy (1) kezelik-e az adatait és (2) milyen </a:t>
            </a:r>
            <a:r>
              <a:rPr lang="hu-HU" sz="1800" dirty="0" smtClean="0"/>
              <a:t>körben.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 smtClean="0">
                <a:solidFill>
                  <a:srgbClr val="FF0000"/>
                </a:solidFill>
              </a:rPr>
              <a:t>2. eset: </a:t>
            </a:r>
            <a:r>
              <a:rPr lang="hu-HU" sz="1800" i="1" dirty="0" smtClean="0"/>
              <a:t>Másolatkérési </a:t>
            </a:r>
            <a:r>
              <a:rPr lang="hu-HU" sz="1800" i="1" dirty="0"/>
              <a:t>jog </a:t>
            </a:r>
            <a:r>
              <a:rPr lang="hu-HU" sz="1800" dirty="0"/>
              <a:t>– a hozzáféréshez való jog egyik nevesített esete, hogy az adatkezelés </a:t>
            </a:r>
            <a:r>
              <a:rPr lang="hu-HU" sz="1800" dirty="0" smtClean="0"/>
              <a:t>tárgyát képező </a:t>
            </a:r>
            <a:r>
              <a:rPr lang="hu-HU" sz="1800" dirty="0"/>
              <a:t>adatokról másolatot kaphat</a:t>
            </a:r>
            <a:r>
              <a:rPr lang="hu-HU" sz="1800" dirty="0" smtClean="0"/>
              <a:t>.</a:t>
            </a:r>
          </a:p>
          <a:p>
            <a:pPr algn="l"/>
            <a:r>
              <a:rPr lang="hu-HU" sz="1800" dirty="0"/>
              <a:t/>
            </a:r>
            <a:br>
              <a:rPr lang="hu-HU" sz="1800" dirty="0"/>
            </a:br>
            <a:r>
              <a:rPr lang="hu-HU" sz="1800" i="1" dirty="0"/>
              <a:t>Tágan vagy szűken kell értelmezni ezt a jogot?</a:t>
            </a:r>
            <a:br>
              <a:rPr lang="hu-HU" sz="1800" i="1" dirty="0"/>
            </a:br>
            <a:r>
              <a:rPr lang="hu-HU" sz="1800" dirty="0"/>
              <a:t>A jog gyakorlásának </a:t>
            </a:r>
            <a:r>
              <a:rPr lang="hu-HU" sz="1800" i="1" dirty="0"/>
              <a:t>célja</a:t>
            </a:r>
            <a:r>
              <a:rPr lang="hu-HU" sz="1800" dirty="0"/>
              <a:t>, hogy az érintett tájékoztatást kapjon az adatkezelés </a:t>
            </a:r>
            <a:r>
              <a:rPr lang="hu-HU" sz="1800" dirty="0" smtClean="0"/>
              <a:t>terjedelméről, tartalmáról</a:t>
            </a:r>
            <a:r>
              <a:rPr lang="hu-HU" sz="1800" dirty="0"/>
              <a:t>. </a:t>
            </a:r>
            <a:r>
              <a:rPr lang="hu-HU" sz="1800" i="1" dirty="0"/>
              <a:t>Nem öncélú </a:t>
            </a:r>
            <a:r>
              <a:rPr lang="hu-HU" sz="1800" dirty="0"/>
              <a:t>jog, visszaélésszerű joggyakorlást, adatkezelő </a:t>
            </a:r>
            <a:r>
              <a:rPr lang="hu-HU" sz="1800" dirty="0" smtClean="0"/>
              <a:t>„zaklatását” </a:t>
            </a:r>
            <a:r>
              <a:rPr lang="hu-HU" sz="1800" dirty="0"/>
              <a:t>nem </a:t>
            </a:r>
            <a:r>
              <a:rPr lang="hu-HU" sz="1800" dirty="0" smtClean="0"/>
              <a:t>szolgálhatja (vö</a:t>
            </a:r>
            <a:r>
              <a:rPr lang="hu-HU" sz="1800" dirty="0"/>
              <a:t>. a megalapozatlan vagy túlzó kérelem).</a:t>
            </a:r>
            <a:br>
              <a:rPr lang="hu-HU" sz="1800" dirty="0"/>
            </a:br>
            <a:r>
              <a:rPr lang="hu-HU" sz="1800" dirty="0"/>
              <a:t>Ha a kérelem tág, az </a:t>
            </a:r>
            <a:r>
              <a:rPr lang="hu-HU" sz="1800" i="1" dirty="0"/>
              <a:t>adatkezelő pontosítást kérhet </a:t>
            </a:r>
            <a:r>
              <a:rPr lang="hu-HU" sz="1800" dirty="0"/>
              <a:t>(preambulum 63. pont); </a:t>
            </a:r>
            <a:r>
              <a:rPr lang="hu-HU" sz="1800" i="1" dirty="0"/>
              <a:t>észszerű díjat </a:t>
            </a:r>
            <a:r>
              <a:rPr lang="hu-HU" sz="1800" dirty="0" smtClean="0"/>
              <a:t>számíthat fel </a:t>
            </a:r>
            <a:r>
              <a:rPr lang="hu-HU" sz="1800" dirty="0"/>
              <a:t>vagy </a:t>
            </a:r>
            <a:r>
              <a:rPr lang="hu-HU" sz="1800" i="1" dirty="0"/>
              <a:t>megtagadhatja </a:t>
            </a:r>
            <a:r>
              <a:rPr lang="hu-HU" sz="1800" dirty="0"/>
              <a:t>a teljesítést.</a:t>
            </a:r>
            <a:br>
              <a:rPr lang="hu-HU" sz="1800" dirty="0"/>
            </a:br>
            <a:r>
              <a:rPr lang="hu-HU" sz="1800" i="1" dirty="0"/>
              <a:t>Nem érintheti hátrányosan mások jogait és szabadságait</a:t>
            </a:r>
            <a:r>
              <a:rPr lang="hu-HU" sz="1800" dirty="0"/>
              <a:t>, beleértve az üzleti titkokat vagy a </a:t>
            </a:r>
            <a:r>
              <a:rPr lang="hu-HU" sz="1800" dirty="0" smtClean="0"/>
              <a:t>szellemi tulajdont</a:t>
            </a:r>
            <a:r>
              <a:rPr lang="hu-HU" sz="1800" dirty="0"/>
              <a:t>, és különösen a szoftverek védelmét biztosító szerzői jogokat.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33221"/>
      </p:ext>
    </p:extLst>
  </p:cSld>
  <p:clrMapOvr>
    <a:masterClrMapping/>
  </p:clrMapOvr>
</p:sld>
</file>

<file path=ppt/theme/theme1.xml><?xml version="1.0" encoding="utf-8"?>
<a:theme xmlns:a="http://schemas.openxmlformats.org/drawingml/2006/main" name="MTÜ - előadás PowerPoint sablon 2017 - színhelyes">
  <a:themeElements>
    <a:clrScheme name="MTA arculati színek">
      <a:dk1>
        <a:srgbClr val="424242"/>
      </a:dk1>
      <a:lt1>
        <a:srgbClr val="FFFFFF"/>
      </a:lt1>
      <a:dk2>
        <a:srgbClr val="004A81"/>
      </a:dk2>
      <a:lt2>
        <a:srgbClr val="FBFBFB"/>
      </a:lt2>
      <a:accent1>
        <a:srgbClr val="1F6FA4"/>
      </a:accent1>
      <a:accent2>
        <a:srgbClr val="8CADD1"/>
      </a:accent2>
      <a:accent3>
        <a:srgbClr val="D6E4F4"/>
      </a:accent3>
      <a:accent4>
        <a:srgbClr val="DE4448"/>
      </a:accent4>
      <a:accent5>
        <a:srgbClr val="FF6F74"/>
      </a:accent5>
      <a:accent6>
        <a:srgbClr val="4B8CBA"/>
      </a:accent6>
      <a:hlink>
        <a:srgbClr val="1E6FA4"/>
      </a:hlink>
      <a:folHlink>
        <a:srgbClr val="5B7F9C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Ü - előadás PowerPoint sablon 2017 - színhelyes" id="{C48792BF-EAA0-A645-813F-7E31C7D43F78}" vid="{A520D132-DE29-2845-90F6-133C8112FE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MTÜ - előadás PowerPoint sablon 2017 - színhelyes</Template>
  <TotalTime>2428</TotalTime>
  <Words>1660</Words>
  <Application>Microsoft Office PowerPoint</Application>
  <PresentationFormat>Diavetítés a képernyőre (16:9 oldalarány)</PresentationFormat>
  <Paragraphs>223</Paragraphs>
  <Slides>36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6" baseType="lpstr">
      <vt:lpstr>Microsoft YaHei</vt:lpstr>
      <vt:lpstr>ＭＳ Ｐゴシック</vt:lpstr>
      <vt:lpstr>Arial</vt:lpstr>
      <vt:lpstr>Calibri</vt:lpstr>
      <vt:lpstr>Constantia</vt:lpstr>
      <vt:lpstr>Franklin Gothic Book</vt:lpstr>
      <vt:lpstr>Symbol</vt:lpstr>
      <vt:lpstr>Times New Roman</vt:lpstr>
      <vt:lpstr>Wingdings</vt:lpstr>
      <vt:lpstr>MTÜ - előadás PowerPoint sablon 2017 - színhelyes</vt:lpstr>
      <vt:lpstr>Adatvédelem II.</vt:lpstr>
      <vt:lpstr>Az érintettek jogai a GDPR alapján</vt:lpstr>
      <vt:lpstr>PowerPoint bemutató</vt:lpstr>
      <vt:lpstr>PowerPoint bemutató</vt:lpstr>
      <vt:lpstr>PowerPoint bemutató</vt:lpstr>
      <vt:lpstr>„Könnyen hozzáférhető” tájékoztatás</vt:lpstr>
      <vt:lpstr>„Átlátható” tájékoztatás </vt:lpstr>
      <vt:lpstr>„Egyszerű nyelvezetű és közérthető” tájékoztatás</vt:lpstr>
      <vt:lpstr>Hozzáférés (GDPR 15. cikk) </vt:lpstr>
      <vt:lpstr>Törléshez való jog („az elfeledtetéshez való jog”) </vt:lpstr>
      <vt:lpstr>Az adatkezelés korlátozásához való jog </vt:lpstr>
      <vt:lpstr>Az adathordozhatósághoz való jog </vt:lpstr>
      <vt:lpstr>Tiltakozáshoz való jog</vt:lpstr>
      <vt:lpstr>Adatbiztonság és incidenskezelés</vt:lpstr>
      <vt:lpstr>A GDPR adatbiztonsági előírásai</vt:lpstr>
      <vt:lpstr>PowerPoint bemutató</vt:lpstr>
      <vt:lpstr>Információs rendszerben tárolt adatok megsértése</vt:lpstr>
      <vt:lpstr>Információs rendszerben tárolt adatok megsértésének más módjai</vt:lpstr>
      <vt:lpstr>Az adatvédelmi incidenssel kapcsolatos kötelezettségek</vt:lpstr>
      <vt:lpstr>Az adatvédelmi incidens bejelentése [GDPR 33. cikk]</vt:lpstr>
      <vt:lpstr>Az érintett tájékoztatása az adatvédelmi incidensről [GDPR 34. cikk]</vt:lpstr>
      <vt:lpstr>Kockázatok értékelése</vt:lpstr>
      <vt:lpstr>Az adatvédelmi tisztviselő szerepe és feladatai</vt:lpstr>
      <vt:lpstr>A tisztviselői feladatai [GDPR 39. cikk]</vt:lpstr>
      <vt:lpstr>Kit nevezhetünk ki? [GDPR 37. cikk]</vt:lpstr>
      <vt:lpstr>Kötelező kinevezés esetei  [GDPR 37. Cikk (1) bekezdés és (97)]</vt:lpstr>
      <vt:lpstr>Az adatvédelmi felügyeleti hatóság jogállása, eljárásai, hatáskörei</vt:lpstr>
      <vt:lpstr>Az adatvédelmi felügyeleti hatóságok jogállása</vt:lpstr>
      <vt:lpstr>A Nemzeti Adatvédelmi és Információszabadság Hatóság (NAIH) jogállása [Infotv. 38-39. §]</vt:lpstr>
      <vt:lpstr>A NAIH elnöke</vt:lpstr>
      <vt:lpstr>A NAIH feladat- és hatásköre</vt:lpstr>
      <vt:lpstr>A NAIH formális eljárásai a jelenleg hatályos szabályozás alapján</vt:lpstr>
      <vt:lpstr>A felügyeleti hatóságok korrekciós hatáskörei</vt:lpstr>
      <vt:lpstr>PowerPoint bemutató</vt:lpstr>
      <vt:lpstr>Közigazgatási bírság kiszabása [GDPR 83. cikk]</vt:lpstr>
      <vt:lpstr>Köszönöm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Rédey Soma</dc:creator>
  <cp:lastModifiedBy>NAIH-223</cp:lastModifiedBy>
  <cp:revision>240</cp:revision>
  <dcterms:created xsi:type="dcterms:W3CDTF">2017-09-14T13:52:50Z</dcterms:created>
  <dcterms:modified xsi:type="dcterms:W3CDTF">2023-11-15T10:16:43Z</dcterms:modified>
</cp:coreProperties>
</file>