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2" r:id="rId6"/>
    <p:sldId id="260" r:id="rId7"/>
    <p:sldId id="261" r:id="rId8"/>
    <p:sldId id="263" r:id="rId9"/>
    <p:sldId id="277" r:id="rId10"/>
    <p:sldId id="264" r:id="rId11"/>
    <p:sldId id="265" r:id="rId12"/>
    <p:sldId id="278" r:id="rId13"/>
    <p:sldId id="266" r:id="rId14"/>
    <p:sldId id="279" r:id="rId15"/>
    <p:sldId id="288" r:id="rId16"/>
    <p:sldId id="289" r:id="rId17"/>
    <p:sldId id="267" r:id="rId18"/>
    <p:sldId id="268" r:id="rId19"/>
    <p:sldId id="281" r:id="rId20"/>
    <p:sldId id="270" r:id="rId21"/>
    <p:sldId id="269" r:id="rId22"/>
    <p:sldId id="294" r:id="rId23"/>
    <p:sldId id="280" r:id="rId24"/>
    <p:sldId id="262" r:id="rId25"/>
    <p:sldId id="271" r:id="rId26"/>
    <p:sldId id="272" r:id="rId27"/>
    <p:sldId id="273" r:id="rId28"/>
    <p:sldId id="274" r:id="rId29"/>
    <p:sldId id="275" r:id="rId30"/>
    <p:sldId id="276" r:id="rId31"/>
    <p:sldId id="284" r:id="rId32"/>
    <p:sldId id="285" r:id="rId33"/>
    <p:sldId id="286" r:id="rId34"/>
    <p:sldId id="287" r:id="rId35"/>
    <p:sldId id="290" r:id="rId36"/>
    <p:sldId id="291" r:id="rId37"/>
    <p:sldId id="292" r:id="rId38"/>
    <p:sldId id="283" r:id="rId39"/>
    <p:sldId id="295" r:id="rId40"/>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2" d="100"/>
          <a:sy n="82" d="100"/>
        </p:scale>
        <p:origin x="6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F689C5-32EF-439E-9740-D640A1D9D0C6}"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A2F074E5-8B98-45FC-970C-0CFA95F139FB}">
      <dgm:prSet custT="1"/>
      <dgm:spPr/>
      <dgm:t>
        <a:bodyPr/>
        <a:lstStyle/>
        <a:p>
          <a:r>
            <a:rPr lang="hu-HU" sz="2400" dirty="0"/>
            <a:t>Ha a származás reprodukciós eljárás eredménye, nincs helye az anyaság bírósági úton történő megállapításának, azzal a nővel szemben, aki az eljárás lefolytatásához ivarsejtet vagy embriót adományozott. </a:t>
          </a:r>
          <a:endParaRPr lang="en-US" sz="2400" dirty="0"/>
        </a:p>
      </dgm:t>
    </dgm:pt>
    <dgm:pt modelId="{73CD6691-5579-4EB7-B88F-EF799378DA85}" type="parTrans" cxnId="{0CA10343-3E69-4EEE-BC81-D63FC4F6760C}">
      <dgm:prSet/>
      <dgm:spPr/>
      <dgm:t>
        <a:bodyPr/>
        <a:lstStyle/>
        <a:p>
          <a:endParaRPr lang="en-US"/>
        </a:p>
      </dgm:t>
    </dgm:pt>
    <dgm:pt modelId="{F4A9F8BB-808E-4BC9-B7A1-0BA8FEDAF7C3}" type="sibTrans" cxnId="{0CA10343-3E69-4EEE-BC81-D63FC4F6760C}">
      <dgm:prSet/>
      <dgm:spPr/>
      <dgm:t>
        <a:bodyPr/>
        <a:lstStyle/>
        <a:p>
          <a:endParaRPr lang="en-US"/>
        </a:p>
      </dgm:t>
    </dgm:pt>
    <dgm:pt modelId="{A387D119-FE17-440B-A87B-4F34ECE499CE}">
      <dgm:prSet custT="1"/>
      <dgm:spPr/>
      <dgm:t>
        <a:bodyPr/>
        <a:lstStyle/>
        <a:p>
          <a:r>
            <a:rPr lang="hu-HU" sz="2400" dirty="0"/>
            <a:t>Ha az anyaság bírósági megállapítása iránti perben az anyai jogállás változása a nő házassága folytán az apaság vélelmére is kihat, a pert a férj ellen is meg kell indítani, aki a házassági köteléken alapuló vélelem alapján a gyermek apjának kell tekinteni.</a:t>
          </a:r>
          <a:endParaRPr lang="en-US" sz="2400" dirty="0"/>
        </a:p>
      </dgm:t>
    </dgm:pt>
    <dgm:pt modelId="{F31BF0F3-7012-4401-A521-F501E5BD2C83}" type="parTrans" cxnId="{F22F9486-42F6-44E6-BBCB-C4516FCB875B}">
      <dgm:prSet/>
      <dgm:spPr/>
      <dgm:t>
        <a:bodyPr/>
        <a:lstStyle/>
        <a:p>
          <a:endParaRPr lang="en-US"/>
        </a:p>
      </dgm:t>
    </dgm:pt>
    <dgm:pt modelId="{A2DAB99F-2E67-4C7F-BC35-78B060C75079}" type="sibTrans" cxnId="{F22F9486-42F6-44E6-BBCB-C4516FCB875B}">
      <dgm:prSet/>
      <dgm:spPr/>
      <dgm:t>
        <a:bodyPr/>
        <a:lstStyle/>
        <a:p>
          <a:endParaRPr lang="en-US"/>
        </a:p>
      </dgm:t>
    </dgm:pt>
    <dgm:pt modelId="{F3B933AF-19FA-4B44-9842-45C7623C58B8}">
      <dgm:prSet custT="1"/>
      <dgm:spPr/>
      <dgm:t>
        <a:bodyPr/>
        <a:lstStyle/>
        <a:p>
          <a:r>
            <a:rPr lang="hu-HU" sz="2400" dirty="0"/>
            <a:t>Előzetesen az anyai státuszt nem kell megdönteni</a:t>
          </a:r>
          <a:endParaRPr lang="en-US" sz="2400" dirty="0"/>
        </a:p>
      </dgm:t>
    </dgm:pt>
    <dgm:pt modelId="{2E63C9C0-251C-4E17-9A63-3392B6FDD7B4}" type="parTrans" cxnId="{0CB22419-94CC-4737-BAF5-90816B629EB1}">
      <dgm:prSet/>
      <dgm:spPr/>
      <dgm:t>
        <a:bodyPr/>
        <a:lstStyle/>
        <a:p>
          <a:endParaRPr lang="en-US"/>
        </a:p>
      </dgm:t>
    </dgm:pt>
    <dgm:pt modelId="{46EC88C7-995D-4E44-B3B7-5F4DAF4E7C76}" type="sibTrans" cxnId="{0CB22419-94CC-4737-BAF5-90816B629EB1}">
      <dgm:prSet/>
      <dgm:spPr/>
      <dgm:t>
        <a:bodyPr/>
        <a:lstStyle/>
        <a:p>
          <a:endParaRPr lang="en-US"/>
        </a:p>
      </dgm:t>
    </dgm:pt>
    <dgm:pt modelId="{F2361DBE-FD74-486C-ADC1-96D1AB9E76AB}">
      <dgm:prSet custT="1"/>
      <dgm:spPr/>
      <dgm:t>
        <a:bodyPr/>
        <a:lstStyle/>
        <a:p>
          <a:r>
            <a:rPr lang="hu-HU" sz="2400" dirty="0"/>
            <a:t>Ha az a személy, aki ellen a pert meg kellene indítani már nem él, a bíróság által kirendelt ügygondnok ellen kell megindítani</a:t>
          </a:r>
          <a:endParaRPr lang="en-US" sz="2400" dirty="0"/>
        </a:p>
      </dgm:t>
    </dgm:pt>
    <dgm:pt modelId="{C4C7A857-52E8-4302-87F0-C23EF8A03018}" type="parTrans" cxnId="{D9B2EC1A-572A-4575-AB36-4BBE0B35D682}">
      <dgm:prSet/>
      <dgm:spPr/>
      <dgm:t>
        <a:bodyPr/>
        <a:lstStyle/>
        <a:p>
          <a:endParaRPr lang="en-US"/>
        </a:p>
      </dgm:t>
    </dgm:pt>
    <dgm:pt modelId="{072F3AFA-4FE8-4A43-852D-ADBF9134BAAD}" type="sibTrans" cxnId="{D9B2EC1A-572A-4575-AB36-4BBE0B35D682}">
      <dgm:prSet/>
      <dgm:spPr/>
      <dgm:t>
        <a:bodyPr/>
        <a:lstStyle/>
        <a:p>
          <a:endParaRPr lang="en-US"/>
        </a:p>
      </dgm:t>
    </dgm:pt>
    <dgm:pt modelId="{11D2EB93-31AB-44D3-B94C-AA9BF83B9A89}" type="pres">
      <dgm:prSet presAssocID="{94F689C5-32EF-439E-9740-D640A1D9D0C6}" presName="vert0" presStyleCnt="0">
        <dgm:presLayoutVars>
          <dgm:dir/>
          <dgm:animOne val="branch"/>
          <dgm:animLvl val="lvl"/>
        </dgm:presLayoutVars>
      </dgm:prSet>
      <dgm:spPr/>
    </dgm:pt>
    <dgm:pt modelId="{4E4967D4-75F5-4961-8B87-6AB39D688910}" type="pres">
      <dgm:prSet presAssocID="{A2F074E5-8B98-45FC-970C-0CFA95F139FB}" presName="thickLine" presStyleLbl="alignNode1" presStyleIdx="0" presStyleCnt="4"/>
      <dgm:spPr/>
    </dgm:pt>
    <dgm:pt modelId="{DBBE5384-C48E-4E8B-843C-40AF67047303}" type="pres">
      <dgm:prSet presAssocID="{A2F074E5-8B98-45FC-970C-0CFA95F139FB}" presName="horz1" presStyleCnt="0"/>
      <dgm:spPr/>
    </dgm:pt>
    <dgm:pt modelId="{E8D9934A-0779-4E29-B21B-95EC815D6B6C}" type="pres">
      <dgm:prSet presAssocID="{A2F074E5-8B98-45FC-970C-0CFA95F139FB}" presName="tx1" presStyleLbl="revTx" presStyleIdx="0" presStyleCnt="4"/>
      <dgm:spPr/>
    </dgm:pt>
    <dgm:pt modelId="{8BDD4A8B-23D5-46C2-B671-414524CFA2DB}" type="pres">
      <dgm:prSet presAssocID="{A2F074E5-8B98-45FC-970C-0CFA95F139FB}" presName="vert1" presStyleCnt="0"/>
      <dgm:spPr/>
    </dgm:pt>
    <dgm:pt modelId="{FF1C3727-8DA6-4EB3-809B-238B4C5232F6}" type="pres">
      <dgm:prSet presAssocID="{A387D119-FE17-440B-A87B-4F34ECE499CE}" presName="thickLine" presStyleLbl="alignNode1" presStyleIdx="1" presStyleCnt="4"/>
      <dgm:spPr/>
    </dgm:pt>
    <dgm:pt modelId="{289CD6EE-1EF2-4DA1-8039-EB10C2A5549A}" type="pres">
      <dgm:prSet presAssocID="{A387D119-FE17-440B-A87B-4F34ECE499CE}" presName="horz1" presStyleCnt="0"/>
      <dgm:spPr/>
    </dgm:pt>
    <dgm:pt modelId="{D7059A31-9F22-4E30-8368-DD21FE3C4A2D}" type="pres">
      <dgm:prSet presAssocID="{A387D119-FE17-440B-A87B-4F34ECE499CE}" presName="tx1" presStyleLbl="revTx" presStyleIdx="1" presStyleCnt="4"/>
      <dgm:spPr/>
    </dgm:pt>
    <dgm:pt modelId="{7F247010-FD1E-4581-82AF-65AB29D80722}" type="pres">
      <dgm:prSet presAssocID="{A387D119-FE17-440B-A87B-4F34ECE499CE}" presName="vert1" presStyleCnt="0"/>
      <dgm:spPr/>
    </dgm:pt>
    <dgm:pt modelId="{CE060B9D-0AAD-4CD0-80F6-7C8A3236B15E}" type="pres">
      <dgm:prSet presAssocID="{F3B933AF-19FA-4B44-9842-45C7623C58B8}" presName="thickLine" presStyleLbl="alignNode1" presStyleIdx="2" presStyleCnt="4"/>
      <dgm:spPr/>
    </dgm:pt>
    <dgm:pt modelId="{AF8B69C1-E07A-4DF7-A407-A794D8BDD33D}" type="pres">
      <dgm:prSet presAssocID="{F3B933AF-19FA-4B44-9842-45C7623C58B8}" presName="horz1" presStyleCnt="0"/>
      <dgm:spPr/>
    </dgm:pt>
    <dgm:pt modelId="{F2A3CF1C-0CDD-4E48-A8DB-5125FEC861B0}" type="pres">
      <dgm:prSet presAssocID="{F3B933AF-19FA-4B44-9842-45C7623C58B8}" presName="tx1" presStyleLbl="revTx" presStyleIdx="2" presStyleCnt="4"/>
      <dgm:spPr/>
    </dgm:pt>
    <dgm:pt modelId="{0C6320BB-3E86-4A41-8786-8E3673B26D7F}" type="pres">
      <dgm:prSet presAssocID="{F3B933AF-19FA-4B44-9842-45C7623C58B8}" presName="vert1" presStyleCnt="0"/>
      <dgm:spPr/>
    </dgm:pt>
    <dgm:pt modelId="{67837837-767B-4B58-9AB3-558E015715D0}" type="pres">
      <dgm:prSet presAssocID="{F2361DBE-FD74-486C-ADC1-96D1AB9E76AB}" presName="thickLine" presStyleLbl="alignNode1" presStyleIdx="3" presStyleCnt="4"/>
      <dgm:spPr/>
    </dgm:pt>
    <dgm:pt modelId="{81A6A5B3-1E32-4727-BC24-442D6A4A4D00}" type="pres">
      <dgm:prSet presAssocID="{F2361DBE-FD74-486C-ADC1-96D1AB9E76AB}" presName="horz1" presStyleCnt="0"/>
      <dgm:spPr/>
    </dgm:pt>
    <dgm:pt modelId="{077239FC-7FF3-4ABA-9390-82BFD35F03B8}" type="pres">
      <dgm:prSet presAssocID="{F2361DBE-FD74-486C-ADC1-96D1AB9E76AB}" presName="tx1" presStyleLbl="revTx" presStyleIdx="3" presStyleCnt="4"/>
      <dgm:spPr/>
    </dgm:pt>
    <dgm:pt modelId="{3D190CF9-BD42-459F-A19B-0FA2C084048E}" type="pres">
      <dgm:prSet presAssocID="{F2361DBE-FD74-486C-ADC1-96D1AB9E76AB}" presName="vert1" presStyleCnt="0"/>
      <dgm:spPr/>
    </dgm:pt>
  </dgm:ptLst>
  <dgm:cxnLst>
    <dgm:cxn modelId="{74691006-B629-4940-B39D-EB13609B57E6}" type="presOf" srcId="{F2361DBE-FD74-486C-ADC1-96D1AB9E76AB}" destId="{077239FC-7FF3-4ABA-9390-82BFD35F03B8}" srcOrd="0" destOrd="0" presId="urn:microsoft.com/office/officeart/2008/layout/LinedList"/>
    <dgm:cxn modelId="{0CB22419-94CC-4737-BAF5-90816B629EB1}" srcId="{94F689C5-32EF-439E-9740-D640A1D9D0C6}" destId="{F3B933AF-19FA-4B44-9842-45C7623C58B8}" srcOrd="2" destOrd="0" parTransId="{2E63C9C0-251C-4E17-9A63-3392B6FDD7B4}" sibTransId="{46EC88C7-995D-4E44-B3B7-5F4DAF4E7C76}"/>
    <dgm:cxn modelId="{D9B2EC1A-572A-4575-AB36-4BBE0B35D682}" srcId="{94F689C5-32EF-439E-9740-D640A1D9D0C6}" destId="{F2361DBE-FD74-486C-ADC1-96D1AB9E76AB}" srcOrd="3" destOrd="0" parTransId="{C4C7A857-52E8-4302-87F0-C23EF8A03018}" sibTransId="{072F3AFA-4FE8-4A43-852D-ADBF9134BAAD}"/>
    <dgm:cxn modelId="{A9323C5D-5799-4D78-A9DC-1002F6944657}" type="presOf" srcId="{A387D119-FE17-440B-A87B-4F34ECE499CE}" destId="{D7059A31-9F22-4E30-8368-DD21FE3C4A2D}" srcOrd="0" destOrd="0" presId="urn:microsoft.com/office/officeart/2008/layout/LinedList"/>
    <dgm:cxn modelId="{0CA10343-3E69-4EEE-BC81-D63FC4F6760C}" srcId="{94F689C5-32EF-439E-9740-D640A1D9D0C6}" destId="{A2F074E5-8B98-45FC-970C-0CFA95F139FB}" srcOrd="0" destOrd="0" parTransId="{73CD6691-5579-4EB7-B88F-EF799378DA85}" sibTransId="{F4A9F8BB-808E-4BC9-B7A1-0BA8FEDAF7C3}"/>
    <dgm:cxn modelId="{D3E9E745-D1F4-4DC5-8B26-AB32D7165A28}" type="presOf" srcId="{F3B933AF-19FA-4B44-9842-45C7623C58B8}" destId="{F2A3CF1C-0CDD-4E48-A8DB-5125FEC861B0}" srcOrd="0" destOrd="0" presId="urn:microsoft.com/office/officeart/2008/layout/LinedList"/>
    <dgm:cxn modelId="{39432E50-8E98-4B86-BADD-17A7720243F0}" type="presOf" srcId="{94F689C5-32EF-439E-9740-D640A1D9D0C6}" destId="{11D2EB93-31AB-44D3-B94C-AA9BF83B9A89}" srcOrd="0" destOrd="0" presId="urn:microsoft.com/office/officeart/2008/layout/LinedList"/>
    <dgm:cxn modelId="{F22F9486-42F6-44E6-BBCB-C4516FCB875B}" srcId="{94F689C5-32EF-439E-9740-D640A1D9D0C6}" destId="{A387D119-FE17-440B-A87B-4F34ECE499CE}" srcOrd="1" destOrd="0" parTransId="{F31BF0F3-7012-4401-A521-F501E5BD2C83}" sibTransId="{A2DAB99F-2E67-4C7F-BC35-78B060C75079}"/>
    <dgm:cxn modelId="{6903F1EB-7464-49D1-AC27-88E3725F01AC}" type="presOf" srcId="{A2F074E5-8B98-45FC-970C-0CFA95F139FB}" destId="{E8D9934A-0779-4E29-B21B-95EC815D6B6C}" srcOrd="0" destOrd="0" presId="urn:microsoft.com/office/officeart/2008/layout/LinedList"/>
    <dgm:cxn modelId="{5BD89E74-FA85-40EF-B8E8-71F3F7C5C4BD}" type="presParOf" srcId="{11D2EB93-31AB-44D3-B94C-AA9BF83B9A89}" destId="{4E4967D4-75F5-4961-8B87-6AB39D688910}" srcOrd="0" destOrd="0" presId="urn:microsoft.com/office/officeart/2008/layout/LinedList"/>
    <dgm:cxn modelId="{5AB3F5C6-EB4E-4146-A48F-FFB60F10805F}" type="presParOf" srcId="{11D2EB93-31AB-44D3-B94C-AA9BF83B9A89}" destId="{DBBE5384-C48E-4E8B-843C-40AF67047303}" srcOrd="1" destOrd="0" presId="urn:microsoft.com/office/officeart/2008/layout/LinedList"/>
    <dgm:cxn modelId="{1531B119-B7E4-4950-BC5E-194DDE748462}" type="presParOf" srcId="{DBBE5384-C48E-4E8B-843C-40AF67047303}" destId="{E8D9934A-0779-4E29-B21B-95EC815D6B6C}" srcOrd="0" destOrd="0" presId="urn:microsoft.com/office/officeart/2008/layout/LinedList"/>
    <dgm:cxn modelId="{8779D71B-AD76-4810-AB16-0147A247C526}" type="presParOf" srcId="{DBBE5384-C48E-4E8B-843C-40AF67047303}" destId="{8BDD4A8B-23D5-46C2-B671-414524CFA2DB}" srcOrd="1" destOrd="0" presId="urn:microsoft.com/office/officeart/2008/layout/LinedList"/>
    <dgm:cxn modelId="{8D1CBE66-4CFC-462A-A00E-4BD485995E3B}" type="presParOf" srcId="{11D2EB93-31AB-44D3-B94C-AA9BF83B9A89}" destId="{FF1C3727-8DA6-4EB3-809B-238B4C5232F6}" srcOrd="2" destOrd="0" presId="urn:microsoft.com/office/officeart/2008/layout/LinedList"/>
    <dgm:cxn modelId="{5313FA3E-DAEF-458F-9318-A2B0DAD41C67}" type="presParOf" srcId="{11D2EB93-31AB-44D3-B94C-AA9BF83B9A89}" destId="{289CD6EE-1EF2-4DA1-8039-EB10C2A5549A}" srcOrd="3" destOrd="0" presId="urn:microsoft.com/office/officeart/2008/layout/LinedList"/>
    <dgm:cxn modelId="{CF3E6776-3092-42DD-A684-0EF931263DD6}" type="presParOf" srcId="{289CD6EE-1EF2-4DA1-8039-EB10C2A5549A}" destId="{D7059A31-9F22-4E30-8368-DD21FE3C4A2D}" srcOrd="0" destOrd="0" presId="urn:microsoft.com/office/officeart/2008/layout/LinedList"/>
    <dgm:cxn modelId="{483752F8-3793-4F40-942A-5BF87FBDCB51}" type="presParOf" srcId="{289CD6EE-1EF2-4DA1-8039-EB10C2A5549A}" destId="{7F247010-FD1E-4581-82AF-65AB29D80722}" srcOrd="1" destOrd="0" presId="urn:microsoft.com/office/officeart/2008/layout/LinedList"/>
    <dgm:cxn modelId="{B4B11321-E95A-4F09-B0CB-3A38AE1C629B}" type="presParOf" srcId="{11D2EB93-31AB-44D3-B94C-AA9BF83B9A89}" destId="{CE060B9D-0AAD-4CD0-80F6-7C8A3236B15E}" srcOrd="4" destOrd="0" presId="urn:microsoft.com/office/officeart/2008/layout/LinedList"/>
    <dgm:cxn modelId="{78DC8891-3AC5-4501-B3AF-BB408D0C7248}" type="presParOf" srcId="{11D2EB93-31AB-44D3-B94C-AA9BF83B9A89}" destId="{AF8B69C1-E07A-4DF7-A407-A794D8BDD33D}" srcOrd="5" destOrd="0" presId="urn:microsoft.com/office/officeart/2008/layout/LinedList"/>
    <dgm:cxn modelId="{22BAFCDE-D571-4305-9DDD-D0F12D2DC4FB}" type="presParOf" srcId="{AF8B69C1-E07A-4DF7-A407-A794D8BDD33D}" destId="{F2A3CF1C-0CDD-4E48-A8DB-5125FEC861B0}" srcOrd="0" destOrd="0" presId="urn:microsoft.com/office/officeart/2008/layout/LinedList"/>
    <dgm:cxn modelId="{F087A33C-ED9E-41EF-A23D-6E52CA73DD71}" type="presParOf" srcId="{AF8B69C1-E07A-4DF7-A407-A794D8BDD33D}" destId="{0C6320BB-3E86-4A41-8786-8E3673B26D7F}" srcOrd="1" destOrd="0" presId="urn:microsoft.com/office/officeart/2008/layout/LinedList"/>
    <dgm:cxn modelId="{3103ACCB-92E7-43B0-B66F-93B8113BEB74}" type="presParOf" srcId="{11D2EB93-31AB-44D3-B94C-AA9BF83B9A89}" destId="{67837837-767B-4B58-9AB3-558E015715D0}" srcOrd="6" destOrd="0" presId="urn:microsoft.com/office/officeart/2008/layout/LinedList"/>
    <dgm:cxn modelId="{DF4EFEA7-D6F7-4BE0-8FBE-AA766DFD56CF}" type="presParOf" srcId="{11D2EB93-31AB-44D3-B94C-AA9BF83B9A89}" destId="{81A6A5B3-1E32-4727-BC24-442D6A4A4D00}" srcOrd="7" destOrd="0" presId="urn:microsoft.com/office/officeart/2008/layout/LinedList"/>
    <dgm:cxn modelId="{57FA5F0B-9B02-4058-93DF-68E39A325835}" type="presParOf" srcId="{81A6A5B3-1E32-4727-BC24-442D6A4A4D00}" destId="{077239FC-7FF3-4ABA-9390-82BFD35F03B8}" srcOrd="0" destOrd="0" presId="urn:microsoft.com/office/officeart/2008/layout/LinedList"/>
    <dgm:cxn modelId="{8E70AE37-393F-4230-88BD-BA9F19E07F87}" type="presParOf" srcId="{81A6A5B3-1E32-4727-BC24-442D6A4A4D00}" destId="{3D190CF9-BD42-459F-A19B-0FA2C084048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2A2ECF-A96A-4249-93E1-3C07D9C36690}" type="doc">
      <dgm:prSet loTypeId="urn:microsoft.com/office/officeart/2008/layout/LinedList" loCatId="list" qsTypeId="urn:microsoft.com/office/officeart/2005/8/quickstyle/simple1" qsCatId="simple" csTypeId="urn:microsoft.com/office/officeart/2005/8/colors/colorful5" csCatId="colorful"/>
      <dgm:spPr/>
      <dgm:t>
        <a:bodyPr/>
        <a:lstStyle/>
        <a:p>
          <a:endParaRPr lang="en-US"/>
        </a:p>
      </dgm:t>
    </dgm:pt>
    <dgm:pt modelId="{B180D0FE-1780-43F5-B17A-32D06D8753B3}">
      <dgm:prSet/>
      <dgm:spPr/>
      <dgm:t>
        <a:bodyPr/>
        <a:lstStyle/>
        <a:p>
          <a:r>
            <a:rPr lang="hu-HU"/>
            <a:t>Házasság</a:t>
          </a:r>
          <a:endParaRPr lang="en-US"/>
        </a:p>
      </dgm:t>
    </dgm:pt>
    <dgm:pt modelId="{45A5BC11-8591-4AFF-9682-7D497EF15E05}" type="parTrans" cxnId="{CFD818D2-34BC-4EF8-A209-DC7EC1592A84}">
      <dgm:prSet/>
      <dgm:spPr/>
      <dgm:t>
        <a:bodyPr/>
        <a:lstStyle/>
        <a:p>
          <a:endParaRPr lang="en-US"/>
        </a:p>
      </dgm:t>
    </dgm:pt>
    <dgm:pt modelId="{7A3B8E76-C5A0-4A95-9E9E-F0874658CB75}" type="sibTrans" cxnId="{CFD818D2-34BC-4EF8-A209-DC7EC1592A84}">
      <dgm:prSet/>
      <dgm:spPr/>
      <dgm:t>
        <a:bodyPr/>
        <a:lstStyle/>
        <a:p>
          <a:endParaRPr lang="en-US"/>
        </a:p>
      </dgm:t>
    </dgm:pt>
    <dgm:pt modelId="{09244114-3A95-4625-B309-A63BD7AFF40D}">
      <dgm:prSet/>
      <dgm:spPr/>
      <dgm:t>
        <a:bodyPr/>
        <a:lstStyle/>
        <a:p>
          <a:r>
            <a:rPr lang="hu-HU"/>
            <a:t>Reprodukciós eljárásban, regisztrált élettársak</a:t>
          </a:r>
          <a:endParaRPr lang="en-US"/>
        </a:p>
      </dgm:t>
    </dgm:pt>
    <dgm:pt modelId="{0191EB1D-12B9-43ED-98C6-86F8DE6DAB29}" type="parTrans" cxnId="{2F5C9D84-5947-4AE2-8DDA-DFD7BEA5EC3A}">
      <dgm:prSet/>
      <dgm:spPr/>
      <dgm:t>
        <a:bodyPr/>
        <a:lstStyle/>
        <a:p>
          <a:endParaRPr lang="en-US"/>
        </a:p>
      </dgm:t>
    </dgm:pt>
    <dgm:pt modelId="{A91C3C3A-2993-46A3-9EFF-241092A3CC1F}" type="sibTrans" cxnId="{2F5C9D84-5947-4AE2-8DDA-DFD7BEA5EC3A}">
      <dgm:prSet/>
      <dgm:spPr/>
      <dgm:t>
        <a:bodyPr/>
        <a:lstStyle/>
        <a:p>
          <a:endParaRPr lang="en-US"/>
        </a:p>
      </dgm:t>
    </dgm:pt>
    <dgm:pt modelId="{047508C2-9E79-4F7B-B447-5A426E7DFEED}">
      <dgm:prSet/>
      <dgm:spPr/>
      <dgm:t>
        <a:bodyPr/>
        <a:lstStyle/>
        <a:p>
          <a:r>
            <a:rPr lang="hu-HU"/>
            <a:t>Apai elismerő nyilatkozat</a:t>
          </a:r>
          <a:endParaRPr lang="en-US"/>
        </a:p>
      </dgm:t>
    </dgm:pt>
    <dgm:pt modelId="{01313F01-AEBF-40EF-83FB-D70756FFB3DB}" type="parTrans" cxnId="{4F9FC328-12CA-4326-98DE-5FF8CB616F84}">
      <dgm:prSet/>
      <dgm:spPr/>
      <dgm:t>
        <a:bodyPr/>
        <a:lstStyle/>
        <a:p>
          <a:endParaRPr lang="en-US"/>
        </a:p>
      </dgm:t>
    </dgm:pt>
    <dgm:pt modelId="{BE2552DE-B763-4F2C-AAE4-EA7263C4BE3F}" type="sibTrans" cxnId="{4F9FC328-12CA-4326-98DE-5FF8CB616F84}">
      <dgm:prSet/>
      <dgm:spPr/>
      <dgm:t>
        <a:bodyPr/>
        <a:lstStyle/>
        <a:p>
          <a:endParaRPr lang="en-US"/>
        </a:p>
      </dgm:t>
    </dgm:pt>
    <dgm:pt modelId="{F46C145E-3133-4336-85C9-86CA07115A30}">
      <dgm:prSet/>
      <dgm:spPr/>
      <dgm:t>
        <a:bodyPr/>
        <a:lstStyle/>
        <a:p>
          <a:r>
            <a:rPr lang="hu-HU"/>
            <a:t>Bírósági határozaton alapuló</a:t>
          </a:r>
          <a:endParaRPr lang="en-US"/>
        </a:p>
      </dgm:t>
    </dgm:pt>
    <dgm:pt modelId="{A56B0451-FB6C-48CA-8F74-97BE1963398D}" type="parTrans" cxnId="{12B28CC1-3D18-4091-B235-6EBE1BAD39F2}">
      <dgm:prSet/>
      <dgm:spPr/>
      <dgm:t>
        <a:bodyPr/>
        <a:lstStyle/>
        <a:p>
          <a:endParaRPr lang="en-US"/>
        </a:p>
      </dgm:t>
    </dgm:pt>
    <dgm:pt modelId="{EED62295-40E4-474E-A90A-0C8DF84FA730}" type="sibTrans" cxnId="{12B28CC1-3D18-4091-B235-6EBE1BAD39F2}">
      <dgm:prSet/>
      <dgm:spPr/>
      <dgm:t>
        <a:bodyPr/>
        <a:lstStyle/>
        <a:p>
          <a:endParaRPr lang="en-US"/>
        </a:p>
      </dgm:t>
    </dgm:pt>
    <dgm:pt modelId="{DBA28B6C-C61E-46B7-8B54-1A6AEF651257}" type="pres">
      <dgm:prSet presAssocID="{0B2A2ECF-A96A-4249-93E1-3C07D9C36690}" presName="vert0" presStyleCnt="0">
        <dgm:presLayoutVars>
          <dgm:dir/>
          <dgm:animOne val="branch"/>
          <dgm:animLvl val="lvl"/>
        </dgm:presLayoutVars>
      </dgm:prSet>
      <dgm:spPr/>
    </dgm:pt>
    <dgm:pt modelId="{6B0E6303-935F-42ED-A2B3-8B23019DB977}" type="pres">
      <dgm:prSet presAssocID="{B180D0FE-1780-43F5-B17A-32D06D8753B3}" presName="thickLine" presStyleLbl="alignNode1" presStyleIdx="0" presStyleCnt="4"/>
      <dgm:spPr/>
    </dgm:pt>
    <dgm:pt modelId="{8F819451-A488-4C99-AE84-151D19EB548C}" type="pres">
      <dgm:prSet presAssocID="{B180D0FE-1780-43F5-B17A-32D06D8753B3}" presName="horz1" presStyleCnt="0"/>
      <dgm:spPr/>
    </dgm:pt>
    <dgm:pt modelId="{B549A5F8-F72E-4DF7-9BC5-161591C7E387}" type="pres">
      <dgm:prSet presAssocID="{B180D0FE-1780-43F5-B17A-32D06D8753B3}" presName="tx1" presStyleLbl="revTx" presStyleIdx="0" presStyleCnt="4"/>
      <dgm:spPr/>
    </dgm:pt>
    <dgm:pt modelId="{626A4BD3-32C0-44E8-AEB2-A75216F892D6}" type="pres">
      <dgm:prSet presAssocID="{B180D0FE-1780-43F5-B17A-32D06D8753B3}" presName="vert1" presStyleCnt="0"/>
      <dgm:spPr/>
    </dgm:pt>
    <dgm:pt modelId="{C1062DBD-4772-44CA-AB98-38609F79C8A3}" type="pres">
      <dgm:prSet presAssocID="{09244114-3A95-4625-B309-A63BD7AFF40D}" presName="thickLine" presStyleLbl="alignNode1" presStyleIdx="1" presStyleCnt="4"/>
      <dgm:spPr/>
    </dgm:pt>
    <dgm:pt modelId="{29C27C98-1D9F-42A0-962B-FE662E0AFC55}" type="pres">
      <dgm:prSet presAssocID="{09244114-3A95-4625-B309-A63BD7AFF40D}" presName="horz1" presStyleCnt="0"/>
      <dgm:spPr/>
    </dgm:pt>
    <dgm:pt modelId="{3F075ACE-19F5-4B7B-B836-F4D53B90749F}" type="pres">
      <dgm:prSet presAssocID="{09244114-3A95-4625-B309-A63BD7AFF40D}" presName="tx1" presStyleLbl="revTx" presStyleIdx="1" presStyleCnt="4"/>
      <dgm:spPr/>
    </dgm:pt>
    <dgm:pt modelId="{4D12810A-2486-4223-842A-04E32504D59D}" type="pres">
      <dgm:prSet presAssocID="{09244114-3A95-4625-B309-A63BD7AFF40D}" presName="vert1" presStyleCnt="0"/>
      <dgm:spPr/>
    </dgm:pt>
    <dgm:pt modelId="{ABE9FFC2-FE41-48AB-B476-023E64CCF0AF}" type="pres">
      <dgm:prSet presAssocID="{047508C2-9E79-4F7B-B447-5A426E7DFEED}" presName="thickLine" presStyleLbl="alignNode1" presStyleIdx="2" presStyleCnt="4"/>
      <dgm:spPr/>
    </dgm:pt>
    <dgm:pt modelId="{412C628B-A8B2-4F6D-B564-6C2F98C2A064}" type="pres">
      <dgm:prSet presAssocID="{047508C2-9E79-4F7B-B447-5A426E7DFEED}" presName="horz1" presStyleCnt="0"/>
      <dgm:spPr/>
    </dgm:pt>
    <dgm:pt modelId="{02E00747-93D4-4CB0-BA01-A8A0C5C8AD64}" type="pres">
      <dgm:prSet presAssocID="{047508C2-9E79-4F7B-B447-5A426E7DFEED}" presName="tx1" presStyleLbl="revTx" presStyleIdx="2" presStyleCnt="4"/>
      <dgm:spPr/>
    </dgm:pt>
    <dgm:pt modelId="{BA023225-65E5-4EBA-B7AB-157007D4BCB6}" type="pres">
      <dgm:prSet presAssocID="{047508C2-9E79-4F7B-B447-5A426E7DFEED}" presName="vert1" presStyleCnt="0"/>
      <dgm:spPr/>
    </dgm:pt>
    <dgm:pt modelId="{41EF1C05-0D05-46E3-940D-925CE043701A}" type="pres">
      <dgm:prSet presAssocID="{F46C145E-3133-4336-85C9-86CA07115A30}" presName="thickLine" presStyleLbl="alignNode1" presStyleIdx="3" presStyleCnt="4"/>
      <dgm:spPr/>
    </dgm:pt>
    <dgm:pt modelId="{9BC56F6A-5E4B-4550-8B6C-7983A55B2C09}" type="pres">
      <dgm:prSet presAssocID="{F46C145E-3133-4336-85C9-86CA07115A30}" presName="horz1" presStyleCnt="0"/>
      <dgm:spPr/>
    </dgm:pt>
    <dgm:pt modelId="{BE78415A-E837-486D-9805-A1D350D091D9}" type="pres">
      <dgm:prSet presAssocID="{F46C145E-3133-4336-85C9-86CA07115A30}" presName="tx1" presStyleLbl="revTx" presStyleIdx="3" presStyleCnt="4"/>
      <dgm:spPr/>
    </dgm:pt>
    <dgm:pt modelId="{AC35AE20-6DA6-4AA9-996F-03271944AF3A}" type="pres">
      <dgm:prSet presAssocID="{F46C145E-3133-4336-85C9-86CA07115A30}" presName="vert1" presStyleCnt="0"/>
      <dgm:spPr/>
    </dgm:pt>
  </dgm:ptLst>
  <dgm:cxnLst>
    <dgm:cxn modelId="{CDEEDB1F-3E12-4B3F-A3A1-5BD409CEF291}" type="presOf" srcId="{B180D0FE-1780-43F5-B17A-32D06D8753B3}" destId="{B549A5F8-F72E-4DF7-9BC5-161591C7E387}" srcOrd="0" destOrd="0" presId="urn:microsoft.com/office/officeart/2008/layout/LinedList"/>
    <dgm:cxn modelId="{4F9FC328-12CA-4326-98DE-5FF8CB616F84}" srcId="{0B2A2ECF-A96A-4249-93E1-3C07D9C36690}" destId="{047508C2-9E79-4F7B-B447-5A426E7DFEED}" srcOrd="2" destOrd="0" parTransId="{01313F01-AEBF-40EF-83FB-D70756FFB3DB}" sibTransId="{BE2552DE-B763-4F2C-AAE4-EA7263C4BE3F}"/>
    <dgm:cxn modelId="{7952FC71-2A94-4C43-9406-30B521576B95}" type="presOf" srcId="{0B2A2ECF-A96A-4249-93E1-3C07D9C36690}" destId="{DBA28B6C-C61E-46B7-8B54-1A6AEF651257}" srcOrd="0" destOrd="0" presId="urn:microsoft.com/office/officeart/2008/layout/LinedList"/>
    <dgm:cxn modelId="{F23D0975-6E6E-4DAA-AF72-15E74A5EFDB7}" type="presOf" srcId="{09244114-3A95-4625-B309-A63BD7AFF40D}" destId="{3F075ACE-19F5-4B7B-B836-F4D53B90749F}" srcOrd="0" destOrd="0" presId="urn:microsoft.com/office/officeart/2008/layout/LinedList"/>
    <dgm:cxn modelId="{2F5C9D84-5947-4AE2-8DDA-DFD7BEA5EC3A}" srcId="{0B2A2ECF-A96A-4249-93E1-3C07D9C36690}" destId="{09244114-3A95-4625-B309-A63BD7AFF40D}" srcOrd="1" destOrd="0" parTransId="{0191EB1D-12B9-43ED-98C6-86F8DE6DAB29}" sibTransId="{A91C3C3A-2993-46A3-9EFF-241092A3CC1F}"/>
    <dgm:cxn modelId="{2671A18A-364E-4BD4-8D22-8F404E0FDA8A}" type="presOf" srcId="{F46C145E-3133-4336-85C9-86CA07115A30}" destId="{BE78415A-E837-486D-9805-A1D350D091D9}" srcOrd="0" destOrd="0" presId="urn:microsoft.com/office/officeart/2008/layout/LinedList"/>
    <dgm:cxn modelId="{12B28CC1-3D18-4091-B235-6EBE1BAD39F2}" srcId="{0B2A2ECF-A96A-4249-93E1-3C07D9C36690}" destId="{F46C145E-3133-4336-85C9-86CA07115A30}" srcOrd="3" destOrd="0" parTransId="{A56B0451-FB6C-48CA-8F74-97BE1963398D}" sibTransId="{EED62295-40E4-474E-A90A-0C8DF84FA730}"/>
    <dgm:cxn modelId="{CFD818D2-34BC-4EF8-A209-DC7EC1592A84}" srcId="{0B2A2ECF-A96A-4249-93E1-3C07D9C36690}" destId="{B180D0FE-1780-43F5-B17A-32D06D8753B3}" srcOrd="0" destOrd="0" parTransId="{45A5BC11-8591-4AFF-9682-7D497EF15E05}" sibTransId="{7A3B8E76-C5A0-4A95-9E9E-F0874658CB75}"/>
    <dgm:cxn modelId="{C0AB3BFC-03C4-4D89-8A5D-4A4F327FCCED}" type="presOf" srcId="{047508C2-9E79-4F7B-B447-5A426E7DFEED}" destId="{02E00747-93D4-4CB0-BA01-A8A0C5C8AD64}" srcOrd="0" destOrd="0" presId="urn:microsoft.com/office/officeart/2008/layout/LinedList"/>
    <dgm:cxn modelId="{2BF5ABF8-A8DE-4446-B10C-D15454488B88}" type="presParOf" srcId="{DBA28B6C-C61E-46B7-8B54-1A6AEF651257}" destId="{6B0E6303-935F-42ED-A2B3-8B23019DB977}" srcOrd="0" destOrd="0" presId="urn:microsoft.com/office/officeart/2008/layout/LinedList"/>
    <dgm:cxn modelId="{9797D77B-BDD0-4BDD-B38B-6275D81BE378}" type="presParOf" srcId="{DBA28B6C-C61E-46B7-8B54-1A6AEF651257}" destId="{8F819451-A488-4C99-AE84-151D19EB548C}" srcOrd="1" destOrd="0" presId="urn:microsoft.com/office/officeart/2008/layout/LinedList"/>
    <dgm:cxn modelId="{A3C9E119-F5FB-469E-8440-D0AE53EEC5AC}" type="presParOf" srcId="{8F819451-A488-4C99-AE84-151D19EB548C}" destId="{B549A5F8-F72E-4DF7-9BC5-161591C7E387}" srcOrd="0" destOrd="0" presId="urn:microsoft.com/office/officeart/2008/layout/LinedList"/>
    <dgm:cxn modelId="{15A5785E-DCA0-4261-8FC5-3CDDF89CC39A}" type="presParOf" srcId="{8F819451-A488-4C99-AE84-151D19EB548C}" destId="{626A4BD3-32C0-44E8-AEB2-A75216F892D6}" srcOrd="1" destOrd="0" presId="urn:microsoft.com/office/officeart/2008/layout/LinedList"/>
    <dgm:cxn modelId="{AF6200C1-AEFF-4EE4-9682-46B0418F3D9F}" type="presParOf" srcId="{DBA28B6C-C61E-46B7-8B54-1A6AEF651257}" destId="{C1062DBD-4772-44CA-AB98-38609F79C8A3}" srcOrd="2" destOrd="0" presId="urn:microsoft.com/office/officeart/2008/layout/LinedList"/>
    <dgm:cxn modelId="{3039B02A-E457-40D8-AB7A-49F413E20D69}" type="presParOf" srcId="{DBA28B6C-C61E-46B7-8B54-1A6AEF651257}" destId="{29C27C98-1D9F-42A0-962B-FE662E0AFC55}" srcOrd="3" destOrd="0" presId="urn:microsoft.com/office/officeart/2008/layout/LinedList"/>
    <dgm:cxn modelId="{0A9DC8D0-5F19-4298-AB09-3A7BA1BE9F97}" type="presParOf" srcId="{29C27C98-1D9F-42A0-962B-FE662E0AFC55}" destId="{3F075ACE-19F5-4B7B-B836-F4D53B90749F}" srcOrd="0" destOrd="0" presId="urn:microsoft.com/office/officeart/2008/layout/LinedList"/>
    <dgm:cxn modelId="{D42BD9BD-8F44-41E8-B53C-1E8EB578BC71}" type="presParOf" srcId="{29C27C98-1D9F-42A0-962B-FE662E0AFC55}" destId="{4D12810A-2486-4223-842A-04E32504D59D}" srcOrd="1" destOrd="0" presId="urn:microsoft.com/office/officeart/2008/layout/LinedList"/>
    <dgm:cxn modelId="{6BB6A99A-FA97-4EB2-BBC5-41ED1D1812A2}" type="presParOf" srcId="{DBA28B6C-C61E-46B7-8B54-1A6AEF651257}" destId="{ABE9FFC2-FE41-48AB-B476-023E64CCF0AF}" srcOrd="4" destOrd="0" presId="urn:microsoft.com/office/officeart/2008/layout/LinedList"/>
    <dgm:cxn modelId="{08DB4E62-1109-4E3A-B6A3-FD59A8AD3795}" type="presParOf" srcId="{DBA28B6C-C61E-46B7-8B54-1A6AEF651257}" destId="{412C628B-A8B2-4F6D-B564-6C2F98C2A064}" srcOrd="5" destOrd="0" presId="urn:microsoft.com/office/officeart/2008/layout/LinedList"/>
    <dgm:cxn modelId="{7250251D-293A-4552-99D1-47CB28AEC4D5}" type="presParOf" srcId="{412C628B-A8B2-4F6D-B564-6C2F98C2A064}" destId="{02E00747-93D4-4CB0-BA01-A8A0C5C8AD64}" srcOrd="0" destOrd="0" presId="urn:microsoft.com/office/officeart/2008/layout/LinedList"/>
    <dgm:cxn modelId="{7CD8D0A3-0D81-4E95-94B2-1CA3C2780C47}" type="presParOf" srcId="{412C628B-A8B2-4F6D-B564-6C2F98C2A064}" destId="{BA023225-65E5-4EBA-B7AB-157007D4BCB6}" srcOrd="1" destOrd="0" presId="urn:microsoft.com/office/officeart/2008/layout/LinedList"/>
    <dgm:cxn modelId="{D7462F8E-67DF-49F3-8524-7DF655703E5F}" type="presParOf" srcId="{DBA28B6C-C61E-46B7-8B54-1A6AEF651257}" destId="{41EF1C05-0D05-46E3-940D-925CE043701A}" srcOrd="6" destOrd="0" presId="urn:microsoft.com/office/officeart/2008/layout/LinedList"/>
    <dgm:cxn modelId="{E8480293-2C9D-4267-B21D-94364609457C}" type="presParOf" srcId="{DBA28B6C-C61E-46B7-8B54-1A6AEF651257}" destId="{9BC56F6A-5E4B-4550-8B6C-7983A55B2C09}" srcOrd="7" destOrd="0" presId="urn:microsoft.com/office/officeart/2008/layout/LinedList"/>
    <dgm:cxn modelId="{888948CE-A7FB-4745-B5F6-C9536F6D0C83}" type="presParOf" srcId="{9BC56F6A-5E4B-4550-8B6C-7983A55B2C09}" destId="{BE78415A-E837-486D-9805-A1D350D091D9}" srcOrd="0" destOrd="0" presId="urn:microsoft.com/office/officeart/2008/layout/LinedList"/>
    <dgm:cxn modelId="{82EEAC7C-74A4-4F3A-AAF2-786A1593E017}" type="presParOf" srcId="{9BC56F6A-5E4B-4550-8B6C-7983A55B2C09}" destId="{AC35AE20-6DA6-4AA9-996F-03271944AF3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7CCC94A-7D28-4131-B5F9-05B9A9FEF64B}"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83A0D62C-203C-4030-B343-6B53A5120E2E}">
      <dgm:prSet/>
      <dgm:spPr/>
      <dgm:t>
        <a:bodyPr/>
        <a:lstStyle/>
        <a:p>
          <a:r>
            <a:rPr lang="hu-HU"/>
            <a:t>Ha az apai jogállás üres</a:t>
          </a:r>
          <a:endParaRPr lang="en-US"/>
        </a:p>
      </dgm:t>
    </dgm:pt>
    <dgm:pt modelId="{D503CBD0-413C-408C-B740-9C9A7F151F69}" type="parTrans" cxnId="{1F025320-F117-467B-BF6D-B77E854C65BB}">
      <dgm:prSet/>
      <dgm:spPr/>
      <dgm:t>
        <a:bodyPr/>
        <a:lstStyle/>
        <a:p>
          <a:endParaRPr lang="en-US"/>
        </a:p>
      </dgm:t>
    </dgm:pt>
    <dgm:pt modelId="{3A52CE98-65F3-4D28-B0C3-5B2D813619B7}" type="sibTrans" cxnId="{1F025320-F117-467B-BF6D-B77E854C65BB}">
      <dgm:prSet/>
      <dgm:spPr/>
      <dgm:t>
        <a:bodyPr/>
        <a:lstStyle/>
        <a:p>
          <a:endParaRPr lang="en-US"/>
        </a:p>
      </dgm:t>
    </dgm:pt>
    <dgm:pt modelId="{534F286F-3E60-4A17-99ED-25121609C0EE}">
      <dgm:prSet/>
      <dgm:spPr/>
      <dgm:t>
        <a:bodyPr/>
        <a:lstStyle/>
        <a:p>
          <a:r>
            <a:rPr lang="hu-HU"/>
            <a:t>A gyermeket magának ismeri el</a:t>
          </a:r>
          <a:endParaRPr lang="en-US"/>
        </a:p>
      </dgm:t>
    </dgm:pt>
    <dgm:pt modelId="{4BDF8080-2651-4D90-A5CD-EC0E6208B78A}" type="parTrans" cxnId="{C3979D96-0B59-4A02-A2E9-1CFDA0AD6E76}">
      <dgm:prSet/>
      <dgm:spPr/>
      <dgm:t>
        <a:bodyPr/>
        <a:lstStyle/>
        <a:p>
          <a:endParaRPr lang="en-US"/>
        </a:p>
      </dgm:t>
    </dgm:pt>
    <dgm:pt modelId="{206D2FC6-D9E6-4A2C-9B00-84ABF17BE363}" type="sibTrans" cxnId="{C3979D96-0B59-4A02-A2E9-1CFDA0AD6E76}">
      <dgm:prSet/>
      <dgm:spPr/>
      <dgm:t>
        <a:bodyPr/>
        <a:lstStyle/>
        <a:p>
          <a:endParaRPr lang="en-US"/>
        </a:p>
      </dgm:t>
    </dgm:pt>
    <dgm:pt modelId="{07E09F15-2645-4DFE-BE4B-E0A60E32401F}">
      <dgm:prSet/>
      <dgm:spPr/>
      <dgm:t>
        <a:bodyPr/>
        <a:lstStyle/>
        <a:p>
          <a:r>
            <a:rPr lang="hu-HU"/>
            <a:t>Minimum 16 év korkülönbség</a:t>
          </a:r>
          <a:endParaRPr lang="en-US"/>
        </a:p>
      </dgm:t>
    </dgm:pt>
    <dgm:pt modelId="{4C6BDF99-737B-4A61-895F-E24226D79342}" type="parTrans" cxnId="{8013BEAA-E703-4DF5-AA50-11FC2AABFDA5}">
      <dgm:prSet/>
      <dgm:spPr/>
      <dgm:t>
        <a:bodyPr/>
        <a:lstStyle/>
        <a:p>
          <a:endParaRPr lang="en-US"/>
        </a:p>
      </dgm:t>
    </dgm:pt>
    <dgm:pt modelId="{E95DB702-0430-4056-928E-9799A5042B23}" type="sibTrans" cxnId="{8013BEAA-E703-4DF5-AA50-11FC2AABFDA5}">
      <dgm:prSet/>
      <dgm:spPr/>
      <dgm:t>
        <a:bodyPr/>
        <a:lstStyle/>
        <a:p>
          <a:endParaRPr lang="en-US"/>
        </a:p>
      </dgm:t>
    </dgm:pt>
    <dgm:pt modelId="{76C8F832-CE49-4D9A-A1AE-DE80B09F3FD7}">
      <dgm:prSet/>
      <dgm:spPr/>
      <dgm:t>
        <a:bodyPr/>
        <a:lstStyle/>
        <a:p>
          <a:r>
            <a:rPr lang="hu-HU"/>
            <a:t>A gyermek születése előtt (a fogantatástól) és után is meg lehet tenni. Ha a születése előtt tették a nyilatkozatot, csak a születés után válik teljes hatályúvá.</a:t>
          </a:r>
          <a:endParaRPr lang="en-US"/>
        </a:p>
      </dgm:t>
    </dgm:pt>
    <dgm:pt modelId="{E941D40B-EC79-4AFF-9983-22761D9A513F}" type="parTrans" cxnId="{DA87C80C-EAE5-475F-AF78-0AB8CD93AED5}">
      <dgm:prSet/>
      <dgm:spPr/>
      <dgm:t>
        <a:bodyPr/>
        <a:lstStyle/>
        <a:p>
          <a:endParaRPr lang="en-US"/>
        </a:p>
      </dgm:t>
    </dgm:pt>
    <dgm:pt modelId="{3A62E7E6-8EDB-47B6-9D5C-AB6C68A7E29F}" type="sibTrans" cxnId="{DA87C80C-EAE5-475F-AF78-0AB8CD93AED5}">
      <dgm:prSet/>
      <dgm:spPr/>
      <dgm:t>
        <a:bodyPr/>
        <a:lstStyle/>
        <a:p>
          <a:endParaRPr lang="en-US"/>
        </a:p>
      </dgm:t>
    </dgm:pt>
    <dgm:pt modelId="{D262FB29-9A11-4B01-A75E-40BC129F6861}" type="pres">
      <dgm:prSet presAssocID="{E7CCC94A-7D28-4131-B5F9-05B9A9FEF64B}" presName="vert0" presStyleCnt="0">
        <dgm:presLayoutVars>
          <dgm:dir/>
          <dgm:animOne val="branch"/>
          <dgm:animLvl val="lvl"/>
        </dgm:presLayoutVars>
      </dgm:prSet>
      <dgm:spPr/>
    </dgm:pt>
    <dgm:pt modelId="{C122D6A2-8F86-474A-9A3A-FEBCAF8B18E8}" type="pres">
      <dgm:prSet presAssocID="{83A0D62C-203C-4030-B343-6B53A5120E2E}" presName="thickLine" presStyleLbl="alignNode1" presStyleIdx="0" presStyleCnt="4"/>
      <dgm:spPr/>
    </dgm:pt>
    <dgm:pt modelId="{2B0A4E76-56B9-4A3F-8BC0-F0694D87EAE3}" type="pres">
      <dgm:prSet presAssocID="{83A0D62C-203C-4030-B343-6B53A5120E2E}" presName="horz1" presStyleCnt="0"/>
      <dgm:spPr/>
    </dgm:pt>
    <dgm:pt modelId="{4C9CA020-3C86-42E1-944F-9AD3E93D9E77}" type="pres">
      <dgm:prSet presAssocID="{83A0D62C-203C-4030-B343-6B53A5120E2E}" presName="tx1" presStyleLbl="revTx" presStyleIdx="0" presStyleCnt="4"/>
      <dgm:spPr/>
    </dgm:pt>
    <dgm:pt modelId="{D6F54CC7-A1D3-4E36-8DDF-1869A6833406}" type="pres">
      <dgm:prSet presAssocID="{83A0D62C-203C-4030-B343-6B53A5120E2E}" presName="vert1" presStyleCnt="0"/>
      <dgm:spPr/>
    </dgm:pt>
    <dgm:pt modelId="{1BA8C066-7844-4B91-B81F-198E7790A3BF}" type="pres">
      <dgm:prSet presAssocID="{534F286F-3E60-4A17-99ED-25121609C0EE}" presName="thickLine" presStyleLbl="alignNode1" presStyleIdx="1" presStyleCnt="4"/>
      <dgm:spPr/>
    </dgm:pt>
    <dgm:pt modelId="{8CDD6546-C189-4581-8F67-4F3BAE58410D}" type="pres">
      <dgm:prSet presAssocID="{534F286F-3E60-4A17-99ED-25121609C0EE}" presName="horz1" presStyleCnt="0"/>
      <dgm:spPr/>
    </dgm:pt>
    <dgm:pt modelId="{2FB5FF15-DB24-49C3-AA29-0C1409DA8EF4}" type="pres">
      <dgm:prSet presAssocID="{534F286F-3E60-4A17-99ED-25121609C0EE}" presName="tx1" presStyleLbl="revTx" presStyleIdx="1" presStyleCnt="4"/>
      <dgm:spPr/>
    </dgm:pt>
    <dgm:pt modelId="{32332E1D-C190-4EDA-91AD-36A6703C0DC8}" type="pres">
      <dgm:prSet presAssocID="{534F286F-3E60-4A17-99ED-25121609C0EE}" presName="vert1" presStyleCnt="0"/>
      <dgm:spPr/>
    </dgm:pt>
    <dgm:pt modelId="{20544942-ABC9-4927-8C7E-AC9DFF2D79D9}" type="pres">
      <dgm:prSet presAssocID="{07E09F15-2645-4DFE-BE4B-E0A60E32401F}" presName="thickLine" presStyleLbl="alignNode1" presStyleIdx="2" presStyleCnt="4"/>
      <dgm:spPr/>
    </dgm:pt>
    <dgm:pt modelId="{89283925-9040-4B16-A858-0016D18983F7}" type="pres">
      <dgm:prSet presAssocID="{07E09F15-2645-4DFE-BE4B-E0A60E32401F}" presName="horz1" presStyleCnt="0"/>
      <dgm:spPr/>
    </dgm:pt>
    <dgm:pt modelId="{E4F68BB3-EDD5-43F2-99AB-3E9A21E4B958}" type="pres">
      <dgm:prSet presAssocID="{07E09F15-2645-4DFE-BE4B-E0A60E32401F}" presName="tx1" presStyleLbl="revTx" presStyleIdx="2" presStyleCnt="4"/>
      <dgm:spPr/>
    </dgm:pt>
    <dgm:pt modelId="{1945DFFE-4363-4576-96AD-5AC11986C910}" type="pres">
      <dgm:prSet presAssocID="{07E09F15-2645-4DFE-BE4B-E0A60E32401F}" presName="vert1" presStyleCnt="0"/>
      <dgm:spPr/>
    </dgm:pt>
    <dgm:pt modelId="{DDF030F3-50D4-472E-8CE7-A6CF4571A501}" type="pres">
      <dgm:prSet presAssocID="{76C8F832-CE49-4D9A-A1AE-DE80B09F3FD7}" presName="thickLine" presStyleLbl="alignNode1" presStyleIdx="3" presStyleCnt="4"/>
      <dgm:spPr/>
    </dgm:pt>
    <dgm:pt modelId="{FD5DF9BD-FED2-4FB0-B7E3-E05E1D32B7E9}" type="pres">
      <dgm:prSet presAssocID="{76C8F832-CE49-4D9A-A1AE-DE80B09F3FD7}" presName="horz1" presStyleCnt="0"/>
      <dgm:spPr/>
    </dgm:pt>
    <dgm:pt modelId="{EF455C06-2E03-4423-9953-B76C8610554A}" type="pres">
      <dgm:prSet presAssocID="{76C8F832-CE49-4D9A-A1AE-DE80B09F3FD7}" presName="tx1" presStyleLbl="revTx" presStyleIdx="3" presStyleCnt="4"/>
      <dgm:spPr/>
    </dgm:pt>
    <dgm:pt modelId="{A3EB14D9-9015-4C95-B674-55AE4B728C23}" type="pres">
      <dgm:prSet presAssocID="{76C8F832-CE49-4D9A-A1AE-DE80B09F3FD7}" presName="vert1" presStyleCnt="0"/>
      <dgm:spPr/>
    </dgm:pt>
  </dgm:ptLst>
  <dgm:cxnLst>
    <dgm:cxn modelId="{DA87C80C-EAE5-475F-AF78-0AB8CD93AED5}" srcId="{E7CCC94A-7D28-4131-B5F9-05B9A9FEF64B}" destId="{76C8F832-CE49-4D9A-A1AE-DE80B09F3FD7}" srcOrd="3" destOrd="0" parTransId="{E941D40B-EC79-4AFF-9983-22761D9A513F}" sibTransId="{3A62E7E6-8EDB-47B6-9D5C-AB6C68A7E29F}"/>
    <dgm:cxn modelId="{AD574014-0A8B-43A3-B48D-BA648B326571}" type="presOf" srcId="{534F286F-3E60-4A17-99ED-25121609C0EE}" destId="{2FB5FF15-DB24-49C3-AA29-0C1409DA8EF4}" srcOrd="0" destOrd="0" presId="urn:microsoft.com/office/officeart/2008/layout/LinedList"/>
    <dgm:cxn modelId="{1F025320-F117-467B-BF6D-B77E854C65BB}" srcId="{E7CCC94A-7D28-4131-B5F9-05B9A9FEF64B}" destId="{83A0D62C-203C-4030-B343-6B53A5120E2E}" srcOrd="0" destOrd="0" parTransId="{D503CBD0-413C-408C-B740-9C9A7F151F69}" sibTransId="{3A52CE98-65F3-4D28-B0C3-5B2D813619B7}"/>
    <dgm:cxn modelId="{C8BAD479-2D0A-4BF4-B7D5-96AC88673FAD}" type="presOf" srcId="{83A0D62C-203C-4030-B343-6B53A5120E2E}" destId="{4C9CA020-3C86-42E1-944F-9AD3E93D9E77}" srcOrd="0" destOrd="0" presId="urn:microsoft.com/office/officeart/2008/layout/LinedList"/>
    <dgm:cxn modelId="{1C6B9995-DC08-47FE-BE8F-A35760EB0836}" type="presOf" srcId="{E7CCC94A-7D28-4131-B5F9-05B9A9FEF64B}" destId="{D262FB29-9A11-4B01-A75E-40BC129F6861}" srcOrd="0" destOrd="0" presId="urn:microsoft.com/office/officeart/2008/layout/LinedList"/>
    <dgm:cxn modelId="{C3979D96-0B59-4A02-A2E9-1CFDA0AD6E76}" srcId="{E7CCC94A-7D28-4131-B5F9-05B9A9FEF64B}" destId="{534F286F-3E60-4A17-99ED-25121609C0EE}" srcOrd="1" destOrd="0" parTransId="{4BDF8080-2651-4D90-A5CD-EC0E6208B78A}" sibTransId="{206D2FC6-D9E6-4A2C-9B00-84ABF17BE363}"/>
    <dgm:cxn modelId="{1FE49D96-9805-4BDE-BCA0-DFBFE18461D2}" type="presOf" srcId="{07E09F15-2645-4DFE-BE4B-E0A60E32401F}" destId="{E4F68BB3-EDD5-43F2-99AB-3E9A21E4B958}" srcOrd="0" destOrd="0" presId="urn:microsoft.com/office/officeart/2008/layout/LinedList"/>
    <dgm:cxn modelId="{45E79C9F-9E4D-472C-BBB4-7ADC50BD781C}" type="presOf" srcId="{76C8F832-CE49-4D9A-A1AE-DE80B09F3FD7}" destId="{EF455C06-2E03-4423-9953-B76C8610554A}" srcOrd="0" destOrd="0" presId="urn:microsoft.com/office/officeart/2008/layout/LinedList"/>
    <dgm:cxn modelId="{8013BEAA-E703-4DF5-AA50-11FC2AABFDA5}" srcId="{E7CCC94A-7D28-4131-B5F9-05B9A9FEF64B}" destId="{07E09F15-2645-4DFE-BE4B-E0A60E32401F}" srcOrd="2" destOrd="0" parTransId="{4C6BDF99-737B-4A61-895F-E24226D79342}" sibTransId="{E95DB702-0430-4056-928E-9799A5042B23}"/>
    <dgm:cxn modelId="{C340457F-68C2-4524-8BE4-D8DDD7903A48}" type="presParOf" srcId="{D262FB29-9A11-4B01-A75E-40BC129F6861}" destId="{C122D6A2-8F86-474A-9A3A-FEBCAF8B18E8}" srcOrd="0" destOrd="0" presId="urn:microsoft.com/office/officeart/2008/layout/LinedList"/>
    <dgm:cxn modelId="{9B33147A-0303-42C0-A0F7-A286BF477CE5}" type="presParOf" srcId="{D262FB29-9A11-4B01-A75E-40BC129F6861}" destId="{2B0A4E76-56B9-4A3F-8BC0-F0694D87EAE3}" srcOrd="1" destOrd="0" presId="urn:microsoft.com/office/officeart/2008/layout/LinedList"/>
    <dgm:cxn modelId="{8B5EB46A-7822-47C4-80FE-3276B8357BE7}" type="presParOf" srcId="{2B0A4E76-56B9-4A3F-8BC0-F0694D87EAE3}" destId="{4C9CA020-3C86-42E1-944F-9AD3E93D9E77}" srcOrd="0" destOrd="0" presId="urn:microsoft.com/office/officeart/2008/layout/LinedList"/>
    <dgm:cxn modelId="{ECF12386-FDE8-4BAD-8DC2-DCE79FFEFBB7}" type="presParOf" srcId="{2B0A4E76-56B9-4A3F-8BC0-F0694D87EAE3}" destId="{D6F54CC7-A1D3-4E36-8DDF-1869A6833406}" srcOrd="1" destOrd="0" presId="urn:microsoft.com/office/officeart/2008/layout/LinedList"/>
    <dgm:cxn modelId="{B84779BE-1458-42A6-838A-7110339E62E5}" type="presParOf" srcId="{D262FB29-9A11-4B01-A75E-40BC129F6861}" destId="{1BA8C066-7844-4B91-B81F-198E7790A3BF}" srcOrd="2" destOrd="0" presId="urn:microsoft.com/office/officeart/2008/layout/LinedList"/>
    <dgm:cxn modelId="{8974BB78-A49F-4661-BE5C-6BF2F058F02E}" type="presParOf" srcId="{D262FB29-9A11-4B01-A75E-40BC129F6861}" destId="{8CDD6546-C189-4581-8F67-4F3BAE58410D}" srcOrd="3" destOrd="0" presId="urn:microsoft.com/office/officeart/2008/layout/LinedList"/>
    <dgm:cxn modelId="{5419CF22-5F61-4D47-9DC8-0EF2CEC349C6}" type="presParOf" srcId="{8CDD6546-C189-4581-8F67-4F3BAE58410D}" destId="{2FB5FF15-DB24-49C3-AA29-0C1409DA8EF4}" srcOrd="0" destOrd="0" presId="urn:microsoft.com/office/officeart/2008/layout/LinedList"/>
    <dgm:cxn modelId="{3ACD1AE8-1EA9-4BF1-9ADB-B506226122FC}" type="presParOf" srcId="{8CDD6546-C189-4581-8F67-4F3BAE58410D}" destId="{32332E1D-C190-4EDA-91AD-36A6703C0DC8}" srcOrd="1" destOrd="0" presId="urn:microsoft.com/office/officeart/2008/layout/LinedList"/>
    <dgm:cxn modelId="{1B56C2B0-D0E7-45B5-8B0C-FB03F144FC51}" type="presParOf" srcId="{D262FB29-9A11-4B01-A75E-40BC129F6861}" destId="{20544942-ABC9-4927-8C7E-AC9DFF2D79D9}" srcOrd="4" destOrd="0" presId="urn:microsoft.com/office/officeart/2008/layout/LinedList"/>
    <dgm:cxn modelId="{2A41684A-12E0-4BD4-AAAB-D1FB4F79D534}" type="presParOf" srcId="{D262FB29-9A11-4B01-A75E-40BC129F6861}" destId="{89283925-9040-4B16-A858-0016D18983F7}" srcOrd="5" destOrd="0" presId="urn:microsoft.com/office/officeart/2008/layout/LinedList"/>
    <dgm:cxn modelId="{698FD748-8166-4329-A198-FAADCC83FE3A}" type="presParOf" srcId="{89283925-9040-4B16-A858-0016D18983F7}" destId="{E4F68BB3-EDD5-43F2-99AB-3E9A21E4B958}" srcOrd="0" destOrd="0" presId="urn:microsoft.com/office/officeart/2008/layout/LinedList"/>
    <dgm:cxn modelId="{D8CBF95F-023E-404C-A3CF-2F1493698121}" type="presParOf" srcId="{89283925-9040-4B16-A858-0016D18983F7}" destId="{1945DFFE-4363-4576-96AD-5AC11986C910}" srcOrd="1" destOrd="0" presId="urn:microsoft.com/office/officeart/2008/layout/LinedList"/>
    <dgm:cxn modelId="{853BA66A-1CCF-4E18-8670-4BA66C60AA68}" type="presParOf" srcId="{D262FB29-9A11-4B01-A75E-40BC129F6861}" destId="{DDF030F3-50D4-472E-8CE7-A6CF4571A501}" srcOrd="6" destOrd="0" presId="urn:microsoft.com/office/officeart/2008/layout/LinedList"/>
    <dgm:cxn modelId="{E0B5A77E-1617-4168-B7AC-746BE177CC52}" type="presParOf" srcId="{D262FB29-9A11-4B01-A75E-40BC129F6861}" destId="{FD5DF9BD-FED2-4FB0-B7E3-E05E1D32B7E9}" srcOrd="7" destOrd="0" presId="urn:microsoft.com/office/officeart/2008/layout/LinedList"/>
    <dgm:cxn modelId="{D8D2EC7A-838A-407C-803A-2FC6E6140DA7}" type="presParOf" srcId="{FD5DF9BD-FED2-4FB0-B7E3-E05E1D32B7E9}" destId="{EF455C06-2E03-4423-9953-B76C8610554A}" srcOrd="0" destOrd="0" presId="urn:microsoft.com/office/officeart/2008/layout/LinedList"/>
    <dgm:cxn modelId="{43E31DC7-936F-4E0D-B23F-93124AB1959E}" type="presParOf" srcId="{FD5DF9BD-FED2-4FB0-B7E3-E05E1D32B7E9}" destId="{A3EB14D9-9015-4C95-B674-55AE4B728C2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08F1BD6-1DC4-4740-AB72-86FF250488B2}"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4E5E8EDC-9DAB-45C0-94B7-E0AC614FBD6B}">
      <dgm:prSet/>
      <dgm:spPr/>
      <dgm:t>
        <a:bodyPr/>
        <a:lstStyle/>
        <a:p>
          <a:r>
            <a:rPr lang="hu-HU"/>
            <a:t>Ha az anya férjét a vélelmezett fogamzási idő előtt holttá nyilvánítják, akkor a gyermeket házasságon kívül születettnek kell tekinteni</a:t>
          </a:r>
          <a:endParaRPr lang="en-US"/>
        </a:p>
      </dgm:t>
    </dgm:pt>
    <dgm:pt modelId="{3F1C0685-6705-4154-84A7-B1CAEC64B152}" type="parTrans" cxnId="{BE03DF1A-34AD-414F-AFFC-66FC9F748504}">
      <dgm:prSet/>
      <dgm:spPr/>
      <dgm:t>
        <a:bodyPr/>
        <a:lstStyle/>
        <a:p>
          <a:endParaRPr lang="en-US"/>
        </a:p>
      </dgm:t>
    </dgm:pt>
    <dgm:pt modelId="{D4DADACA-DC03-412E-A8C0-A593C57AB509}" type="sibTrans" cxnId="{BE03DF1A-34AD-414F-AFFC-66FC9F748504}">
      <dgm:prSet/>
      <dgm:spPr/>
      <dgm:t>
        <a:bodyPr/>
        <a:lstStyle/>
        <a:p>
          <a:endParaRPr lang="en-US"/>
        </a:p>
      </dgm:t>
    </dgm:pt>
    <dgm:pt modelId="{7BB3BF19-0219-48A4-BB33-0256ED769DFE}">
      <dgm:prSet/>
      <dgm:spPr/>
      <dgm:t>
        <a:bodyPr/>
        <a:lstStyle/>
        <a:p>
          <a:r>
            <a:rPr lang="hu-HU"/>
            <a:t>Ha apasági per van folyamatban, a közben tett apai elismerő nyilatkozat csak a per jogerős befejezésével hatályosulhat</a:t>
          </a:r>
          <a:endParaRPr lang="en-US"/>
        </a:p>
      </dgm:t>
    </dgm:pt>
    <dgm:pt modelId="{120B095B-180B-45C8-B16B-098799455B0C}" type="parTrans" cxnId="{2C69AF9D-A83D-4067-B7D9-2F1809B78BBB}">
      <dgm:prSet/>
      <dgm:spPr/>
      <dgm:t>
        <a:bodyPr/>
        <a:lstStyle/>
        <a:p>
          <a:endParaRPr lang="en-US"/>
        </a:p>
      </dgm:t>
    </dgm:pt>
    <dgm:pt modelId="{8BD7816A-BABB-43B3-AE15-0922C7071C8C}" type="sibTrans" cxnId="{2C69AF9D-A83D-4067-B7D9-2F1809B78BBB}">
      <dgm:prSet/>
      <dgm:spPr/>
      <dgm:t>
        <a:bodyPr/>
        <a:lstStyle/>
        <a:p>
          <a:endParaRPr lang="en-US"/>
        </a:p>
      </dgm:t>
    </dgm:pt>
    <dgm:pt modelId="{ED624A76-6703-49A5-997E-04BCED379446}" type="pres">
      <dgm:prSet presAssocID="{F08F1BD6-1DC4-4740-AB72-86FF250488B2}" presName="hierChild1" presStyleCnt="0">
        <dgm:presLayoutVars>
          <dgm:chPref val="1"/>
          <dgm:dir/>
          <dgm:animOne val="branch"/>
          <dgm:animLvl val="lvl"/>
          <dgm:resizeHandles/>
        </dgm:presLayoutVars>
      </dgm:prSet>
      <dgm:spPr/>
    </dgm:pt>
    <dgm:pt modelId="{877F156A-BC19-4103-96A8-5EACD48C325C}" type="pres">
      <dgm:prSet presAssocID="{4E5E8EDC-9DAB-45C0-94B7-E0AC614FBD6B}" presName="hierRoot1" presStyleCnt="0"/>
      <dgm:spPr/>
    </dgm:pt>
    <dgm:pt modelId="{8D9FD775-BBD2-48A2-82A8-609F743C09F2}" type="pres">
      <dgm:prSet presAssocID="{4E5E8EDC-9DAB-45C0-94B7-E0AC614FBD6B}" presName="composite" presStyleCnt="0"/>
      <dgm:spPr/>
    </dgm:pt>
    <dgm:pt modelId="{54D01118-AFF1-417F-8760-1AE3A10AA923}" type="pres">
      <dgm:prSet presAssocID="{4E5E8EDC-9DAB-45C0-94B7-E0AC614FBD6B}" presName="background" presStyleLbl="node0" presStyleIdx="0" presStyleCnt="2"/>
      <dgm:spPr/>
    </dgm:pt>
    <dgm:pt modelId="{3834F882-2AA2-41C2-AD67-D30154A82594}" type="pres">
      <dgm:prSet presAssocID="{4E5E8EDC-9DAB-45C0-94B7-E0AC614FBD6B}" presName="text" presStyleLbl="fgAcc0" presStyleIdx="0" presStyleCnt="2">
        <dgm:presLayoutVars>
          <dgm:chPref val="3"/>
        </dgm:presLayoutVars>
      </dgm:prSet>
      <dgm:spPr/>
    </dgm:pt>
    <dgm:pt modelId="{32797CF8-55D2-4AFD-AE40-C054802E8265}" type="pres">
      <dgm:prSet presAssocID="{4E5E8EDC-9DAB-45C0-94B7-E0AC614FBD6B}" presName="hierChild2" presStyleCnt="0"/>
      <dgm:spPr/>
    </dgm:pt>
    <dgm:pt modelId="{2F97AA4F-E14B-47AD-B965-B971ABBDC47B}" type="pres">
      <dgm:prSet presAssocID="{7BB3BF19-0219-48A4-BB33-0256ED769DFE}" presName="hierRoot1" presStyleCnt="0"/>
      <dgm:spPr/>
    </dgm:pt>
    <dgm:pt modelId="{6EDCA654-7DCF-423E-854E-F33CD1E3E333}" type="pres">
      <dgm:prSet presAssocID="{7BB3BF19-0219-48A4-BB33-0256ED769DFE}" presName="composite" presStyleCnt="0"/>
      <dgm:spPr/>
    </dgm:pt>
    <dgm:pt modelId="{7A997B71-161E-4909-BF36-CAA33D26C779}" type="pres">
      <dgm:prSet presAssocID="{7BB3BF19-0219-48A4-BB33-0256ED769DFE}" presName="background" presStyleLbl="node0" presStyleIdx="1" presStyleCnt="2"/>
      <dgm:spPr/>
    </dgm:pt>
    <dgm:pt modelId="{017E4CF7-55FF-4AEA-882D-AC0E57B72DD5}" type="pres">
      <dgm:prSet presAssocID="{7BB3BF19-0219-48A4-BB33-0256ED769DFE}" presName="text" presStyleLbl="fgAcc0" presStyleIdx="1" presStyleCnt="2">
        <dgm:presLayoutVars>
          <dgm:chPref val="3"/>
        </dgm:presLayoutVars>
      </dgm:prSet>
      <dgm:spPr/>
    </dgm:pt>
    <dgm:pt modelId="{74F0358A-0FFE-4086-B23C-35D97594111C}" type="pres">
      <dgm:prSet presAssocID="{7BB3BF19-0219-48A4-BB33-0256ED769DFE}" presName="hierChild2" presStyleCnt="0"/>
      <dgm:spPr/>
    </dgm:pt>
  </dgm:ptLst>
  <dgm:cxnLst>
    <dgm:cxn modelId="{777A6201-AA20-4FE7-9D1F-F76420833760}" type="presOf" srcId="{7BB3BF19-0219-48A4-BB33-0256ED769DFE}" destId="{017E4CF7-55FF-4AEA-882D-AC0E57B72DD5}" srcOrd="0" destOrd="0" presId="urn:microsoft.com/office/officeart/2005/8/layout/hierarchy1"/>
    <dgm:cxn modelId="{BE03DF1A-34AD-414F-AFFC-66FC9F748504}" srcId="{F08F1BD6-1DC4-4740-AB72-86FF250488B2}" destId="{4E5E8EDC-9DAB-45C0-94B7-E0AC614FBD6B}" srcOrd="0" destOrd="0" parTransId="{3F1C0685-6705-4154-84A7-B1CAEC64B152}" sibTransId="{D4DADACA-DC03-412E-A8C0-A593C57AB509}"/>
    <dgm:cxn modelId="{CD028F23-C827-4971-B515-14F23BDD18EB}" type="presOf" srcId="{4E5E8EDC-9DAB-45C0-94B7-E0AC614FBD6B}" destId="{3834F882-2AA2-41C2-AD67-D30154A82594}" srcOrd="0" destOrd="0" presId="urn:microsoft.com/office/officeart/2005/8/layout/hierarchy1"/>
    <dgm:cxn modelId="{79B15857-8178-4B1D-A792-D1CDF9DE05E9}" type="presOf" srcId="{F08F1BD6-1DC4-4740-AB72-86FF250488B2}" destId="{ED624A76-6703-49A5-997E-04BCED379446}" srcOrd="0" destOrd="0" presId="urn:microsoft.com/office/officeart/2005/8/layout/hierarchy1"/>
    <dgm:cxn modelId="{2C69AF9D-A83D-4067-B7D9-2F1809B78BBB}" srcId="{F08F1BD6-1DC4-4740-AB72-86FF250488B2}" destId="{7BB3BF19-0219-48A4-BB33-0256ED769DFE}" srcOrd="1" destOrd="0" parTransId="{120B095B-180B-45C8-B16B-098799455B0C}" sibTransId="{8BD7816A-BABB-43B3-AE15-0922C7071C8C}"/>
    <dgm:cxn modelId="{EECBEBB7-C39E-422B-BC14-5D1C8875C412}" type="presParOf" srcId="{ED624A76-6703-49A5-997E-04BCED379446}" destId="{877F156A-BC19-4103-96A8-5EACD48C325C}" srcOrd="0" destOrd="0" presId="urn:microsoft.com/office/officeart/2005/8/layout/hierarchy1"/>
    <dgm:cxn modelId="{D2E61EAA-9E39-4E5E-ADBC-85AAC67587E1}" type="presParOf" srcId="{877F156A-BC19-4103-96A8-5EACD48C325C}" destId="{8D9FD775-BBD2-48A2-82A8-609F743C09F2}" srcOrd="0" destOrd="0" presId="urn:microsoft.com/office/officeart/2005/8/layout/hierarchy1"/>
    <dgm:cxn modelId="{9BBE94F8-A2F7-4AC0-9BBD-A412B1262226}" type="presParOf" srcId="{8D9FD775-BBD2-48A2-82A8-609F743C09F2}" destId="{54D01118-AFF1-417F-8760-1AE3A10AA923}" srcOrd="0" destOrd="0" presId="urn:microsoft.com/office/officeart/2005/8/layout/hierarchy1"/>
    <dgm:cxn modelId="{2FF6AE8B-F54F-4703-8601-D3E4044BB2B1}" type="presParOf" srcId="{8D9FD775-BBD2-48A2-82A8-609F743C09F2}" destId="{3834F882-2AA2-41C2-AD67-D30154A82594}" srcOrd="1" destOrd="0" presId="urn:microsoft.com/office/officeart/2005/8/layout/hierarchy1"/>
    <dgm:cxn modelId="{EE75CAA5-1E28-428A-A121-811D28837B5E}" type="presParOf" srcId="{877F156A-BC19-4103-96A8-5EACD48C325C}" destId="{32797CF8-55D2-4AFD-AE40-C054802E8265}" srcOrd="1" destOrd="0" presId="urn:microsoft.com/office/officeart/2005/8/layout/hierarchy1"/>
    <dgm:cxn modelId="{38C67502-AD24-4687-9232-F9072748208E}" type="presParOf" srcId="{ED624A76-6703-49A5-997E-04BCED379446}" destId="{2F97AA4F-E14B-47AD-B965-B971ABBDC47B}" srcOrd="1" destOrd="0" presId="urn:microsoft.com/office/officeart/2005/8/layout/hierarchy1"/>
    <dgm:cxn modelId="{4382E68D-B214-480D-966D-02450B6737C2}" type="presParOf" srcId="{2F97AA4F-E14B-47AD-B965-B971ABBDC47B}" destId="{6EDCA654-7DCF-423E-854E-F33CD1E3E333}" srcOrd="0" destOrd="0" presId="urn:microsoft.com/office/officeart/2005/8/layout/hierarchy1"/>
    <dgm:cxn modelId="{BDED894E-DCC3-4C5F-825F-9634ACEB39D8}" type="presParOf" srcId="{6EDCA654-7DCF-423E-854E-F33CD1E3E333}" destId="{7A997B71-161E-4909-BF36-CAA33D26C779}" srcOrd="0" destOrd="0" presId="urn:microsoft.com/office/officeart/2005/8/layout/hierarchy1"/>
    <dgm:cxn modelId="{C4F76BA9-C1D1-4587-A51F-5B6782C3D46E}" type="presParOf" srcId="{6EDCA654-7DCF-423E-854E-F33CD1E3E333}" destId="{017E4CF7-55FF-4AEA-882D-AC0E57B72DD5}" srcOrd="1" destOrd="0" presId="urn:microsoft.com/office/officeart/2005/8/layout/hierarchy1"/>
    <dgm:cxn modelId="{AC159742-FC6C-44EB-B3C5-77F72D302C53}" type="presParOf" srcId="{2F97AA4F-E14B-47AD-B965-B971ABBDC47B}" destId="{74F0358A-0FFE-4086-B23C-35D97594111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17D3AF3-EEF4-463A-A98B-A85693396A81}"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414D50CF-DD06-4A07-AB5E-17A4D6F2D750}">
      <dgm:prSet/>
      <dgm:spPr/>
      <dgm:t>
        <a:bodyPr/>
        <a:lstStyle/>
        <a:p>
          <a:r>
            <a:rPr lang="hu-HU"/>
            <a:t>A fogamzási időben nem volt közöttük nemi érintkezés</a:t>
          </a:r>
          <a:endParaRPr lang="en-US"/>
        </a:p>
      </dgm:t>
    </dgm:pt>
    <dgm:pt modelId="{B593F0AF-B7B9-4F51-AFD7-375CBD5ABEB5}" type="parTrans" cxnId="{7871F6F2-D045-45A5-A36C-137153E5ECBA}">
      <dgm:prSet/>
      <dgm:spPr/>
      <dgm:t>
        <a:bodyPr/>
        <a:lstStyle/>
        <a:p>
          <a:endParaRPr lang="en-US"/>
        </a:p>
      </dgm:t>
    </dgm:pt>
    <dgm:pt modelId="{780640AA-028D-4BBF-BA72-29C5CB877D4A}" type="sibTrans" cxnId="{7871F6F2-D045-45A5-A36C-137153E5ECBA}">
      <dgm:prSet/>
      <dgm:spPr/>
      <dgm:t>
        <a:bodyPr/>
        <a:lstStyle/>
        <a:p>
          <a:endParaRPr lang="en-US"/>
        </a:p>
      </dgm:t>
    </dgm:pt>
    <dgm:pt modelId="{B8BA4EF9-8CF7-47EC-A936-FA2411041561}">
      <dgm:prSet/>
      <dgm:spPr/>
      <dgm:t>
        <a:bodyPr/>
        <a:lstStyle/>
        <a:p>
          <a:r>
            <a:rPr lang="hu-HU"/>
            <a:t>Lehetetlen, hogy a gyermek tőle származik (pl.: nemzőképtelen, szívességi elismerés)</a:t>
          </a:r>
          <a:endParaRPr lang="en-US"/>
        </a:p>
      </dgm:t>
    </dgm:pt>
    <dgm:pt modelId="{C5ADD3D5-3CCA-4E53-81CE-1D81328F1346}" type="parTrans" cxnId="{D2BEC79E-D119-406B-9ACD-5915AB498FEB}">
      <dgm:prSet/>
      <dgm:spPr/>
      <dgm:t>
        <a:bodyPr/>
        <a:lstStyle/>
        <a:p>
          <a:endParaRPr lang="en-US"/>
        </a:p>
      </dgm:t>
    </dgm:pt>
    <dgm:pt modelId="{58C08647-8668-47D7-8003-787531CE3890}" type="sibTrans" cxnId="{D2BEC79E-D119-406B-9ACD-5915AB498FEB}">
      <dgm:prSet/>
      <dgm:spPr/>
      <dgm:t>
        <a:bodyPr/>
        <a:lstStyle/>
        <a:p>
          <a:endParaRPr lang="en-US"/>
        </a:p>
      </dgm:t>
    </dgm:pt>
    <dgm:pt modelId="{B0F4C6EA-C8EC-442D-80BB-476A31A4B7FC}">
      <dgm:prSet/>
      <dgm:spPr/>
      <dgm:t>
        <a:bodyPr/>
        <a:lstStyle/>
        <a:p>
          <a:r>
            <a:rPr lang="hu-HU"/>
            <a:t>Hiányoztak a feltételek az elismerő nyilatkozathoz</a:t>
          </a:r>
          <a:endParaRPr lang="en-US"/>
        </a:p>
      </dgm:t>
    </dgm:pt>
    <dgm:pt modelId="{4FDFDA0C-E388-4FB3-8938-10F7496BA929}" type="parTrans" cxnId="{1F2D5A8E-6051-46E1-BD99-FDE3F450DBA9}">
      <dgm:prSet/>
      <dgm:spPr/>
      <dgm:t>
        <a:bodyPr/>
        <a:lstStyle/>
        <a:p>
          <a:endParaRPr lang="en-US"/>
        </a:p>
      </dgm:t>
    </dgm:pt>
    <dgm:pt modelId="{50932307-CB5C-408E-B348-B22A868CE882}" type="sibTrans" cxnId="{1F2D5A8E-6051-46E1-BD99-FDE3F450DBA9}">
      <dgm:prSet/>
      <dgm:spPr/>
      <dgm:t>
        <a:bodyPr/>
        <a:lstStyle/>
        <a:p>
          <a:endParaRPr lang="en-US"/>
        </a:p>
      </dgm:t>
    </dgm:pt>
    <dgm:pt modelId="{B627200F-3C06-46B3-9923-75FE75B8A343}">
      <dgm:prSet/>
      <dgm:spPr/>
      <dgm:t>
        <a:bodyPr/>
        <a:lstStyle/>
        <a:p>
          <a:r>
            <a:rPr lang="hu-HU"/>
            <a:t>Tévedés/megtévesztés/jogellenes fenyegetés</a:t>
          </a:r>
          <a:endParaRPr lang="en-US"/>
        </a:p>
      </dgm:t>
    </dgm:pt>
    <dgm:pt modelId="{66B402BA-B5D6-49FC-9581-41A45AB49CE3}" type="parTrans" cxnId="{3B6E913E-53F1-4A26-845E-3B4FE495F2A1}">
      <dgm:prSet/>
      <dgm:spPr/>
      <dgm:t>
        <a:bodyPr/>
        <a:lstStyle/>
        <a:p>
          <a:endParaRPr lang="en-US"/>
        </a:p>
      </dgm:t>
    </dgm:pt>
    <dgm:pt modelId="{522C2B97-6E13-48C4-89B3-391DE3DBCA2D}" type="sibTrans" cxnId="{3B6E913E-53F1-4A26-845E-3B4FE495F2A1}">
      <dgm:prSet/>
      <dgm:spPr/>
      <dgm:t>
        <a:bodyPr/>
        <a:lstStyle/>
        <a:p>
          <a:endParaRPr lang="en-US"/>
        </a:p>
      </dgm:t>
    </dgm:pt>
    <dgm:pt modelId="{A2B60A22-2D47-4FFD-8C10-C37EE97AC8AC}">
      <dgm:prSet/>
      <dgm:spPr/>
      <dgm:t>
        <a:bodyPr/>
        <a:lstStyle/>
        <a:p>
          <a:r>
            <a:rPr lang="hu-HU"/>
            <a:t>A nyilatkozatot jogszabály megkerülése érdekében tették (az ügyész és a gyámhatóság is pert indíthat)</a:t>
          </a:r>
          <a:endParaRPr lang="en-US"/>
        </a:p>
      </dgm:t>
    </dgm:pt>
    <dgm:pt modelId="{EFE8ABBB-BE8F-4DDE-BE16-71CEFBF9C6B2}" type="parTrans" cxnId="{157C8A33-B7F0-44B2-A169-A5FBA29F9A1D}">
      <dgm:prSet/>
      <dgm:spPr/>
      <dgm:t>
        <a:bodyPr/>
        <a:lstStyle/>
        <a:p>
          <a:endParaRPr lang="en-US"/>
        </a:p>
      </dgm:t>
    </dgm:pt>
    <dgm:pt modelId="{C390B40F-3EF0-404F-8061-F954CC5DB12E}" type="sibTrans" cxnId="{157C8A33-B7F0-44B2-A169-A5FBA29F9A1D}">
      <dgm:prSet/>
      <dgm:spPr/>
      <dgm:t>
        <a:bodyPr/>
        <a:lstStyle/>
        <a:p>
          <a:endParaRPr lang="en-US"/>
        </a:p>
      </dgm:t>
    </dgm:pt>
    <dgm:pt modelId="{92D75086-9326-4CCE-A672-4AC0A61F10B1}">
      <dgm:prSet/>
      <dgm:spPr/>
      <dgm:t>
        <a:bodyPr/>
        <a:lstStyle/>
        <a:p>
          <a:r>
            <a:rPr lang="hu-HU"/>
            <a:t>Az anya férje vagy élettársa a reprodukciós eljáráshoz nem járult hozzá</a:t>
          </a:r>
          <a:endParaRPr lang="en-US"/>
        </a:p>
      </dgm:t>
    </dgm:pt>
    <dgm:pt modelId="{84E4E402-D05A-4C15-A9B5-4E059C871314}" type="parTrans" cxnId="{6B6BB853-240E-4F1F-8909-4D1ACD4BD463}">
      <dgm:prSet/>
      <dgm:spPr/>
      <dgm:t>
        <a:bodyPr/>
        <a:lstStyle/>
        <a:p>
          <a:endParaRPr lang="en-US"/>
        </a:p>
      </dgm:t>
    </dgm:pt>
    <dgm:pt modelId="{E6E41861-21FD-4657-8345-A92945BFB897}" type="sibTrans" cxnId="{6B6BB853-240E-4F1F-8909-4D1ACD4BD463}">
      <dgm:prSet/>
      <dgm:spPr/>
      <dgm:t>
        <a:bodyPr/>
        <a:lstStyle/>
        <a:p>
          <a:endParaRPr lang="en-US"/>
        </a:p>
      </dgm:t>
    </dgm:pt>
    <dgm:pt modelId="{397B56C9-6F86-4310-B99F-DC7227FBCF26}" type="pres">
      <dgm:prSet presAssocID="{717D3AF3-EEF4-463A-A98B-A85693396A81}" presName="linear" presStyleCnt="0">
        <dgm:presLayoutVars>
          <dgm:animLvl val="lvl"/>
          <dgm:resizeHandles val="exact"/>
        </dgm:presLayoutVars>
      </dgm:prSet>
      <dgm:spPr/>
    </dgm:pt>
    <dgm:pt modelId="{EAA5BB0C-7BD0-4AB7-A6E7-26E888EDC230}" type="pres">
      <dgm:prSet presAssocID="{414D50CF-DD06-4A07-AB5E-17A4D6F2D750}" presName="parentText" presStyleLbl="node1" presStyleIdx="0" presStyleCnt="6">
        <dgm:presLayoutVars>
          <dgm:chMax val="0"/>
          <dgm:bulletEnabled val="1"/>
        </dgm:presLayoutVars>
      </dgm:prSet>
      <dgm:spPr/>
    </dgm:pt>
    <dgm:pt modelId="{3C8A632F-6A4E-4B6A-A477-818A30D98E9B}" type="pres">
      <dgm:prSet presAssocID="{780640AA-028D-4BBF-BA72-29C5CB877D4A}" presName="spacer" presStyleCnt="0"/>
      <dgm:spPr/>
    </dgm:pt>
    <dgm:pt modelId="{3DEDD7B1-C859-428B-9434-4814C864830C}" type="pres">
      <dgm:prSet presAssocID="{B8BA4EF9-8CF7-47EC-A936-FA2411041561}" presName="parentText" presStyleLbl="node1" presStyleIdx="1" presStyleCnt="6">
        <dgm:presLayoutVars>
          <dgm:chMax val="0"/>
          <dgm:bulletEnabled val="1"/>
        </dgm:presLayoutVars>
      </dgm:prSet>
      <dgm:spPr/>
    </dgm:pt>
    <dgm:pt modelId="{94E066ED-4931-4186-A620-C38409C84B85}" type="pres">
      <dgm:prSet presAssocID="{58C08647-8668-47D7-8003-787531CE3890}" presName="spacer" presStyleCnt="0"/>
      <dgm:spPr/>
    </dgm:pt>
    <dgm:pt modelId="{2C8DAA9E-97B3-495C-BFF4-24B6B3EB0328}" type="pres">
      <dgm:prSet presAssocID="{B0F4C6EA-C8EC-442D-80BB-476A31A4B7FC}" presName="parentText" presStyleLbl="node1" presStyleIdx="2" presStyleCnt="6">
        <dgm:presLayoutVars>
          <dgm:chMax val="0"/>
          <dgm:bulletEnabled val="1"/>
        </dgm:presLayoutVars>
      </dgm:prSet>
      <dgm:spPr/>
    </dgm:pt>
    <dgm:pt modelId="{FBA2237C-3AAF-453B-A9ED-D8DA1B2EBCA1}" type="pres">
      <dgm:prSet presAssocID="{50932307-CB5C-408E-B348-B22A868CE882}" presName="spacer" presStyleCnt="0"/>
      <dgm:spPr/>
    </dgm:pt>
    <dgm:pt modelId="{D25249A9-3016-49B4-A9ED-E68297B36967}" type="pres">
      <dgm:prSet presAssocID="{B627200F-3C06-46B3-9923-75FE75B8A343}" presName="parentText" presStyleLbl="node1" presStyleIdx="3" presStyleCnt="6">
        <dgm:presLayoutVars>
          <dgm:chMax val="0"/>
          <dgm:bulletEnabled val="1"/>
        </dgm:presLayoutVars>
      </dgm:prSet>
      <dgm:spPr/>
    </dgm:pt>
    <dgm:pt modelId="{571D47EE-779B-44B5-82A8-AB5119F3FA87}" type="pres">
      <dgm:prSet presAssocID="{522C2B97-6E13-48C4-89B3-391DE3DBCA2D}" presName="spacer" presStyleCnt="0"/>
      <dgm:spPr/>
    </dgm:pt>
    <dgm:pt modelId="{4ADEC543-B16C-4C79-9413-B365C0B22577}" type="pres">
      <dgm:prSet presAssocID="{A2B60A22-2D47-4FFD-8C10-C37EE97AC8AC}" presName="parentText" presStyleLbl="node1" presStyleIdx="4" presStyleCnt="6">
        <dgm:presLayoutVars>
          <dgm:chMax val="0"/>
          <dgm:bulletEnabled val="1"/>
        </dgm:presLayoutVars>
      </dgm:prSet>
      <dgm:spPr/>
    </dgm:pt>
    <dgm:pt modelId="{65466240-8985-44AC-8B8D-54D26CCE3212}" type="pres">
      <dgm:prSet presAssocID="{C390B40F-3EF0-404F-8061-F954CC5DB12E}" presName="spacer" presStyleCnt="0"/>
      <dgm:spPr/>
    </dgm:pt>
    <dgm:pt modelId="{BD94727A-289F-4E6E-A3BF-C92A44C72E3D}" type="pres">
      <dgm:prSet presAssocID="{92D75086-9326-4CCE-A672-4AC0A61F10B1}" presName="parentText" presStyleLbl="node1" presStyleIdx="5" presStyleCnt="6">
        <dgm:presLayoutVars>
          <dgm:chMax val="0"/>
          <dgm:bulletEnabled val="1"/>
        </dgm:presLayoutVars>
      </dgm:prSet>
      <dgm:spPr/>
    </dgm:pt>
  </dgm:ptLst>
  <dgm:cxnLst>
    <dgm:cxn modelId="{008B8F11-FED8-40FD-A74C-25ECB4F8D338}" type="presOf" srcId="{B627200F-3C06-46B3-9923-75FE75B8A343}" destId="{D25249A9-3016-49B4-A9ED-E68297B36967}" srcOrd="0" destOrd="0" presId="urn:microsoft.com/office/officeart/2005/8/layout/vList2"/>
    <dgm:cxn modelId="{4E65AC21-C4E2-4A93-9864-CBF4B5BA596D}" type="presOf" srcId="{717D3AF3-EEF4-463A-A98B-A85693396A81}" destId="{397B56C9-6F86-4310-B99F-DC7227FBCF26}" srcOrd="0" destOrd="0" presId="urn:microsoft.com/office/officeart/2005/8/layout/vList2"/>
    <dgm:cxn modelId="{157C8A33-B7F0-44B2-A169-A5FBA29F9A1D}" srcId="{717D3AF3-EEF4-463A-A98B-A85693396A81}" destId="{A2B60A22-2D47-4FFD-8C10-C37EE97AC8AC}" srcOrd="4" destOrd="0" parTransId="{EFE8ABBB-BE8F-4DDE-BE16-71CEFBF9C6B2}" sibTransId="{C390B40F-3EF0-404F-8061-F954CC5DB12E}"/>
    <dgm:cxn modelId="{43ADE839-9ED3-4178-8F5F-71F43580BCEB}" type="presOf" srcId="{414D50CF-DD06-4A07-AB5E-17A4D6F2D750}" destId="{EAA5BB0C-7BD0-4AB7-A6E7-26E888EDC230}" srcOrd="0" destOrd="0" presId="urn:microsoft.com/office/officeart/2005/8/layout/vList2"/>
    <dgm:cxn modelId="{3B6E913E-53F1-4A26-845E-3B4FE495F2A1}" srcId="{717D3AF3-EEF4-463A-A98B-A85693396A81}" destId="{B627200F-3C06-46B3-9923-75FE75B8A343}" srcOrd="3" destOrd="0" parTransId="{66B402BA-B5D6-49FC-9581-41A45AB49CE3}" sibTransId="{522C2B97-6E13-48C4-89B3-391DE3DBCA2D}"/>
    <dgm:cxn modelId="{DE7B6265-1902-4CB7-97AD-028353C8B783}" type="presOf" srcId="{B8BA4EF9-8CF7-47EC-A936-FA2411041561}" destId="{3DEDD7B1-C859-428B-9434-4814C864830C}" srcOrd="0" destOrd="0" presId="urn:microsoft.com/office/officeart/2005/8/layout/vList2"/>
    <dgm:cxn modelId="{6B6BB853-240E-4F1F-8909-4D1ACD4BD463}" srcId="{717D3AF3-EEF4-463A-A98B-A85693396A81}" destId="{92D75086-9326-4CCE-A672-4AC0A61F10B1}" srcOrd="5" destOrd="0" parTransId="{84E4E402-D05A-4C15-A9B5-4E059C871314}" sibTransId="{E6E41861-21FD-4657-8345-A92945BFB897}"/>
    <dgm:cxn modelId="{D527857B-F92B-41A3-88ED-B923ACBD0498}" type="presOf" srcId="{92D75086-9326-4CCE-A672-4AC0A61F10B1}" destId="{BD94727A-289F-4E6E-A3BF-C92A44C72E3D}" srcOrd="0" destOrd="0" presId="urn:microsoft.com/office/officeart/2005/8/layout/vList2"/>
    <dgm:cxn modelId="{1F2D5A8E-6051-46E1-BD99-FDE3F450DBA9}" srcId="{717D3AF3-EEF4-463A-A98B-A85693396A81}" destId="{B0F4C6EA-C8EC-442D-80BB-476A31A4B7FC}" srcOrd="2" destOrd="0" parTransId="{4FDFDA0C-E388-4FB3-8938-10F7496BA929}" sibTransId="{50932307-CB5C-408E-B348-B22A868CE882}"/>
    <dgm:cxn modelId="{D2BEC79E-D119-406B-9ACD-5915AB498FEB}" srcId="{717D3AF3-EEF4-463A-A98B-A85693396A81}" destId="{B8BA4EF9-8CF7-47EC-A936-FA2411041561}" srcOrd="1" destOrd="0" parTransId="{C5ADD3D5-3CCA-4E53-81CE-1D81328F1346}" sibTransId="{58C08647-8668-47D7-8003-787531CE3890}"/>
    <dgm:cxn modelId="{B176E2AE-89E2-4508-9C58-28300C4D14E2}" type="presOf" srcId="{A2B60A22-2D47-4FFD-8C10-C37EE97AC8AC}" destId="{4ADEC543-B16C-4C79-9413-B365C0B22577}" srcOrd="0" destOrd="0" presId="urn:microsoft.com/office/officeart/2005/8/layout/vList2"/>
    <dgm:cxn modelId="{40EA42AF-63A6-4B24-8C0D-C13473744487}" type="presOf" srcId="{B0F4C6EA-C8EC-442D-80BB-476A31A4B7FC}" destId="{2C8DAA9E-97B3-495C-BFF4-24B6B3EB0328}" srcOrd="0" destOrd="0" presId="urn:microsoft.com/office/officeart/2005/8/layout/vList2"/>
    <dgm:cxn modelId="{7871F6F2-D045-45A5-A36C-137153E5ECBA}" srcId="{717D3AF3-EEF4-463A-A98B-A85693396A81}" destId="{414D50CF-DD06-4A07-AB5E-17A4D6F2D750}" srcOrd="0" destOrd="0" parTransId="{B593F0AF-B7B9-4F51-AFD7-375CBD5ABEB5}" sibTransId="{780640AA-028D-4BBF-BA72-29C5CB877D4A}"/>
    <dgm:cxn modelId="{4FC1A896-1B43-4348-8416-2D130360BC41}" type="presParOf" srcId="{397B56C9-6F86-4310-B99F-DC7227FBCF26}" destId="{EAA5BB0C-7BD0-4AB7-A6E7-26E888EDC230}" srcOrd="0" destOrd="0" presId="urn:microsoft.com/office/officeart/2005/8/layout/vList2"/>
    <dgm:cxn modelId="{D39E65DF-BA22-400E-8267-E4309FB1402C}" type="presParOf" srcId="{397B56C9-6F86-4310-B99F-DC7227FBCF26}" destId="{3C8A632F-6A4E-4B6A-A477-818A30D98E9B}" srcOrd="1" destOrd="0" presId="urn:microsoft.com/office/officeart/2005/8/layout/vList2"/>
    <dgm:cxn modelId="{5837E693-0B1B-4356-99EA-7D1FD3C68F92}" type="presParOf" srcId="{397B56C9-6F86-4310-B99F-DC7227FBCF26}" destId="{3DEDD7B1-C859-428B-9434-4814C864830C}" srcOrd="2" destOrd="0" presId="urn:microsoft.com/office/officeart/2005/8/layout/vList2"/>
    <dgm:cxn modelId="{F033F87D-F214-4F7D-8B00-96C2B2BA03D2}" type="presParOf" srcId="{397B56C9-6F86-4310-B99F-DC7227FBCF26}" destId="{94E066ED-4931-4186-A620-C38409C84B85}" srcOrd="3" destOrd="0" presId="urn:microsoft.com/office/officeart/2005/8/layout/vList2"/>
    <dgm:cxn modelId="{B2A8EB65-AC4E-4EBB-B6C5-2D6E93028B6C}" type="presParOf" srcId="{397B56C9-6F86-4310-B99F-DC7227FBCF26}" destId="{2C8DAA9E-97B3-495C-BFF4-24B6B3EB0328}" srcOrd="4" destOrd="0" presId="urn:microsoft.com/office/officeart/2005/8/layout/vList2"/>
    <dgm:cxn modelId="{CCD30C9A-7C92-4A0F-8993-A1AA9F34F3AE}" type="presParOf" srcId="{397B56C9-6F86-4310-B99F-DC7227FBCF26}" destId="{FBA2237C-3AAF-453B-A9ED-D8DA1B2EBCA1}" srcOrd="5" destOrd="0" presId="urn:microsoft.com/office/officeart/2005/8/layout/vList2"/>
    <dgm:cxn modelId="{63157BC1-7339-4179-AFA5-F8628F5FDC55}" type="presParOf" srcId="{397B56C9-6F86-4310-B99F-DC7227FBCF26}" destId="{D25249A9-3016-49B4-A9ED-E68297B36967}" srcOrd="6" destOrd="0" presId="urn:microsoft.com/office/officeart/2005/8/layout/vList2"/>
    <dgm:cxn modelId="{0A5AA905-E7BD-45C5-9CE2-36D06F159849}" type="presParOf" srcId="{397B56C9-6F86-4310-B99F-DC7227FBCF26}" destId="{571D47EE-779B-44B5-82A8-AB5119F3FA87}" srcOrd="7" destOrd="0" presId="urn:microsoft.com/office/officeart/2005/8/layout/vList2"/>
    <dgm:cxn modelId="{62CE46E8-7BE0-49F2-832B-C6A4F7FD8D54}" type="presParOf" srcId="{397B56C9-6F86-4310-B99F-DC7227FBCF26}" destId="{4ADEC543-B16C-4C79-9413-B365C0B22577}" srcOrd="8" destOrd="0" presId="urn:microsoft.com/office/officeart/2005/8/layout/vList2"/>
    <dgm:cxn modelId="{11D4DED9-8339-446C-9316-AC0401D3A8A8}" type="presParOf" srcId="{397B56C9-6F86-4310-B99F-DC7227FBCF26}" destId="{65466240-8985-44AC-8B8D-54D26CCE3212}" srcOrd="9" destOrd="0" presId="urn:microsoft.com/office/officeart/2005/8/layout/vList2"/>
    <dgm:cxn modelId="{A6CAFB4D-AB2A-47CB-89A9-3EE14163FB92}" type="presParOf" srcId="{397B56C9-6F86-4310-B99F-DC7227FBCF26}" destId="{BD94727A-289F-4E6E-A3BF-C92A44C72E3D}"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467698F-BB80-42FE-AEBF-CEAF1E2B3BA4}"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2CA367F8-6168-4EBA-A8DB-2C4E968F1EF9}">
      <dgm:prSet/>
      <dgm:spPr/>
      <dgm:t>
        <a:bodyPr/>
        <a:lstStyle/>
        <a:p>
          <a:r>
            <a:rPr lang="hu-HU"/>
            <a:t>Kérelemre a gyermek vezetékneve megmaradhat </a:t>
          </a:r>
          <a:endParaRPr lang="en-US"/>
        </a:p>
      </dgm:t>
    </dgm:pt>
    <dgm:pt modelId="{1169EBFF-8FDC-42DF-AF55-0998E039307B}" type="parTrans" cxnId="{F3D8FB9D-F885-4E8F-8FA6-97C0965848D5}">
      <dgm:prSet/>
      <dgm:spPr/>
      <dgm:t>
        <a:bodyPr/>
        <a:lstStyle/>
        <a:p>
          <a:endParaRPr lang="en-US"/>
        </a:p>
      </dgm:t>
    </dgm:pt>
    <dgm:pt modelId="{556CFC37-BAD6-426F-96D6-F1DA61145D29}" type="sibTrans" cxnId="{F3D8FB9D-F885-4E8F-8FA6-97C0965848D5}">
      <dgm:prSet/>
      <dgm:spPr/>
      <dgm:t>
        <a:bodyPr/>
        <a:lstStyle/>
        <a:p>
          <a:endParaRPr lang="en-US"/>
        </a:p>
      </dgm:t>
    </dgm:pt>
    <dgm:pt modelId="{216671FA-9158-4553-9AD3-C48B337F122E}">
      <dgm:prSet/>
      <dgm:spPr/>
      <dgm:t>
        <a:bodyPr/>
        <a:lstStyle/>
        <a:p>
          <a:r>
            <a:rPr lang="hu-HU"/>
            <a:t>Kérelemre a kapcsolattartásra feljogosítható</a:t>
          </a:r>
          <a:endParaRPr lang="en-US"/>
        </a:p>
      </dgm:t>
    </dgm:pt>
    <dgm:pt modelId="{751A7582-7D05-4505-836D-10BF5AE2076E}" type="parTrans" cxnId="{C2F4ABAB-A7EC-4D3B-A60D-2A08F51F2C03}">
      <dgm:prSet/>
      <dgm:spPr/>
      <dgm:t>
        <a:bodyPr/>
        <a:lstStyle/>
        <a:p>
          <a:endParaRPr lang="en-US"/>
        </a:p>
      </dgm:t>
    </dgm:pt>
    <dgm:pt modelId="{27B778BC-20E0-43B3-B206-F1D6BA5B1F76}" type="sibTrans" cxnId="{C2F4ABAB-A7EC-4D3B-A60D-2A08F51F2C03}">
      <dgm:prSet/>
      <dgm:spPr/>
      <dgm:t>
        <a:bodyPr/>
        <a:lstStyle/>
        <a:p>
          <a:endParaRPr lang="en-US"/>
        </a:p>
      </dgm:t>
    </dgm:pt>
    <dgm:pt modelId="{62F21FFB-F7A5-4D8A-8210-A3751D2595B5}">
      <dgm:prSet/>
      <dgm:spPr/>
      <dgm:t>
        <a:bodyPr/>
        <a:lstStyle/>
        <a:p>
          <a:r>
            <a:rPr lang="hu-HU"/>
            <a:t>A kifizetett tartásdíjat utólag a vér szerinti apától visszakövetelheti (jogalap nélküli gazdagodás)</a:t>
          </a:r>
          <a:endParaRPr lang="en-US"/>
        </a:p>
      </dgm:t>
    </dgm:pt>
    <dgm:pt modelId="{B6E0F39E-22CF-4F88-A1B1-C755ADF4E15D}" type="parTrans" cxnId="{4AF3C395-B9AF-4B81-A041-CB5BE0269B9B}">
      <dgm:prSet/>
      <dgm:spPr/>
      <dgm:t>
        <a:bodyPr/>
        <a:lstStyle/>
        <a:p>
          <a:endParaRPr lang="en-US"/>
        </a:p>
      </dgm:t>
    </dgm:pt>
    <dgm:pt modelId="{073E07A4-F8F3-44CE-9B52-4EF384ADF033}" type="sibTrans" cxnId="{4AF3C395-B9AF-4B81-A041-CB5BE0269B9B}">
      <dgm:prSet/>
      <dgm:spPr/>
      <dgm:t>
        <a:bodyPr/>
        <a:lstStyle/>
        <a:p>
          <a:endParaRPr lang="en-US"/>
        </a:p>
      </dgm:t>
    </dgm:pt>
    <dgm:pt modelId="{8D5E2917-7884-4376-B654-D08B13E7B803}" type="pres">
      <dgm:prSet presAssocID="{4467698F-BB80-42FE-AEBF-CEAF1E2B3BA4}" presName="vert0" presStyleCnt="0">
        <dgm:presLayoutVars>
          <dgm:dir/>
          <dgm:animOne val="branch"/>
          <dgm:animLvl val="lvl"/>
        </dgm:presLayoutVars>
      </dgm:prSet>
      <dgm:spPr/>
    </dgm:pt>
    <dgm:pt modelId="{4CD8E244-385D-4139-9669-CE340CABB1C7}" type="pres">
      <dgm:prSet presAssocID="{2CA367F8-6168-4EBA-A8DB-2C4E968F1EF9}" presName="thickLine" presStyleLbl="alignNode1" presStyleIdx="0" presStyleCnt="3"/>
      <dgm:spPr/>
    </dgm:pt>
    <dgm:pt modelId="{8BF5427A-E83A-40D1-8B8C-9F67DE1774C1}" type="pres">
      <dgm:prSet presAssocID="{2CA367F8-6168-4EBA-A8DB-2C4E968F1EF9}" presName="horz1" presStyleCnt="0"/>
      <dgm:spPr/>
    </dgm:pt>
    <dgm:pt modelId="{A00AAD73-BF25-4E6F-878A-B8AFEB9AC315}" type="pres">
      <dgm:prSet presAssocID="{2CA367F8-6168-4EBA-A8DB-2C4E968F1EF9}" presName="tx1" presStyleLbl="revTx" presStyleIdx="0" presStyleCnt="3"/>
      <dgm:spPr/>
    </dgm:pt>
    <dgm:pt modelId="{40AC2E7D-C3A1-4A85-9B30-4CC5E00A6F60}" type="pres">
      <dgm:prSet presAssocID="{2CA367F8-6168-4EBA-A8DB-2C4E968F1EF9}" presName="vert1" presStyleCnt="0"/>
      <dgm:spPr/>
    </dgm:pt>
    <dgm:pt modelId="{E4B97E86-71A8-49D9-BAFB-569B67DF2D4E}" type="pres">
      <dgm:prSet presAssocID="{216671FA-9158-4553-9AD3-C48B337F122E}" presName="thickLine" presStyleLbl="alignNode1" presStyleIdx="1" presStyleCnt="3"/>
      <dgm:spPr/>
    </dgm:pt>
    <dgm:pt modelId="{7425F722-A7B7-435A-85CE-EDED068E8D49}" type="pres">
      <dgm:prSet presAssocID="{216671FA-9158-4553-9AD3-C48B337F122E}" presName="horz1" presStyleCnt="0"/>
      <dgm:spPr/>
    </dgm:pt>
    <dgm:pt modelId="{9977C256-B44D-4CA6-A3C6-577DF8AA6C1E}" type="pres">
      <dgm:prSet presAssocID="{216671FA-9158-4553-9AD3-C48B337F122E}" presName="tx1" presStyleLbl="revTx" presStyleIdx="1" presStyleCnt="3"/>
      <dgm:spPr/>
    </dgm:pt>
    <dgm:pt modelId="{7802F2C7-A89C-438A-B508-938DC895F656}" type="pres">
      <dgm:prSet presAssocID="{216671FA-9158-4553-9AD3-C48B337F122E}" presName="vert1" presStyleCnt="0"/>
      <dgm:spPr/>
    </dgm:pt>
    <dgm:pt modelId="{CD0F1A16-E424-4890-9A3E-B467C03944DB}" type="pres">
      <dgm:prSet presAssocID="{62F21FFB-F7A5-4D8A-8210-A3751D2595B5}" presName="thickLine" presStyleLbl="alignNode1" presStyleIdx="2" presStyleCnt="3"/>
      <dgm:spPr/>
    </dgm:pt>
    <dgm:pt modelId="{ACAF4871-0F74-4CD1-81C4-F3DCE9B92C3F}" type="pres">
      <dgm:prSet presAssocID="{62F21FFB-F7A5-4D8A-8210-A3751D2595B5}" presName="horz1" presStyleCnt="0"/>
      <dgm:spPr/>
    </dgm:pt>
    <dgm:pt modelId="{A20043DB-BCE2-409D-9D92-A3ACB6B2EEF7}" type="pres">
      <dgm:prSet presAssocID="{62F21FFB-F7A5-4D8A-8210-A3751D2595B5}" presName="tx1" presStyleLbl="revTx" presStyleIdx="2" presStyleCnt="3"/>
      <dgm:spPr/>
    </dgm:pt>
    <dgm:pt modelId="{5B9E9550-DCDF-46AA-B569-F57D17736633}" type="pres">
      <dgm:prSet presAssocID="{62F21FFB-F7A5-4D8A-8210-A3751D2595B5}" presName="vert1" presStyleCnt="0"/>
      <dgm:spPr/>
    </dgm:pt>
  </dgm:ptLst>
  <dgm:cxnLst>
    <dgm:cxn modelId="{BDA28405-67B8-4719-99E4-8589017A2E82}" type="presOf" srcId="{216671FA-9158-4553-9AD3-C48B337F122E}" destId="{9977C256-B44D-4CA6-A3C6-577DF8AA6C1E}" srcOrd="0" destOrd="0" presId="urn:microsoft.com/office/officeart/2008/layout/LinedList"/>
    <dgm:cxn modelId="{1520641B-5BAC-4E86-8FD0-C53722171D3D}" type="presOf" srcId="{4467698F-BB80-42FE-AEBF-CEAF1E2B3BA4}" destId="{8D5E2917-7884-4376-B654-D08B13E7B803}" srcOrd="0" destOrd="0" presId="urn:microsoft.com/office/officeart/2008/layout/LinedList"/>
    <dgm:cxn modelId="{3CB84E32-E081-4797-ABFF-EA531394F7CD}" type="presOf" srcId="{2CA367F8-6168-4EBA-A8DB-2C4E968F1EF9}" destId="{A00AAD73-BF25-4E6F-878A-B8AFEB9AC315}" srcOrd="0" destOrd="0" presId="urn:microsoft.com/office/officeart/2008/layout/LinedList"/>
    <dgm:cxn modelId="{4AF3C395-B9AF-4B81-A041-CB5BE0269B9B}" srcId="{4467698F-BB80-42FE-AEBF-CEAF1E2B3BA4}" destId="{62F21FFB-F7A5-4D8A-8210-A3751D2595B5}" srcOrd="2" destOrd="0" parTransId="{B6E0F39E-22CF-4F88-A1B1-C755ADF4E15D}" sibTransId="{073E07A4-F8F3-44CE-9B52-4EF384ADF033}"/>
    <dgm:cxn modelId="{F3D8FB9D-F885-4E8F-8FA6-97C0965848D5}" srcId="{4467698F-BB80-42FE-AEBF-CEAF1E2B3BA4}" destId="{2CA367F8-6168-4EBA-A8DB-2C4E968F1EF9}" srcOrd="0" destOrd="0" parTransId="{1169EBFF-8FDC-42DF-AF55-0998E039307B}" sibTransId="{556CFC37-BAD6-426F-96D6-F1DA61145D29}"/>
    <dgm:cxn modelId="{C2F4ABAB-A7EC-4D3B-A60D-2A08F51F2C03}" srcId="{4467698F-BB80-42FE-AEBF-CEAF1E2B3BA4}" destId="{216671FA-9158-4553-9AD3-C48B337F122E}" srcOrd="1" destOrd="0" parTransId="{751A7582-7D05-4505-836D-10BF5AE2076E}" sibTransId="{27B778BC-20E0-43B3-B206-F1D6BA5B1F76}"/>
    <dgm:cxn modelId="{4D4D5FF2-6780-4EC3-A01D-1C6AF5F0A6B7}" type="presOf" srcId="{62F21FFB-F7A5-4D8A-8210-A3751D2595B5}" destId="{A20043DB-BCE2-409D-9D92-A3ACB6B2EEF7}" srcOrd="0" destOrd="0" presId="urn:microsoft.com/office/officeart/2008/layout/LinedList"/>
    <dgm:cxn modelId="{4D49C534-DCDC-4BB4-86FB-27741ADCB2A7}" type="presParOf" srcId="{8D5E2917-7884-4376-B654-D08B13E7B803}" destId="{4CD8E244-385D-4139-9669-CE340CABB1C7}" srcOrd="0" destOrd="0" presId="urn:microsoft.com/office/officeart/2008/layout/LinedList"/>
    <dgm:cxn modelId="{2E6B941A-54E4-461A-A6E9-FA45DD93F1B9}" type="presParOf" srcId="{8D5E2917-7884-4376-B654-D08B13E7B803}" destId="{8BF5427A-E83A-40D1-8B8C-9F67DE1774C1}" srcOrd="1" destOrd="0" presId="urn:microsoft.com/office/officeart/2008/layout/LinedList"/>
    <dgm:cxn modelId="{E41A8CF3-261C-4F1C-8769-314236CF98BE}" type="presParOf" srcId="{8BF5427A-E83A-40D1-8B8C-9F67DE1774C1}" destId="{A00AAD73-BF25-4E6F-878A-B8AFEB9AC315}" srcOrd="0" destOrd="0" presId="urn:microsoft.com/office/officeart/2008/layout/LinedList"/>
    <dgm:cxn modelId="{E493D7BE-2D5F-466F-B3E0-5F5D963A2DC4}" type="presParOf" srcId="{8BF5427A-E83A-40D1-8B8C-9F67DE1774C1}" destId="{40AC2E7D-C3A1-4A85-9B30-4CC5E00A6F60}" srcOrd="1" destOrd="0" presId="urn:microsoft.com/office/officeart/2008/layout/LinedList"/>
    <dgm:cxn modelId="{2F7C861A-4DF4-4316-91BD-C6F9D7F0EB22}" type="presParOf" srcId="{8D5E2917-7884-4376-B654-D08B13E7B803}" destId="{E4B97E86-71A8-49D9-BAFB-569B67DF2D4E}" srcOrd="2" destOrd="0" presId="urn:microsoft.com/office/officeart/2008/layout/LinedList"/>
    <dgm:cxn modelId="{EA53B7CC-AD81-4A09-BEF4-F5592CCFCADF}" type="presParOf" srcId="{8D5E2917-7884-4376-B654-D08B13E7B803}" destId="{7425F722-A7B7-435A-85CE-EDED068E8D49}" srcOrd="3" destOrd="0" presId="urn:microsoft.com/office/officeart/2008/layout/LinedList"/>
    <dgm:cxn modelId="{02D34FC7-71FD-4EDD-B7F0-111359957F1C}" type="presParOf" srcId="{7425F722-A7B7-435A-85CE-EDED068E8D49}" destId="{9977C256-B44D-4CA6-A3C6-577DF8AA6C1E}" srcOrd="0" destOrd="0" presId="urn:microsoft.com/office/officeart/2008/layout/LinedList"/>
    <dgm:cxn modelId="{5F755FFD-049D-43DF-BADC-1541ABECCEE1}" type="presParOf" srcId="{7425F722-A7B7-435A-85CE-EDED068E8D49}" destId="{7802F2C7-A89C-438A-B508-938DC895F656}" srcOrd="1" destOrd="0" presId="urn:microsoft.com/office/officeart/2008/layout/LinedList"/>
    <dgm:cxn modelId="{FC21C470-474C-4C48-BCFD-C1A5CDC7325B}" type="presParOf" srcId="{8D5E2917-7884-4376-B654-D08B13E7B803}" destId="{CD0F1A16-E424-4890-9A3E-B467C03944DB}" srcOrd="4" destOrd="0" presId="urn:microsoft.com/office/officeart/2008/layout/LinedList"/>
    <dgm:cxn modelId="{087A8F14-8FF7-49B4-BE80-DB85F0768F20}" type="presParOf" srcId="{8D5E2917-7884-4376-B654-D08B13E7B803}" destId="{ACAF4871-0F74-4CD1-81C4-F3DCE9B92C3F}" srcOrd="5" destOrd="0" presId="urn:microsoft.com/office/officeart/2008/layout/LinedList"/>
    <dgm:cxn modelId="{A3250793-1BF2-495F-91A5-A3925CE1DB1C}" type="presParOf" srcId="{ACAF4871-0F74-4CD1-81C4-F3DCE9B92C3F}" destId="{A20043DB-BCE2-409D-9D92-A3ACB6B2EEF7}" srcOrd="0" destOrd="0" presId="urn:microsoft.com/office/officeart/2008/layout/LinedList"/>
    <dgm:cxn modelId="{BFB60EA7-28E2-416E-9EBA-BA8A39863DEE}" type="presParOf" srcId="{ACAF4871-0F74-4CD1-81C4-F3DCE9B92C3F}" destId="{5B9E9550-DCDF-46AA-B569-F57D1773663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4967D4-75F5-4961-8B87-6AB39D688910}">
      <dsp:nvSpPr>
        <dsp:cNvPr id="0" name=""/>
        <dsp:cNvSpPr/>
      </dsp:nvSpPr>
      <dsp:spPr>
        <a:xfrm>
          <a:off x="0" y="0"/>
          <a:ext cx="1117282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D9934A-0779-4E29-B21B-95EC815D6B6C}">
      <dsp:nvSpPr>
        <dsp:cNvPr id="0" name=""/>
        <dsp:cNvSpPr/>
      </dsp:nvSpPr>
      <dsp:spPr>
        <a:xfrm>
          <a:off x="0" y="0"/>
          <a:ext cx="11172825" cy="1346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hu-HU" sz="2400" kern="1200" dirty="0"/>
            <a:t>Ha a származás reprodukciós eljárás eredménye, nincs helye az anyaság bírósági úton történő megállapításának, azzal a nővel szemben, aki az eljárás lefolytatásához ivarsejtet vagy embriót adományozott. </a:t>
          </a:r>
          <a:endParaRPr lang="en-US" sz="2400" kern="1200" dirty="0"/>
        </a:p>
      </dsp:txBody>
      <dsp:txXfrm>
        <a:off x="0" y="0"/>
        <a:ext cx="11172825" cy="1346596"/>
      </dsp:txXfrm>
    </dsp:sp>
    <dsp:sp modelId="{FF1C3727-8DA6-4EB3-809B-238B4C5232F6}">
      <dsp:nvSpPr>
        <dsp:cNvPr id="0" name=""/>
        <dsp:cNvSpPr/>
      </dsp:nvSpPr>
      <dsp:spPr>
        <a:xfrm>
          <a:off x="0" y="1346596"/>
          <a:ext cx="1117282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059A31-9F22-4E30-8368-DD21FE3C4A2D}">
      <dsp:nvSpPr>
        <dsp:cNvPr id="0" name=""/>
        <dsp:cNvSpPr/>
      </dsp:nvSpPr>
      <dsp:spPr>
        <a:xfrm>
          <a:off x="0" y="1346596"/>
          <a:ext cx="11172825" cy="1346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hu-HU" sz="2400" kern="1200" dirty="0"/>
            <a:t>Ha az anyaság bírósági megállapítása iránti perben az anyai jogállás változása a nő házassága folytán az apaság vélelmére is kihat, a pert a férj ellen is meg kell indítani, aki a házassági köteléken alapuló vélelem alapján a gyermek apjának kell tekinteni.</a:t>
          </a:r>
          <a:endParaRPr lang="en-US" sz="2400" kern="1200" dirty="0"/>
        </a:p>
      </dsp:txBody>
      <dsp:txXfrm>
        <a:off x="0" y="1346596"/>
        <a:ext cx="11172825" cy="1346596"/>
      </dsp:txXfrm>
    </dsp:sp>
    <dsp:sp modelId="{CE060B9D-0AAD-4CD0-80F6-7C8A3236B15E}">
      <dsp:nvSpPr>
        <dsp:cNvPr id="0" name=""/>
        <dsp:cNvSpPr/>
      </dsp:nvSpPr>
      <dsp:spPr>
        <a:xfrm>
          <a:off x="0" y="2693193"/>
          <a:ext cx="1117282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A3CF1C-0CDD-4E48-A8DB-5125FEC861B0}">
      <dsp:nvSpPr>
        <dsp:cNvPr id="0" name=""/>
        <dsp:cNvSpPr/>
      </dsp:nvSpPr>
      <dsp:spPr>
        <a:xfrm>
          <a:off x="0" y="2693193"/>
          <a:ext cx="11172825" cy="1346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hu-HU" sz="2400" kern="1200" dirty="0"/>
            <a:t>Előzetesen az anyai státuszt nem kell megdönteni</a:t>
          </a:r>
          <a:endParaRPr lang="en-US" sz="2400" kern="1200" dirty="0"/>
        </a:p>
      </dsp:txBody>
      <dsp:txXfrm>
        <a:off x="0" y="2693193"/>
        <a:ext cx="11172825" cy="1346596"/>
      </dsp:txXfrm>
    </dsp:sp>
    <dsp:sp modelId="{67837837-767B-4B58-9AB3-558E015715D0}">
      <dsp:nvSpPr>
        <dsp:cNvPr id="0" name=""/>
        <dsp:cNvSpPr/>
      </dsp:nvSpPr>
      <dsp:spPr>
        <a:xfrm>
          <a:off x="0" y="4039790"/>
          <a:ext cx="1117282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7239FC-7FF3-4ABA-9390-82BFD35F03B8}">
      <dsp:nvSpPr>
        <dsp:cNvPr id="0" name=""/>
        <dsp:cNvSpPr/>
      </dsp:nvSpPr>
      <dsp:spPr>
        <a:xfrm>
          <a:off x="0" y="4039790"/>
          <a:ext cx="11172825" cy="1346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hu-HU" sz="2400" kern="1200" dirty="0"/>
            <a:t>Ha az a személy, aki ellen a pert meg kellene indítani már nem él, a bíróság által kirendelt ügygondnok ellen kell megindítani</a:t>
          </a:r>
          <a:endParaRPr lang="en-US" sz="2400" kern="1200" dirty="0"/>
        </a:p>
      </dsp:txBody>
      <dsp:txXfrm>
        <a:off x="0" y="4039790"/>
        <a:ext cx="11172825" cy="13465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0E6303-935F-42ED-A2B3-8B23019DB977}">
      <dsp:nvSpPr>
        <dsp:cNvPr id="0" name=""/>
        <dsp:cNvSpPr/>
      </dsp:nvSpPr>
      <dsp:spPr>
        <a:xfrm>
          <a:off x="0" y="0"/>
          <a:ext cx="1051560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49A5F8-F72E-4DF7-9BC5-161591C7E387}">
      <dsp:nvSpPr>
        <dsp:cNvPr id="0" name=""/>
        <dsp:cNvSpPr/>
      </dsp:nvSpPr>
      <dsp:spPr>
        <a:xfrm>
          <a:off x="0" y="0"/>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marL="0" lvl="0" indent="0" algn="l" defTabSz="1911350">
            <a:lnSpc>
              <a:spcPct val="90000"/>
            </a:lnSpc>
            <a:spcBef>
              <a:spcPct val="0"/>
            </a:spcBef>
            <a:spcAft>
              <a:spcPct val="35000"/>
            </a:spcAft>
            <a:buNone/>
          </a:pPr>
          <a:r>
            <a:rPr lang="hu-HU" sz="4300" kern="1200"/>
            <a:t>Házasság</a:t>
          </a:r>
          <a:endParaRPr lang="en-US" sz="4300" kern="1200"/>
        </a:p>
      </dsp:txBody>
      <dsp:txXfrm>
        <a:off x="0" y="0"/>
        <a:ext cx="10515600" cy="1087834"/>
      </dsp:txXfrm>
    </dsp:sp>
    <dsp:sp modelId="{C1062DBD-4772-44CA-AB98-38609F79C8A3}">
      <dsp:nvSpPr>
        <dsp:cNvPr id="0" name=""/>
        <dsp:cNvSpPr/>
      </dsp:nvSpPr>
      <dsp:spPr>
        <a:xfrm>
          <a:off x="0" y="1087834"/>
          <a:ext cx="10515600" cy="0"/>
        </a:xfrm>
        <a:prstGeom prst="line">
          <a:avLst/>
        </a:prstGeom>
        <a:solidFill>
          <a:schemeClr val="accent5">
            <a:hueOff val="-2252848"/>
            <a:satOff val="-5806"/>
            <a:lumOff val="-3922"/>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075ACE-19F5-4B7B-B836-F4D53B90749F}">
      <dsp:nvSpPr>
        <dsp:cNvPr id="0" name=""/>
        <dsp:cNvSpPr/>
      </dsp:nvSpPr>
      <dsp:spPr>
        <a:xfrm>
          <a:off x="0" y="1087834"/>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marL="0" lvl="0" indent="0" algn="l" defTabSz="1911350">
            <a:lnSpc>
              <a:spcPct val="90000"/>
            </a:lnSpc>
            <a:spcBef>
              <a:spcPct val="0"/>
            </a:spcBef>
            <a:spcAft>
              <a:spcPct val="35000"/>
            </a:spcAft>
            <a:buNone/>
          </a:pPr>
          <a:r>
            <a:rPr lang="hu-HU" sz="4300" kern="1200"/>
            <a:t>Reprodukciós eljárásban, regisztrált élettársak</a:t>
          </a:r>
          <a:endParaRPr lang="en-US" sz="4300" kern="1200"/>
        </a:p>
      </dsp:txBody>
      <dsp:txXfrm>
        <a:off x="0" y="1087834"/>
        <a:ext cx="10515600" cy="1087834"/>
      </dsp:txXfrm>
    </dsp:sp>
    <dsp:sp modelId="{ABE9FFC2-FE41-48AB-B476-023E64CCF0AF}">
      <dsp:nvSpPr>
        <dsp:cNvPr id="0" name=""/>
        <dsp:cNvSpPr/>
      </dsp:nvSpPr>
      <dsp:spPr>
        <a:xfrm>
          <a:off x="0" y="2175669"/>
          <a:ext cx="10515600" cy="0"/>
        </a:xfrm>
        <a:prstGeom prst="line">
          <a:avLst/>
        </a:prstGeom>
        <a:solidFill>
          <a:schemeClr val="accent5">
            <a:hueOff val="-4505695"/>
            <a:satOff val="-11613"/>
            <a:lumOff val="-7843"/>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E00747-93D4-4CB0-BA01-A8A0C5C8AD64}">
      <dsp:nvSpPr>
        <dsp:cNvPr id="0" name=""/>
        <dsp:cNvSpPr/>
      </dsp:nvSpPr>
      <dsp:spPr>
        <a:xfrm>
          <a:off x="0" y="2175669"/>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marL="0" lvl="0" indent="0" algn="l" defTabSz="1911350">
            <a:lnSpc>
              <a:spcPct val="90000"/>
            </a:lnSpc>
            <a:spcBef>
              <a:spcPct val="0"/>
            </a:spcBef>
            <a:spcAft>
              <a:spcPct val="35000"/>
            </a:spcAft>
            <a:buNone/>
          </a:pPr>
          <a:r>
            <a:rPr lang="hu-HU" sz="4300" kern="1200"/>
            <a:t>Apai elismerő nyilatkozat</a:t>
          </a:r>
          <a:endParaRPr lang="en-US" sz="4300" kern="1200"/>
        </a:p>
      </dsp:txBody>
      <dsp:txXfrm>
        <a:off x="0" y="2175669"/>
        <a:ext cx="10515600" cy="1087834"/>
      </dsp:txXfrm>
    </dsp:sp>
    <dsp:sp modelId="{41EF1C05-0D05-46E3-940D-925CE043701A}">
      <dsp:nvSpPr>
        <dsp:cNvPr id="0" name=""/>
        <dsp:cNvSpPr/>
      </dsp:nvSpPr>
      <dsp:spPr>
        <a:xfrm>
          <a:off x="0" y="3263503"/>
          <a:ext cx="10515600" cy="0"/>
        </a:xfrm>
        <a:prstGeom prst="line">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78415A-E837-486D-9805-A1D350D091D9}">
      <dsp:nvSpPr>
        <dsp:cNvPr id="0" name=""/>
        <dsp:cNvSpPr/>
      </dsp:nvSpPr>
      <dsp:spPr>
        <a:xfrm>
          <a:off x="0" y="3263503"/>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marL="0" lvl="0" indent="0" algn="l" defTabSz="1911350">
            <a:lnSpc>
              <a:spcPct val="90000"/>
            </a:lnSpc>
            <a:spcBef>
              <a:spcPct val="0"/>
            </a:spcBef>
            <a:spcAft>
              <a:spcPct val="35000"/>
            </a:spcAft>
            <a:buNone/>
          </a:pPr>
          <a:r>
            <a:rPr lang="hu-HU" sz="4300" kern="1200"/>
            <a:t>Bírósági határozaton alapuló</a:t>
          </a:r>
          <a:endParaRPr lang="en-US" sz="4300" kern="1200"/>
        </a:p>
      </dsp:txBody>
      <dsp:txXfrm>
        <a:off x="0" y="3263503"/>
        <a:ext cx="10515600" cy="10878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22D6A2-8F86-474A-9A3A-FEBCAF8B18E8}">
      <dsp:nvSpPr>
        <dsp:cNvPr id="0" name=""/>
        <dsp:cNvSpPr/>
      </dsp:nvSpPr>
      <dsp:spPr>
        <a:xfrm>
          <a:off x="0" y="0"/>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9CA020-3C86-42E1-944F-9AD3E93D9E77}">
      <dsp:nvSpPr>
        <dsp:cNvPr id="0" name=""/>
        <dsp:cNvSpPr/>
      </dsp:nvSpPr>
      <dsp:spPr>
        <a:xfrm>
          <a:off x="0" y="0"/>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hu-HU" sz="2500" kern="1200"/>
            <a:t>Ha az apai jogállás üres</a:t>
          </a:r>
          <a:endParaRPr lang="en-US" sz="2500" kern="1200"/>
        </a:p>
      </dsp:txBody>
      <dsp:txXfrm>
        <a:off x="0" y="0"/>
        <a:ext cx="10515600" cy="1087834"/>
      </dsp:txXfrm>
    </dsp:sp>
    <dsp:sp modelId="{1BA8C066-7844-4B91-B81F-198E7790A3BF}">
      <dsp:nvSpPr>
        <dsp:cNvPr id="0" name=""/>
        <dsp:cNvSpPr/>
      </dsp:nvSpPr>
      <dsp:spPr>
        <a:xfrm>
          <a:off x="0" y="1087834"/>
          <a:ext cx="10515600"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B5FF15-DB24-49C3-AA29-0C1409DA8EF4}">
      <dsp:nvSpPr>
        <dsp:cNvPr id="0" name=""/>
        <dsp:cNvSpPr/>
      </dsp:nvSpPr>
      <dsp:spPr>
        <a:xfrm>
          <a:off x="0" y="1087834"/>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hu-HU" sz="2500" kern="1200"/>
            <a:t>A gyermeket magának ismeri el</a:t>
          </a:r>
          <a:endParaRPr lang="en-US" sz="2500" kern="1200"/>
        </a:p>
      </dsp:txBody>
      <dsp:txXfrm>
        <a:off x="0" y="1087834"/>
        <a:ext cx="10515600" cy="1087834"/>
      </dsp:txXfrm>
    </dsp:sp>
    <dsp:sp modelId="{20544942-ABC9-4927-8C7E-AC9DFF2D79D9}">
      <dsp:nvSpPr>
        <dsp:cNvPr id="0" name=""/>
        <dsp:cNvSpPr/>
      </dsp:nvSpPr>
      <dsp:spPr>
        <a:xfrm>
          <a:off x="0" y="2175669"/>
          <a:ext cx="10515600"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F68BB3-EDD5-43F2-99AB-3E9A21E4B958}">
      <dsp:nvSpPr>
        <dsp:cNvPr id="0" name=""/>
        <dsp:cNvSpPr/>
      </dsp:nvSpPr>
      <dsp:spPr>
        <a:xfrm>
          <a:off x="0" y="2175669"/>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hu-HU" sz="2500" kern="1200"/>
            <a:t>Minimum 16 év korkülönbség</a:t>
          </a:r>
          <a:endParaRPr lang="en-US" sz="2500" kern="1200"/>
        </a:p>
      </dsp:txBody>
      <dsp:txXfrm>
        <a:off x="0" y="2175669"/>
        <a:ext cx="10515600" cy="1087834"/>
      </dsp:txXfrm>
    </dsp:sp>
    <dsp:sp modelId="{DDF030F3-50D4-472E-8CE7-A6CF4571A501}">
      <dsp:nvSpPr>
        <dsp:cNvPr id="0" name=""/>
        <dsp:cNvSpPr/>
      </dsp:nvSpPr>
      <dsp:spPr>
        <a:xfrm>
          <a:off x="0" y="3263503"/>
          <a:ext cx="10515600"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455C06-2E03-4423-9953-B76C8610554A}">
      <dsp:nvSpPr>
        <dsp:cNvPr id="0" name=""/>
        <dsp:cNvSpPr/>
      </dsp:nvSpPr>
      <dsp:spPr>
        <a:xfrm>
          <a:off x="0" y="3263503"/>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hu-HU" sz="2500" kern="1200"/>
            <a:t>A gyermek születése előtt (a fogantatástól) és után is meg lehet tenni. Ha a születése előtt tették a nyilatkozatot, csak a születés után válik teljes hatályúvá.</a:t>
          </a:r>
          <a:endParaRPr lang="en-US" sz="2500" kern="1200"/>
        </a:p>
      </dsp:txBody>
      <dsp:txXfrm>
        <a:off x="0" y="3263503"/>
        <a:ext cx="10515600" cy="10878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D01118-AFF1-417F-8760-1AE3A10AA923}">
      <dsp:nvSpPr>
        <dsp:cNvPr id="0" name=""/>
        <dsp:cNvSpPr/>
      </dsp:nvSpPr>
      <dsp:spPr>
        <a:xfrm>
          <a:off x="1243" y="192221"/>
          <a:ext cx="4366184" cy="277252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34F882-2AA2-41C2-AD67-D30154A82594}">
      <dsp:nvSpPr>
        <dsp:cNvPr id="0" name=""/>
        <dsp:cNvSpPr/>
      </dsp:nvSpPr>
      <dsp:spPr>
        <a:xfrm>
          <a:off x="486375" y="653096"/>
          <a:ext cx="4366184" cy="2772527"/>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hu-HU" sz="2800" kern="1200"/>
            <a:t>Ha az anya férjét a vélelmezett fogamzási idő előtt holttá nyilvánítják, akkor a gyermeket házasságon kívül születettnek kell tekinteni</a:t>
          </a:r>
          <a:endParaRPr lang="en-US" sz="2800" kern="1200"/>
        </a:p>
      </dsp:txBody>
      <dsp:txXfrm>
        <a:off x="567580" y="734301"/>
        <a:ext cx="4203774" cy="2610117"/>
      </dsp:txXfrm>
    </dsp:sp>
    <dsp:sp modelId="{7A997B71-161E-4909-BF36-CAA33D26C779}">
      <dsp:nvSpPr>
        <dsp:cNvPr id="0" name=""/>
        <dsp:cNvSpPr/>
      </dsp:nvSpPr>
      <dsp:spPr>
        <a:xfrm>
          <a:off x="5337691" y="192221"/>
          <a:ext cx="4366184" cy="277252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7E4CF7-55FF-4AEA-882D-AC0E57B72DD5}">
      <dsp:nvSpPr>
        <dsp:cNvPr id="0" name=""/>
        <dsp:cNvSpPr/>
      </dsp:nvSpPr>
      <dsp:spPr>
        <a:xfrm>
          <a:off x="5822823" y="653096"/>
          <a:ext cx="4366184" cy="2772527"/>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hu-HU" sz="2800" kern="1200"/>
            <a:t>Ha apasági per van folyamatban, a közben tett apai elismerő nyilatkozat csak a per jogerős befejezésével hatályosulhat</a:t>
          </a:r>
          <a:endParaRPr lang="en-US" sz="2800" kern="1200"/>
        </a:p>
      </dsp:txBody>
      <dsp:txXfrm>
        <a:off x="5904028" y="734301"/>
        <a:ext cx="4203774" cy="261011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A5BB0C-7BD0-4AB7-A6E7-26E888EDC230}">
      <dsp:nvSpPr>
        <dsp:cNvPr id="0" name=""/>
        <dsp:cNvSpPr/>
      </dsp:nvSpPr>
      <dsp:spPr>
        <a:xfrm>
          <a:off x="0" y="32292"/>
          <a:ext cx="6513603" cy="9149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hu-HU" sz="2300" kern="1200"/>
            <a:t>A fogamzási időben nem volt közöttük nemi érintkezés</a:t>
          </a:r>
          <a:endParaRPr lang="en-US" sz="2300" kern="1200"/>
        </a:p>
      </dsp:txBody>
      <dsp:txXfrm>
        <a:off x="44664" y="76956"/>
        <a:ext cx="6424275" cy="825612"/>
      </dsp:txXfrm>
    </dsp:sp>
    <dsp:sp modelId="{3DEDD7B1-C859-428B-9434-4814C864830C}">
      <dsp:nvSpPr>
        <dsp:cNvPr id="0" name=""/>
        <dsp:cNvSpPr/>
      </dsp:nvSpPr>
      <dsp:spPr>
        <a:xfrm>
          <a:off x="0" y="1013472"/>
          <a:ext cx="6513603" cy="914940"/>
        </a:xfrm>
        <a:prstGeom prst="round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hu-HU" sz="2300" kern="1200"/>
            <a:t>Lehetetlen, hogy a gyermek tőle származik (pl.: nemzőképtelen, szívességi elismerés)</a:t>
          </a:r>
          <a:endParaRPr lang="en-US" sz="2300" kern="1200"/>
        </a:p>
      </dsp:txBody>
      <dsp:txXfrm>
        <a:off x="44664" y="1058136"/>
        <a:ext cx="6424275" cy="825612"/>
      </dsp:txXfrm>
    </dsp:sp>
    <dsp:sp modelId="{2C8DAA9E-97B3-495C-BFF4-24B6B3EB0328}">
      <dsp:nvSpPr>
        <dsp:cNvPr id="0" name=""/>
        <dsp:cNvSpPr/>
      </dsp:nvSpPr>
      <dsp:spPr>
        <a:xfrm>
          <a:off x="0" y="1994652"/>
          <a:ext cx="6513603" cy="914940"/>
        </a:xfrm>
        <a:prstGeom prst="round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hu-HU" sz="2300" kern="1200"/>
            <a:t>Hiányoztak a feltételek az elismerő nyilatkozathoz</a:t>
          </a:r>
          <a:endParaRPr lang="en-US" sz="2300" kern="1200"/>
        </a:p>
      </dsp:txBody>
      <dsp:txXfrm>
        <a:off x="44664" y="2039316"/>
        <a:ext cx="6424275" cy="825612"/>
      </dsp:txXfrm>
    </dsp:sp>
    <dsp:sp modelId="{D25249A9-3016-49B4-A9ED-E68297B36967}">
      <dsp:nvSpPr>
        <dsp:cNvPr id="0" name=""/>
        <dsp:cNvSpPr/>
      </dsp:nvSpPr>
      <dsp:spPr>
        <a:xfrm>
          <a:off x="0" y="2975833"/>
          <a:ext cx="6513603" cy="914940"/>
        </a:xfrm>
        <a:prstGeom prst="round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hu-HU" sz="2300" kern="1200"/>
            <a:t>Tévedés/megtévesztés/jogellenes fenyegetés</a:t>
          </a:r>
          <a:endParaRPr lang="en-US" sz="2300" kern="1200"/>
        </a:p>
      </dsp:txBody>
      <dsp:txXfrm>
        <a:off x="44664" y="3020497"/>
        <a:ext cx="6424275" cy="825612"/>
      </dsp:txXfrm>
    </dsp:sp>
    <dsp:sp modelId="{4ADEC543-B16C-4C79-9413-B365C0B22577}">
      <dsp:nvSpPr>
        <dsp:cNvPr id="0" name=""/>
        <dsp:cNvSpPr/>
      </dsp:nvSpPr>
      <dsp:spPr>
        <a:xfrm>
          <a:off x="0" y="3957013"/>
          <a:ext cx="6513603" cy="914940"/>
        </a:xfrm>
        <a:prstGeom prst="round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hu-HU" sz="2300" kern="1200"/>
            <a:t>A nyilatkozatot jogszabály megkerülése érdekében tették (az ügyész és a gyámhatóság is pert indíthat)</a:t>
          </a:r>
          <a:endParaRPr lang="en-US" sz="2300" kern="1200"/>
        </a:p>
      </dsp:txBody>
      <dsp:txXfrm>
        <a:off x="44664" y="4001677"/>
        <a:ext cx="6424275" cy="825612"/>
      </dsp:txXfrm>
    </dsp:sp>
    <dsp:sp modelId="{BD94727A-289F-4E6E-A3BF-C92A44C72E3D}">
      <dsp:nvSpPr>
        <dsp:cNvPr id="0" name=""/>
        <dsp:cNvSpPr/>
      </dsp:nvSpPr>
      <dsp:spPr>
        <a:xfrm>
          <a:off x="0" y="4938193"/>
          <a:ext cx="6513603" cy="91494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hu-HU" sz="2300" kern="1200"/>
            <a:t>Az anya férje vagy élettársa a reprodukciós eljáráshoz nem járult hozzá</a:t>
          </a:r>
          <a:endParaRPr lang="en-US" sz="2300" kern="1200"/>
        </a:p>
      </dsp:txBody>
      <dsp:txXfrm>
        <a:off x="44664" y="4982857"/>
        <a:ext cx="6424275" cy="82561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8E244-385D-4139-9669-CE340CABB1C7}">
      <dsp:nvSpPr>
        <dsp:cNvPr id="0" name=""/>
        <dsp:cNvSpPr/>
      </dsp:nvSpPr>
      <dsp:spPr>
        <a:xfrm>
          <a:off x="0" y="2124"/>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0AAD73-BF25-4E6F-878A-B8AFEB9AC315}">
      <dsp:nvSpPr>
        <dsp:cNvPr id="0" name=""/>
        <dsp:cNvSpPr/>
      </dsp:nvSpPr>
      <dsp:spPr>
        <a:xfrm>
          <a:off x="0" y="212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hu-HU" sz="4000" kern="1200"/>
            <a:t>Kérelemre a gyermek vezetékneve megmaradhat </a:t>
          </a:r>
          <a:endParaRPr lang="en-US" sz="4000" kern="1200"/>
        </a:p>
      </dsp:txBody>
      <dsp:txXfrm>
        <a:off x="0" y="2124"/>
        <a:ext cx="10515600" cy="1449029"/>
      </dsp:txXfrm>
    </dsp:sp>
    <dsp:sp modelId="{E4B97E86-71A8-49D9-BAFB-569B67DF2D4E}">
      <dsp:nvSpPr>
        <dsp:cNvPr id="0" name=""/>
        <dsp:cNvSpPr/>
      </dsp:nvSpPr>
      <dsp:spPr>
        <a:xfrm>
          <a:off x="0" y="1451154"/>
          <a:ext cx="105156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77C256-B44D-4CA6-A3C6-577DF8AA6C1E}">
      <dsp:nvSpPr>
        <dsp:cNvPr id="0" name=""/>
        <dsp:cNvSpPr/>
      </dsp:nvSpPr>
      <dsp:spPr>
        <a:xfrm>
          <a:off x="0" y="145115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hu-HU" sz="4000" kern="1200"/>
            <a:t>Kérelemre a kapcsolattartásra feljogosítható</a:t>
          </a:r>
          <a:endParaRPr lang="en-US" sz="4000" kern="1200"/>
        </a:p>
      </dsp:txBody>
      <dsp:txXfrm>
        <a:off x="0" y="1451154"/>
        <a:ext cx="10515600" cy="1449029"/>
      </dsp:txXfrm>
    </dsp:sp>
    <dsp:sp modelId="{CD0F1A16-E424-4890-9A3E-B467C03944DB}">
      <dsp:nvSpPr>
        <dsp:cNvPr id="0" name=""/>
        <dsp:cNvSpPr/>
      </dsp:nvSpPr>
      <dsp:spPr>
        <a:xfrm>
          <a:off x="0" y="2900183"/>
          <a:ext cx="1051560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0043DB-BCE2-409D-9D92-A3ACB6B2EEF7}">
      <dsp:nvSpPr>
        <dsp:cNvPr id="0" name=""/>
        <dsp:cNvSpPr/>
      </dsp:nvSpPr>
      <dsp:spPr>
        <a:xfrm>
          <a:off x="0" y="2900183"/>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hu-HU" sz="4000" kern="1200"/>
            <a:t>A kifizetett tartásdíjat utólag a vér szerinti apától visszakövetelheti (jogalap nélküli gazdagodás)</a:t>
          </a:r>
          <a:endParaRPr lang="en-US" sz="4000" kern="1200"/>
        </a:p>
      </dsp:txBody>
      <dsp:txXfrm>
        <a:off x="0" y="2900183"/>
        <a:ext cx="10515600" cy="144902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8AAABBD-1BD6-489A-B2B9-0E132043AF8E}"/>
              </a:ext>
            </a:extLst>
          </p:cNvPr>
          <p:cNvSpPr>
            <a:spLocks noGrp="1"/>
          </p:cNvSpPr>
          <p:nvPr>
            <p:ph type="ctrTitle"/>
          </p:nvPr>
        </p:nvSpPr>
        <p:spPr>
          <a:xfrm>
            <a:off x="1524000" y="1122363"/>
            <a:ext cx="9144000" cy="2387600"/>
          </a:xfrm>
        </p:spPr>
        <p:txBody>
          <a:bodyPr anchor="b"/>
          <a:lstStyle>
            <a:lvl1pPr algn="ctr">
              <a:defRPr sz="6000"/>
            </a:lvl1pPr>
          </a:lstStyle>
          <a:p>
            <a:r>
              <a:rPr lang="hu-HU"/>
              <a:t>Mintacím szerkesztése</a:t>
            </a:r>
          </a:p>
        </p:txBody>
      </p:sp>
      <p:sp>
        <p:nvSpPr>
          <p:cNvPr id="3" name="Alcím 2">
            <a:extLst>
              <a:ext uri="{FF2B5EF4-FFF2-40B4-BE49-F238E27FC236}">
                <a16:creationId xmlns:a16="http://schemas.microsoft.com/office/drawing/2014/main" id="{1A8046B9-8334-40EE-8A0B-07C9A85860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p>
        </p:txBody>
      </p:sp>
      <p:sp>
        <p:nvSpPr>
          <p:cNvPr id="4" name="Dátum helye 3">
            <a:extLst>
              <a:ext uri="{FF2B5EF4-FFF2-40B4-BE49-F238E27FC236}">
                <a16:creationId xmlns:a16="http://schemas.microsoft.com/office/drawing/2014/main" id="{2C0F7CCE-6CA3-418F-A828-986BF8CFBEBA}"/>
              </a:ext>
            </a:extLst>
          </p:cNvPr>
          <p:cNvSpPr>
            <a:spLocks noGrp="1"/>
          </p:cNvSpPr>
          <p:nvPr>
            <p:ph type="dt" sz="half" idx="10"/>
          </p:nvPr>
        </p:nvSpPr>
        <p:spPr/>
        <p:txBody>
          <a:bodyPr/>
          <a:lstStyle/>
          <a:p>
            <a:fld id="{0E44F20B-AB43-4677-9CE1-5AFA96758002}" type="datetimeFigureOut">
              <a:rPr lang="hu-HU" smtClean="0"/>
              <a:t>2022. 10. 18.</a:t>
            </a:fld>
            <a:endParaRPr lang="hu-HU"/>
          </a:p>
        </p:txBody>
      </p:sp>
      <p:sp>
        <p:nvSpPr>
          <p:cNvPr id="5" name="Élőláb helye 4">
            <a:extLst>
              <a:ext uri="{FF2B5EF4-FFF2-40B4-BE49-F238E27FC236}">
                <a16:creationId xmlns:a16="http://schemas.microsoft.com/office/drawing/2014/main" id="{119289B3-14B9-4439-BACD-CDA3418CC44E}"/>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79575331-348A-4740-B4D4-83DF3AAB3BEE}"/>
              </a:ext>
            </a:extLst>
          </p:cNvPr>
          <p:cNvSpPr>
            <a:spLocks noGrp="1"/>
          </p:cNvSpPr>
          <p:nvPr>
            <p:ph type="sldNum" sz="quarter" idx="12"/>
          </p:nvPr>
        </p:nvSpPr>
        <p:spPr/>
        <p:txBody>
          <a:bodyPr/>
          <a:lstStyle/>
          <a:p>
            <a:fld id="{7566AADD-82ED-475F-B260-E6958A943FAF}" type="slidenum">
              <a:rPr lang="hu-HU" smtClean="0"/>
              <a:t>‹#›</a:t>
            </a:fld>
            <a:endParaRPr lang="hu-HU"/>
          </a:p>
        </p:txBody>
      </p:sp>
    </p:spTree>
    <p:extLst>
      <p:ext uri="{BB962C8B-B14F-4D97-AF65-F5344CB8AC3E}">
        <p14:creationId xmlns:p14="http://schemas.microsoft.com/office/powerpoint/2010/main" val="689061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47F0EDB-6AF3-4B90-B46C-BB862331B974}"/>
              </a:ext>
            </a:extLst>
          </p:cNvPr>
          <p:cNvSpPr>
            <a:spLocks noGrp="1"/>
          </p:cNvSpPr>
          <p:nvPr>
            <p:ph type="title"/>
          </p:nvPr>
        </p:nvSpPr>
        <p:spPr/>
        <p:txBody>
          <a:bodyPr/>
          <a:lstStyle/>
          <a:p>
            <a:r>
              <a:rPr lang="hu-HU"/>
              <a:t>Mintacím szerkesztése</a:t>
            </a:r>
          </a:p>
        </p:txBody>
      </p:sp>
      <p:sp>
        <p:nvSpPr>
          <p:cNvPr id="3" name="Függőleges szöveg helye 2">
            <a:extLst>
              <a:ext uri="{FF2B5EF4-FFF2-40B4-BE49-F238E27FC236}">
                <a16:creationId xmlns:a16="http://schemas.microsoft.com/office/drawing/2014/main" id="{4DB69C48-6732-4190-B202-B74E29B9AC6C}"/>
              </a:ext>
            </a:extLst>
          </p:cNvPr>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EBFB0939-528D-49FF-A2DF-E346EA5C265E}"/>
              </a:ext>
            </a:extLst>
          </p:cNvPr>
          <p:cNvSpPr>
            <a:spLocks noGrp="1"/>
          </p:cNvSpPr>
          <p:nvPr>
            <p:ph type="dt" sz="half" idx="10"/>
          </p:nvPr>
        </p:nvSpPr>
        <p:spPr/>
        <p:txBody>
          <a:bodyPr/>
          <a:lstStyle/>
          <a:p>
            <a:fld id="{0E44F20B-AB43-4677-9CE1-5AFA96758002}" type="datetimeFigureOut">
              <a:rPr lang="hu-HU" smtClean="0"/>
              <a:t>2022. 10. 18.</a:t>
            </a:fld>
            <a:endParaRPr lang="hu-HU"/>
          </a:p>
        </p:txBody>
      </p:sp>
      <p:sp>
        <p:nvSpPr>
          <p:cNvPr id="5" name="Élőláb helye 4">
            <a:extLst>
              <a:ext uri="{FF2B5EF4-FFF2-40B4-BE49-F238E27FC236}">
                <a16:creationId xmlns:a16="http://schemas.microsoft.com/office/drawing/2014/main" id="{38146057-D248-4666-9AC0-5D925497E3B0}"/>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AAF87F05-2BA8-4A65-9BFC-0840D4760DEF}"/>
              </a:ext>
            </a:extLst>
          </p:cNvPr>
          <p:cNvSpPr>
            <a:spLocks noGrp="1"/>
          </p:cNvSpPr>
          <p:nvPr>
            <p:ph type="sldNum" sz="quarter" idx="12"/>
          </p:nvPr>
        </p:nvSpPr>
        <p:spPr/>
        <p:txBody>
          <a:bodyPr/>
          <a:lstStyle/>
          <a:p>
            <a:fld id="{7566AADD-82ED-475F-B260-E6958A943FAF}" type="slidenum">
              <a:rPr lang="hu-HU" smtClean="0"/>
              <a:t>‹#›</a:t>
            </a:fld>
            <a:endParaRPr lang="hu-HU"/>
          </a:p>
        </p:txBody>
      </p:sp>
    </p:spTree>
    <p:extLst>
      <p:ext uri="{BB962C8B-B14F-4D97-AF65-F5344CB8AC3E}">
        <p14:creationId xmlns:p14="http://schemas.microsoft.com/office/powerpoint/2010/main" val="4005294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a:extLst>
              <a:ext uri="{FF2B5EF4-FFF2-40B4-BE49-F238E27FC236}">
                <a16:creationId xmlns:a16="http://schemas.microsoft.com/office/drawing/2014/main" id="{E25CA162-93F3-4C3C-A087-D93480A9F02A}"/>
              </a:ext>
            </a:extLst>
          </p:cNvPr>
          <p:cNvSpPr>
            <a:spLocks noGrp="1"/>
          </p:cNvSpPr>
          <p:nvPr>
            <p:ph type="title" orient="vert"/>
          </p:nvPr>
        </p:nvSpPr>
        <p:spPr>
          <a:xfrm>
            <a:off x="8724900" y="365125"/>
            <a:ext cx="2628900" cy="5811838"/>
          </a:xfrm>
        </p:spPr>
        <p:txBody>
          <a:bodyPr vert="eaVert"/>
          <a:lstStyle/>
          <a:p>
            <a:r>
              <a:rPr lang="hu-HU"/>
              <a:t>Mintacím szerkesztése</a:t>
            </a:r>
          </a:p>
        </p:txBody>
      </p:sp>
      <p:sp>
        <p:nvSpPr>
          <p:cNvPr id="3" name="Függőleges szöveg helye 2">
            <a:extLst>
              <a:ext uri="{FF2B5EF4-FFF2-40B4-BE49-F238E27FC236}">
                <a16:creationId xmlns:a16="http://schemas.microsoft.com/office/drawing/2014/main" id="{9BD89106-04C7-4CE1-A3F7-6E089D26AB0F}"/>
              </a:ext>
            </a:extLst>
          </p:cNvPr>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907C5F3B-BA04-4B94-AAE4-4C92E8A6198B}"/>
              </a:ext>
            </a:extLst>
          </p:cNvPr>
          <p:cNvSpPr>
            <a:spLocks noGrp="1"/>
          </p:cNvSpPr>
          <p:nvPr>
            <p:ph type="dt" sz="half" idx="10"/>
          </p:nvPr>
        </p:nvSpPr>
        <p:spPr/>
        <p:txBody>
          <a:bodyPr/>
          <a:lstStyle/>
          <a:p>
            <a:fld id="{0E44F20B-AB43-4677-9CE1-5AFA96758002}" type="datetimeFigureOut">
              <a:rPr lang="hu-HU" smtClean="0"/>
              <a:t>2022. 10. 18.</a:t>
            </a:fld>
            <a:endParaRPr lang="hu-HU"/>
          </a:p>
        </p:txBody>
      </p:sp>
      <p:sp>
        <p:nvSpPr>
          <p:cNvPr id="5" name="Élőláb helye 4">
            <a:extLst>
              <a:ext uri="{FF2B5EF4-FFF2-40B4-BE49-F238E27FC236}">
                <a16:creationId xmlns:a16="http://schemas.microsoft.com/office/drawing/2014/main" id="{65E96F52-EBFF-4EA1-B9C8-B83C051EADAC}"/>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9BD9C2EF-5EED-4820-9750-273C9193CD89}"/>
              </a:ext>
            </a:extLst>
          </p:cNvPr>
          <p:cNvSpPr>
            <a:spLocks noGrp="1"/>
          </p:cNvSpPr>
          <p:nvPr>
            <p:ph type="sldNum" sz="quarter" idx="12"/>
          </p:nvPr>
        </p:nvSpPr>
        <p:spPr/>
        <p:txBody>
          <a:bodyPr/>
          <a:lstStyle/>
          <a:p>
            <a:fld id="{7566AADD-82ED-475F-B260-E6958A943FAF}" type="slidenum">
              <a:rPr lang="hu-HU" smtClean="0"/>
              <a:t>‹#›</a:t>
            </a:fld>
            <a:endParaRPr lang="hu-HU"/>
          </a:p>
        </p:txBody>
      </p:sp>
    </p:spTree>
    <p:extLst>
      <p:ext uri="{BB962C8B-B14F-4D97-AF65-F5344CB8AC3E}">
        <p14:creationId xmlns:p14="http://schemas.microsoft.com/office/powerpoint/2010/main" val="416463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0AD5CFE-7681-48A4-B23C-D942B091D651}"/>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DA8A1215-733F-43ED-81F9-C36D406ADBF7}"/>
              </a:ext>
            </a:extLst>
          </p:cNvPr>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FD4ACAAB-3A40-4414-8848-4DB8AF776E3B}"/>
              </a:ext>
            </a:extLst>
          </p:cNvPr>
          <p:cNvSpPr>
            <a:spLocks noGrp="1"/>
          </p:cNvSpPr>
          <p:nvPr>
            <p:ph type="dt" sz="half" idx="10"/>
          </p:nvPr>
        </p:nvSpPr>
        <p:spPr/>
        <p:txBody>
          <a:bodyPr/>
          <a:lstStyle/>
          <a:p>
            <a:fld id="{0E44F20B-AB43-4677-9CE1-5AFA96758002}" type="datetimeFigureOut">
              <a:rPr lang="hu-HU" smtClean="0"/>
              <a:t>2022. 10. 18.</a:t>
            </a:fld>
            <a:endParaRPr lang="hu-HU"/>
          </a:p>
        </p:txBody>
      </p:sp>
      <p:sp>
        <p:nvSpPr>
          <p:cNvPr id="5" name="Élőláb helye 4">
            <a:extLst>
              <a:ext uri="{FF2B5EF4-FFF2-40B4-BE49-F238E27FC236}">
                <a16:creationId xmlns:a16="http://schemas.microsoft.com/office/drawing/2014/main" id="{DA54305C-DC41-46C0-9FD6-EF337BAA3D6F}"/>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1E0E5189-C5C2-4592-9010-5ADE3E994835}"/>
              </a:ext>
            </a:extLst>
          </p:cNvPr>
          <p:cNvSpPr>
            <a:spLocks noGrp="1"/>
          </p:cNvSpPr>
          <p:nvPr>
            <p:ph type="sldNum" sz="quarter" idx="12"/>
          </p:nvPr>
        </p:nvSpPr>
        <p:spPr/>
        <p:txBody>
          <a:bodyPr/>
          <a:lstStyle/>
          <a:p>
            <a:fld id="{7566AADD-82ED-475F-B260-E6958A943FAF}" type="slidenum">
              <a:rPr lang="hu-HU" smtClean="0"/>
              <a:t>‹#›</a:t>
            </a:fld>
            <a:endParaRPr lang="hu-HU"/>
          </a:p>
        </p:txBody>
      </p:sp>
    </p:spTree>
    <p:extLst>
      <p:ext uri="{BB962C8B-B14F-4D97-AF65-F5344CB8AC3E}">
        <p14:creationId xmlns:p14="http://schemas.microsoft.com/office/powerpoint/2010/main" val="4224824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532BFDA-F4A7-45AF-AE90-6BBE831EB227}"/>
              </a:ext>
            </a:extLst>
          </p:cNvPr>
          <p:cNvSpPr>
            <a:spLocks noGrp="1"/>
          </p:cNvSpPr>
          <p:nvPr>
            <p:ph type="title"/>
          </p:nvPr>
        </p:nvSpPr>
        <p:spPr>
          <a:xfrm>
            <a:off x="831850" y="1709738"/>
            <a:ext cx="10515600" cy="2852737"/>
          </a:xfrm>
        </p:spPr>
        <p:txBody>
          <a:bodyPr anchor="b"/>
          <a:lstStyle>
            <a:lvl1pPr>
              <a:defRPr sz="6000"/>
            </a:lvl1pPr>
          </a:lstStyle>
          <a:p>
            <a:r>
              <a:rPr lang="hu-HU"/>
              <a:t>Mintacím szerkesztése</a:t>
            </a:r>
          </a:p>
        </p:txBody>
      </p:sp>
      <p:sp>
        <p:nvSpPr>
          <p:cNvPr id="3" name="Szöveg helye 2">
            <a:extLst>
              <a:ext uri="{FF2B5EF4-FFF2-40B4-BE49-F238E27FC236}">
                <a16:creationId xmlns:a16="http://schemas.microsoft.com/office/drawing/2014/main" id="{001B6553-CB02-49F1-B7E4-DE804D50D8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átum helye 3">
            <a:extLst>
              <a:ext uri="{FF2B5EF4-FFF2-40B4-BE49-F238E27FC236}">
                <a16:creationId xmlns:a16="http://schemas.microsoft.com/office/drawing/2014/main" id="{19C722D0-45E5-4385-842C-A08C126C8E97}"/>
              </a:ext>
            </a:extLst>
          </p:cNvPr>
          <p:cNvSpPr>
            <a:spLocks noGrp="1"/>
          </p:cNvSpPr>
          <p:nvPr>
            <p:ph type="dt" sz="half" idx="10"/>
          </p:nvPr>
        </p:nvSpPr>
        <p:spPr/>
        <p:txBody>
          <a:bodyPr/>
          <a:lstStyle/>
          <a:p>
            <a:fld id="{0E44F20B-AB43-4677-9CE1-5AFA96758002}" type="datetimeFigureOut">
              <a:rPr lang="hu-HU" smtClean="0"/>
              <a:t>2022. 10. 18.</a:t>
            </a:fld>
            <a:endParaRPr lang="hu-HU"/>
          </a:p>
        </p:txBody>
      </p:sp>
      <p:sp>
        <p:nvSpPr>
          <p:cNvPr id="5" name="Élőláb helye 4">
            <a:extLst>
              <a:ext uri="{FF2B5EF4-FFF2-40B4-BE49-F238E27FC236}">
                <a16:creationId xmlns:a16="http://schemas.microsoft.com/office/drawing/2014/main" id="{687FB0F9-DBB0-463E-B7DD-B916494D71C1}"/>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DA6B8D96-8BCB-4D1A-9521-18F5FFE7E429}"/>
              </a:ext>
            </a:extLst>
          </p:cNvPr>
          <p:cNvSpPr>
            <a:spLocks noGrp="1"/>
          </p:cNvSpPr>
          <p:nvPr>
            <p:ph type="sldNum" sz="quarter" idx="12"/>
          </p:nvPr>
        </p:nvSpPr>
        <p:spPr/>
        <p:txBody>
          <a:bodyPr/>
          <a:lstStyle/>
          <a:p>
            <a:fld id="{7566AADD-82ED-475F-B260-E6958A943FAF}" type="slidenum">
              <a:rPr lang="hu-HU" smtClean="0"/>
              <a:t>‹#›</a:t>
            </a:fld>
            <a:endParaRPr lang="hu-HU"/>
          </a:p>
        </p:txBody>
      </p:sp>
    </p:spTree>
    <p:extLst>
      <p:ext uri="{BB962C8B-B14F-4D97-AF65-F5344CB8AC3E}">
        <p14:creationId xmlns:p14="http://schemas.microsoft.com/office/powerpoint/2010/main" val="2398476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EAC1AF1-8C3E-49E8-87B2-A4FAE5A6C344}"/>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82D76E0A-39B9-47F2-92F0-0F0C4105BB88}"/>
              </a:ext>
            </a:extLst>
          </p:cNvPr>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a:extLst>
              <a:ext uri="{FF2B5EF4-FFF2-40B4-BE49-F238E27FC236}">
                <a16:creationId xmlns:a16="http://schemas.microsoft.com/office/drawing/2014/main" id="{26582987-1DD1-4999-9A4F-6461313E7D65}"/>
              </a:ext>
            </a:extLst>
          </p:cNvPr>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a:extLst>
              <a:ext uri="{FF2B5EF4-FFF2-40B4-BE49-F238E27FC236}">
                <a16:creationId xmlns:a16="http://schemas.microsoft.com/office/drawing/2014/main" id="{EDC7880E-4F5C-4C7E-BD66-5CEE7D737A06}"/>
              </a:ext>
            </a:extLst>
          </p:cNvPr>
          <p:cNvSpPr>
            <a:spLocks noGrp="1"/>
          </p:cNvSpPr>
          <p:nvPr>
            <p:ph type="dt" sz="half" idx="10"/>
          </p:nvPr>
        </p:nvSpPr>
        <p:spPr/>
        <p:txBody>
          <a:bodyPr/>
          <a:lstStyle/>
          <a:p>
            <a:fld id="{0E44F20B-AB43-4677-9CE1-5AFA96758002}" type="datetimeFigureOut">
              <a:rPr lang="hu-HU" smtClean="0"/>
              <a:t>2022. 10. 18.</a:t>
            </a:fld>
            <a:endParaRPr lang="hu-HU"/>
          </a:p>
        </p:txBody>
      </p:sp>
      <p:sp>
        <p:nvSpPr>
          <p:cNvPr id="6" name="Élőláb helye 5">
            <a:extLst>
              <a:ext uri="{FF2B5EF4-FFF2-40B4-BE49-F238E27FC236}">
                <a16:creationId xmlns:a16="http://schemas.microsoft.com/office/drawing/2014/main" id="{09AF1CE6-5717-40C3-B609-22F7E39663EE}"/>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0703AE52-E43C-408F-99A0-01CA364BA320}"/>
              </a:ext>
            </a:extLst>
          </p:cNvPr>
          <p:cNvSpPr>
            <a:spLocks noGrp="1"/>
          </p:cNvSpPr>
          <p:nvPr>
            <p:ph type="sldNum" sz="quarter" idx="12"/>
          </p:nvPr>
        </p:nvSpPr>
        <p:spPr/>
        <p:txBody>
          <a:bodyPr/>
          <a:lstStyle/>
          <a:p>
            <a:fld id="{7566AADD-82ED-475F-B260-E6958A943FAF}" type="slidenum">
              <a:rPr lang="hu-HU" smtClean="0"/>
              <a:t>‹#›</a:t>
            </a:fld>
            <a:endParaRPr lang="hu-HU"/>
          </a:p>
        </p:txBody>
      </p:sp>
    </p:spTree>
    <p:extLst>
      <p:ext uri="{BB962C8B-B14F-4D97-AF65-F5344CB8AC3E}">
        <p14:creationId xmlns:p14="http://schemas.microsoft.com/office/powerpoint/2010/main" val="1968357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EA6F32D-8E65-47B6-B28F-C53188215852}"/>
              </a:ext>
            </a:extLst>
          </p:cNvPr>
          <p:cNvSpPr>
            <a:spLocks noGrp="1"/>
          </p:cNvSpPr>
          <p:nvPr>
            <p:ph type="title"/>
          </p:nvPr>
        </p:nvSpPr>
        <p:spPr>
          <a:xfrm>
            <a:off x="839788" y="365125"/>
            <a:ext cx="10515600" cy="1325563"/>
          </a:xfrm>
        </p:spPr>
        <p:txBody>
          <a:bodyPr/>
          <a:lstStyle/>
          <a:p>
            <a:r>
              <a:rPr lang="hu-HU"/>
              <a:t>Mintacím szerkesztése</a:t>
            </a:r>
          </a:p>
        </p:txBody>
      </p:sp>
      <p:sp>
        <p:nvSpPr>
          <p:cNvPr id="3" name="Szöveg helye 2">
            <a:extLst>
              <a:ext uri="{FF2B5EF4-FFF2-40B4-BE49-F238E27FC236}">
                <a16:creationId xmlns:a16="http://schemas.microsoft.com/office/drawing/2014/main" id="{2895AB8A-5C30-481B-8A46-63F41ABA55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a:extLst>
              <a:ext uri="{FF2B5EF4-FFF2-40B4-BE49-F238E27FC236}">
                <a16:creationId xmlns:a16="http://schemas.microsoft.com/office/drawing/2014/main" id="{769E58C4-45EE-4E12-84B3-1F99D2813C10}"/>
              </a:ext>
            </a:extLst>
          </p:cNvPr>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a:extLst>
              <a:ext uri="{FF2B5EF4-FFF2-40B4-BE49-F238E27FC236}">
                <a16:creationId xmlns:a16="http://schemas.microsoft.com/office/drawing/2014/main" id="{E1564F03-DCCC-439E-9BF6-94A4E165F3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a:extLst>
              <a:ext uri="{FF2B5EF4-FFF2-40B4-BE49-F238E27FC236}">
                <a16:creationId xmlns:a16="http://schemas.microsoft.com/office/drawing/2014/main" id="{21CF0C02-317A-4C2B-86CB-5F2A9A44774B}"/>
              </a:ext>
            </a:extLst>
          </p:cNvPr>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a:extLst>
              <a:ext uri="{FF2B5EF4-FFF2-40B4-BE49-F238E27FC236}">
                <a16:creationId xmlns:a16="http://schemas.microsoft.com/office/drawing/2014/main" id="{6840237E-0A63-4222-9A6B-C4BC5546697A}"/>
              </a:ext>
            </a:extLst>
          </p:cNvPr>
          <p:cNvSpPr>
            <a:spLocks noGrp="1"/>
          </p:cNvSpPr>
          <p:nvPr>
            <p:ph type="dt" sz="half" idx="10"/>
          </p:nvPr>
        </p:nvSpPr>
        <p:spPr/>
        <p:txBody>
          <a:bodyPr/>
          <a:lstStyle/>
          <a:p>
            <a:fld id="{0E44F20B-AB43-4677-9CE1-5AFA96758002}" type="datetimeFigureOut">
              <a:rPr lang="hu-HU" smtClean="0"/>
              <a:t>2022. 10. 18.</a:t>
            </a:fld>
            <a:endParaRPr lang="hu-HU"/>
          </a:p>
        </p:txBody>
      </p:sp>
      <p:sp>
        <p:nvSpPr>
          <p:cNvPr id="8" name="Élőláb helye 7">
            <a:extLst>
              <a:ext uri="{FF2B5EF4-FFF2-40B4-BE49-F238E27FC236}">
                <a16:creationId xmlns:a16="http://schemas.microsoft.com/office/drawing/2014/main" id="{A72685E7-DE4A-4D0B-AE1C-5889BC750767}"/>
              </a:ext>
            </a:extLst>
          </p:cNvPr>
          <p:cNvSpPr>
            <a:spLocks noGrp="1"/>
          </p:cNvSpPr>
          <p:nvPr>
            <p:ph type="ftr" sz="quarter" idx="11"/>
          </p:nvPr>
        </p:nvSpPr>
        <p:spPr/>
        <p:txBody>
          <a:bodyPr/>
          <a:lstStyle/>
          <a:p>
            <a:endParaRPr lang="hu-HU"/>
          </a:p>
        </p:txBody>
      </p:sp>
      <p:sp>
        <p:nvSpPr>
          <p:cNvPr id="9" name="Dia számának helye 8">
            <a:extLst>
              <a:ext uri="{FF2B5EF4-FFF2-40B4-BE49-F238E27FC236}">
                <a16:creationId xmlns:a16="http://schemas.microsoft.com/office/drawing/2014/main" id="{CF28D5C1-CC1C-4389-A7F8-AACB7C540902}"/>
              </a:ext>
            </a:extLst>
          </p:cNvPr>
          <p:cNvSpPr>
            <a:spLocks noGrp="1"/>
          </p:cNvSpPr>
          <p:nvPr>
            <p:ph type="sldNum" sz="quarter" idx="12"/>
          </p:nvPr>
        </p:nvSpPr>
        <p:spPr/>
        <p:txBody>
          <a:bodyPr/>
          <a:lstStyle/>
          <a:p>
            <a:fld id="{7566AADD-82ED-475F-B260-E6958A943FAF}" type="slidenum">
              <a:rPr lang="hu-HU" smtClean="0"/>
              <a:t>‹#›</a:t>
            </a:fld>
            <a:endParaRPr lang="hu-HU"/>
          </a:p>
        </p:txBody>
      </p:sp>
    </p:spTree>
    <p:extLst>
      <p:ext uri="{BB962C8B-B14F-4D97-AF65-F5344CB8AC3E}">
        <p14:creationId xmlns:p14="http://schemas.microsoft.com/office/powerpoint/2010/main" val="2530230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022C58F-EDCE-4831-A745-AB58335D8197}"/>
              </a:ext>
            </a:extLst>
          </p:cNvPr>
          <p:cNvSpPr>
            <a:spLocks noGrp="1"/>
          </p:cNvSpPr>
          <p:nvPr>
            <p:ph type="title"/>
          </p:nvPr>
        </p:nvSpPr>
        <p:spPr/>
        <p:txBody>
          <a:bodyPr/>
          <a:lstStyle/>
          <a:p>
            <a:r>
              <a:rPr lang="hu-HU"/>
              <a:t>Mintacím szerkesztése</a:t>
            </a:r>
          </a:p>
        </p:txBody>
      </p:sp>
      <p:sp>
        <p:nvSpPr>
          <p:cNvPr id="3" name="Dátum helye 2">
            <a:extLst>
              <a:ext uri="{FF2B5EF4-FFF2-40B4-BE49-F238E27FC236}">
                <a16:creationId xmlns:a16="http://schemas.microsoft.com/office/drawing/2014/main" id="{0300F61D-13C1-4549-BDEE-BDD01535C4E8}"/>
              </a:ext>
            </a:extLst>
          </p:cNvPr>
          <p:cNvSpPr>
            <a:spLocks noGrp="1"/>
          </p:cNvSpPr>
          <p:nvPr>
            <p:ph type="dt" sz="half" idx="10"/>
          </p:nvPr>
        </p:nvSpPr>
        <p:spPr/>
        <p:txBody>
          <a:bodyPr/>
          <a:lstStyle/>
          <a:p>
            <a:fld id="{0E44F20B-AB43-4677-9CE1-5AFA96758002}" type="datetimeFigureOut">
              <a:rPr lang="hu-HU" smtClean="0"/>
              <a:t>2022. 10. 18.</a:t>
            </a:fld>
            <a:endParaRPr lang="hu-HU"/>
          </a:p>
        </p:txBody>
      </p:sp>
      <p:sp>
        <p:nvSpPr>
          <p:cNvPr id="4" name="Élőláb helye 3">
            <a:extLst>
              <a:ext uri="{FF2B5EF4-FFF2-40B4-BE49-F238E27FC236}">
                <a16:creationId xmlns:a16="http://schemas.microsoft.com/office/drawing/2014/main" id="{EF90FCF8-C91B-43F7-B8C3-FF49589316B0}"/>
              </a:ext>
            </a:extLst>
          </p:cNvPr>
          <p:cNvSpPr>
            <a:spLocks noGrp="1"/>
          </p:cNvSpPr>
          <p:nvPr>
            <p:ph type="ftr" sz="quarter" idx="11"/>
          </p:nvPr>
        </p:nvSpPr>
        <p:spPr/>
        <p:txBody>
          <a:bodyPr/>
          <a:lstStyle/>
          <a:p>
            <a:endParaRPr lang="hu-HU"/>
          </a:p>
        </p:txBody>
      </p:sp>
      <p:sp>
        <p:nvSpPr>
          <p:cNvPr id="5" name="Dia számának helye 4">
            <a:extLst>
              <a:ext uri="{FF2B5EF4-FFF2-40B4-BE49-F238E27FC236}">
                <a16:creationId xmlns:a16="http://schemas.microsoft.com/office/drawing/2014/main" id="{9C5EE4E9-2681-4BBE-8367-AD8504B30E8A}"/>
              </a:ext>
            </a:extLst>
          </p:cNvPr>
          <p:cNvSpPr>
            <a:spLocks noGrp="1"/>
          </p:cNvSpPr>
          <p:nvPr>
            <p:ph type="sldNum" sz="quarter" idx="12"/>
          </p:nvPr>
        </p:nvSpPr>
        <p:spPr/>
        <p:txBody>
          <a:bodyPr/>
          <a:lstStyle/>
          <a:p>
            <a:fld id="{7566AADD-82ED-475F-B260-E6958A943FAF}" type="slidenum">
              <a:rPr lang="hu-HU" smtClean="0"/>
              <a:t>‹#›</a:t>
            </a:fld>
            <a:endParaRPr lang="hu-HU"/>
          </a:p>
        </p:txBody>
      </p:sp>
    </p:spTree>
    <p:extLst>
      <p:ext uri="{BB962C8B-B14F-4D97-AF65-F5344CB8AC3E}">
        <p14:creationId xmlns:p14="http://schemas.microsoft.com/office/powerpoint/2010/main" val="1930340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a:extLst>
              <a:ext uri="{FF2B5EF4-FFF2-40B4-BE49-F238E27FC236}">
                <a16:creationId xmlns:a16="http://schemas.microsoft.com/office/drawing/2014/main" id="{69695091-423E-4AFF-8FF4-DE793754E042}"/>
              </a:ext>
            </a:extLst>
          </p:cNvPr>
          <p:cNvSpPr>
            <a:spLocks noGrp="1"/>
          </p:cNvSpPr>
          <p:nvPr>
            <p:ph type="dt" sz="half" idx="10"/>
          </p:nvPr>
        </p:nvSpPr>
        <p:spPr/>
        <p:txBody>
          <a:bodyPr/>
          <a:lstStyle/>
          <a:p>
            <a:fld id="{0E44F20B-AB43-4677-9CE1-5AFA96758002}" type="datetimeFigureOut">
              <a:rPr lang="hu-HU" smtClean="0"/>
              <a:t>2022. 10. 18.</a:t>
            </a:fld>
            <a:endParaRPr lang="hu-HU"/>
          </a:p>
        </p:txBody>
      </p:sp>
      <p:sp>
        <p:nvSpPr>
          <p:cNvPr id="3" name="Élőláb helye 2">
            <a:extLst>
              <a:ext uri="{FF2B5EF4-FFF2-40B4-BE49-F238E27FC236}">
                <a16:creationId xmlns:a16="http://schemas.microsoft.com/office/drawing/2014/main" id="{809AA52B-DC16-4291-8ED1-829D8C32CFD7}"/>
              </a:ext>
            </a:extLst>
          </p:cNvPr>
          <p:cNvSpPr>
            <a:spLocks noGrp="1"/>
          </p:cNvSpPr>
          <p:nvPr>
            <p:ph type="ftr" sz="quarter" idx="11"/>
          </p:nvPr>
        </p:nvSpPr>
        <p:spPr/>
        <p:txBody>
          <a:bodyPr/>
          <a:lstStyle/>
          <a:p>
            <a:endParaRPr lang="hu-HU"/>
          </a:p>
        </p:txBody>
      </p:sp>
      <p:sp>
        <p:nvSpPr>
          <p:cNvPr id="4" name="Dia számának helye 3">
            <a:extLst>
              <a:ext uri="{FF2B5EF4-FFF2-40B4-BE49-F238E27FC236}">
                <a16:creationId xmlns:a16="http://schemas.microsoft.com/office/drawing/2014/main" id="{E4E6B355-57A1-4E79-93FB-16F7B1CA4293}"/>
              </a:ext>
            </a:extLst>
          </p:cNvPr>
          <p:cNvSpPr>
            <a:spLocks noGrp="1"/>
          </p:cNvSpPr>
          <p:nvPr>
            <p:ph type="sldNum" sz="quarter" idx="12"/>
          </p:nvPr>
        </p:nvSpPr>
        <p:spPr/>
        <p:txBody>
          <a:bodyPr/>
          <a:lstStyle/>
          <a:p>
            <a:fld id="{7566AADD-82ED-475F-B260-E6958A943FAF}" type="slidenum">
              <a:rPr lang="hu-HU" smtClean="0"/>
              <a:t>‹#›</a:t>
            </a:fld>
            <a:endParaRPr lang="hu-HU"/>
          </a:p>
        </p:txBody>
      </p:sp>
    </p:spTree>
    <p:extLst>
      <p:ext uri="{BB962C8B-B14F-4D97-AF65-F5344CB8AC3E}">
        <p14:creationId xmlns:p14="http://schemas.microsoft.com/office/powerpoint/2010/main" val="1032704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CB64866-D932-4EEF-9F86-22EA24891A51}"/>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Tartalom helye 2">
            <a:extLst>
              <a:ext uri="{FF2B5EF4-FFF2-40B4-BE49-F238E27FC236}">
                <a16:creationId xmlns:a16="http://schemas.microsoft.com/office/drawing/2014/main" id="{3310C09A-93A3-493C-A1B8-5C3743F909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a:extLst>
              <a:ext uri="{FF2B5EF4-FFF2-40B4-BE49-F238E27FC236}">
                <a16:creationId xmlns:a16="http://schemas.microsoft.com/office/drawing/2014/main" id="{0C5FFF56-B989-490D-8847-2D61975743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D0371F48-F192-4229-80BB-D97D6DA02093}"/>
              </a:ext>
            </a:extLst>
          </p:cNvPr>
          <p:cNvSpPr>
            <a:spLocks noGrp="1"/>
          </p:cNvSpPr>
          <p:nvPr>
            <p:ph type="dt" sz="half" idx="10"/>
          </p:nvPr>
        </p:nvSpPr>
        <p:spPr/>
        <p:txBody>
          <a:bodyPr/>
          <a:lstStyle/>
          <a:p>
            <a:fld id="{0E44F20B-AB43-4677-9CE1-5AFA96758002}" type="datetimeFigureOut">
              <a:rPr lang="hu-HU" smtClean="0"/>
              <a:t>2022. 10. 18.</a:t>
            </a:fld>
            <a:endParaRPr lang="hu-HU"/>
          </a:p>
        </p:txBody>
      </p:sp>
      <p:sp>
        <p:nvSpPr>
          <p:cNvPr id="6" name="Élőláb helye 5">
            <a:extLst>
              <a:ext uri="{FF2B5EF4-FFF2-40B4-BE49-F238E27FC236}">
                <a16:creationId xmlns:a16="http://schemas.microsoft.com/office/drawing/2014/main" id="{41534703-A991-4C19-9D8A-243367492A54}"/>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3E840777-6D3E-4ECC-ABDB-E6A6A9F59675}"/>
              </a:ext>
            </a:extLst>
          </p:cNvPr>
          <p:cNvSpPr>
            <a:spLocks noGrp="1"/>
          </p:cNvSpPr>
          <p:nvPr>
            <p:ph type="sldNum" sz="quarter" idx="12"/>
          </p:nvPr>
        </p:nvSpPr>
        <p:spPr/>
        <p:txBody>
          <a:bodyPr/>
          <a:lstStyle/>
          <a:p>
            <a:fld id="{7566AADD-82ED-475F-B260-E6958A943FAF}" type="slidenum">
              <a:rPr lang="hu-HU" smtClean="0"/>
              <a:t>‹#›</a:t>
            </a:fld>
            <a:endParaRPr lang="hu-HU"/>
          </a:p>
        </p:txBody>
      </p:sp>
    </p:spTree>
    <p:extLst>
      <p:ext uri="{BB962C8B-B14F-4D97-AF65-F5344CB8AC3E}">
        <p14:creationId xmlns:p14="http://schemas.microsoft.com/office/powerpoint/2010/main" val="2469894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91619B8-A36E-4C60-BEF1-12D69057542C}"/>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Kép helye 2">
            <a:extLst>
              <a:ext uri="{FF2B5EF4-FFF2-40B4-BE49-F238E27FC236}">
                <a16:creationId xmlns:a16="http://schemas.microsoft.com/office/drawing/2014/main" id="{23CAC50C-E9C2-427B-B48B-70EAE25E64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a:extLst>
              <a:ext uri="{FF2B5EF4-FFF2-40B4-BE49-F238E27FC236}">
                <a16:creationId xmlns:a16="http://schemas.microsoft.com/office/drawing/2014/main" id="{4692612D-9C43-4661-8946-1F5BE6FDB5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F9070094-23E1-430D-AF9E-3B7A5A244D53}"/>
              </a:ext>
            </a:extLst>
          </p:cNvPr>
          <p:cNvSpPr>
            <a:spLocks noGrp="1"/>
          </p:cNvSpPr>
          <p:nvPr>
            <p:ph type="dt" sz="half" idx="10"/>
          </p:nvPr>
        </p:nvSpPr>
        <p:spPr/>
        <p:txBody>
          <a:bodyPr/>
          <a:lstStyle/>
          <a:p>
            <a:fld id="{0E44F20B-AB43-4677-9CE1-5AFA96758002}" type="datetimeFigureOut">
              <a:rPr lang="hu-HU" smtClean="0"/>
              <a:t>2022. 10. 18.</a:t>
            </a:fld>
            <a:endParaRPr lang="hu-HU"/>
          </a:p>
        </p:txBody>
      </p:sp>
      <p:sp>
        <p:nvSpPr>
          <p:cNvPr id="6" name="Élőláb helye 5">
            <a:extLst>
              <a:ext uri="{FF2B5EF4-FFF2-40B4-BE49-F238E27FC236}">
                <a16:creationId xmlns:a16="http://schemas.microsoft.com/office/drawing/2014/main" id="{6E24D316-4EE2-45B6-83F5-F2E6E28322D6}"/>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7E8BF313-29CB-4C5D-80DD-F0F2CBB01BF5}"/>
              </a:ext>
            </a:extLst>
          </p:cNvPr>
          <p:cNvSpPr>
            <a:spLocks noGrp="1"/>
          </p:cNvSpPr>
          <p:nvPr>
            <p:ph type="sldNum" sz="quarter" idx="12"/>
          </p:nvPr>
        </p:nvSpPr>
        <p:spPr/>
        <p:txBody>
          <a:bodyPr/>
          <a:lstStyle/>
          <a:p>
            <a:fld id="{7566AADD-82ED-475F-B260-E6958A943FAF}" type="slidenum">
              <a:rPr lang="hu-HU" smtClean="0"/>
              <a:t>‹#›</a:t>
            </a:fld>
            <a:endParaRPr lang="hu-HU"/>
          </a:p>
        </p:txBody>
      </p:sp>
    </p:spTree>
    <p:extLst>
      <p:ext uri="{BB962C8B-B14F-4D97-AF65-F5344CB8AC3E}">
        <p14:creationId xmlns:p14="http://schemas.microsoft.com/office/powerpoint/2010/main" val="908824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a:extLst>
              <a:ext uri="{FF2B5EF4-FFF2-40B4-BE49-F238E27FC236}">
                <a16:creationId xmlns:a16="http://schemas.microsoft.com/office/drawing/2014/main" id="{F63FA05A-F3BC-4639-97D0-47BAD9865D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a:t>Mintacím szerkesztése</a:t>
            </a:r>
          </a:p>
        </p:txBody>
      </p:sp>
      <p:sp>
        <p:nvSpPr>
          <p:cNvPr id="3" name="Szöveg helye 2">
            <a:extLst>
              <a:ext uri="{FF2B5EF4-FFF2-40B4-BE49-F238E27FC236}">
                <a16:creationId xmlns:a16="http://schemas.microsoft.com/office/drawing/2014/main" id="{D55676E0-64D1-4DC3-80C0-CDC4F877B9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AF311881-0C74-40CE-AF59-7692A1A8B9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44F20B-AB43-4677-9CE1-5AFA96758002}" type="datetimeFigureOut">
              <a:rPr lang="hu-HU" smtClean="0"/>
              <a:t>2022. 10. 18.</a:t>
            </a:fld>
            <a:endParaRPr lang="hu-HU"/>
          </a:p>
        </p:txBody>
      </p:sp>
      <p:sp>
        <p:nvSpPr>
          <p:cNvPr id="5" name="Élőláb helye 4">
            <a:extLst>
              <a:ext uri="{FF2B5EF4-FFF2-40B4-BE49-F238E27FC236}">
                <a16:creationId xmlns:a16="http://schemas.microsoft.com/office/drawing/2014/main" id="{D7A8A045-EFFC-4A64-8EB8-5EBE4CAAB3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a:extLst>
              <a:ext uri="{FF2B5EF4-FFF2-40B4-BE49-F238E27FC236}">
                <a16:creationId xmlns:a16="http://schemas.microsoft.com/office/drawing/2014/main" id="{5751B42D-D4F4-4F2E-A85B-B63DC534FE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66AADD-82ED-475F-B260-E6958A943FAF}" type="slidenum">
              <a:rPr lang="hu-HU" smtClean="0"/>
              <a:t>‹#›</a:t>
            </a:fld>
            <a:endParaRPr lang="hu-HU"/>
          </a:p>
        </p:txBody>
      </p:sp>
    </p:spTree>
    <p:extLst>
      <p:ext uri="{BB962C8B-B14F-4D97-AF65-F5344CB8AC3E}">
        <p14:creationId xmlns:p14="http://schemas.microsoft.com/office/powerpoint/2010/main" val="1154753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Cím 1">
            <a:extLst>
              <a:ext uri="{FF2B5EF4-FFF2-40B4-BE49-F238E27FC236}">
                <a16:creationId xmlns:a16="http://schemas.microsoft.com/office/drawing/2014/main" id="{EEDBF527-9384-47EB-8C28-85549B250E72}"/>
              </a:ext>
            </a:extLst>
          </p:cNvPr>
          <p:cNvSpPr>
            <a:spLocks noGrp="1"/>
          </p:cNvSpPr>
          <p:nvPr>
            <p:ph type="ctrTitle"/>
          </p:nvPr>
        </p:nvSpPr>
        <p:spPr>
          <a:xfrm>
            <a:off x="640079" y="2053641"/>
            <a:ext cx="3669161" cy="2760098"/>
          </a:xfrm>
        </p:spPr>
        <p:txBody>
          <a:bodyPr vert="horz" lIns="91440" tIns="45720" rIns="91440" bIns="45720" rtlCol="0" anchor="ctr">
            <a:normAutofit/>
          </a:bodyPr>
          <a:lstStyle/>
          <a:p>
            <a:pPr algn="l"/>
            <a:r>
              <a:rPr lang="en-US" sz="4400" kern="1200">
                <a:solidFill>
                  <a:srgbClr val="FFFFFF"/>
                </a:solidFill>
                <a:latin typeface="+mj-lt"/>
                <a:ea typeface="+mj-ea"/>
                <a:cs typeface="+mj-cs"/>
              </a:rPr>
              <a:t>Rokonság</a:t>
            </a:r>
          </a:p>
        </p:txBody>
      </p:sp>
      <p:sp>
        <p:nvSpPr>
          <p:cNvPr id="3" name="Alcím 2">
            <a:extLst>
              <a:ext uri="{FF2B5EF4-FFF2-40B4-BE49-F238E27FC236}">
                <a16:creationId xmlns:a16="http://schemas.microsoft.com/office/drawing/2014/main" id="{35CDF15B-82B8-4E8F-BA41-9C4C455D7F53}"/>
              </a:ext>
            </a:extLst>
          </p:cNvPr>
          <p:cNvSpPr>
            <a:spLocks noGrp="1"/>
          </p:cNvSpPr>
          <p:nvPr>
            <p:ph type="subTitle" idx="1"/>
          </p:nvPr>
        </p:nvSpPr>
        <p:spPr>
          <a:xfrm>
            <a:off x="6090574" y="801866"/>
            <a:ext cx="5306084" cy="5230634"/>
          </a:xfrm>
        </p:spPr>
        <p:txBody>
          <a:bodyPr vert="horz" lIns="91440" tIns="45720" rIns="91440" bIns="45720" rtlCol="0" anchor="ctr">
            <a:normAutofit/>
          </a:bodyPr>
          <a:lstStyle/>
          <a:p>
            <a:pPr indent="-228600" algn="l">
              <a:buFont typeface="Arial" panose="020B0604020202020204" pitchFamily="34" charset="0"/>
              <a:buChar char="•"/>
            </a:pPr>
            <a:r>
              <a:rPr lang="hu-HU" dirty="0">
                <a:solidFill>
                  <a:srgbClr val="000000"/>
                </a:solidFill>
              </a:rPr>
              <a:t>Polgári Jog V. </a:t>
            </a:r>
            <a:r>
              <a:rPr lang="en-US" dirty="0" err="1">
                <a:solidFill>
                  <a:srgbClr val="000000"/>
                </a:solidFill>
              </a:rPr>
              <a:t>előadás</a:t>
            </a:r>
            <a:endParaRPr lang="en-US" dirty="0">
              <a:solidFill>
                <a:srgbClr val="000000"/>
              </a:solidFill>
            </a:endParaRPr>
          </a:p>
          <a:p>
            <a:pPr indent="-228600" algn="l">
              <a:buFont typeface="Arial" panose="020B0604020202020204" pitchFamily="34" charset="0"/>
              <a:buChar char="•"/>
            </a:pPr>
            <a:r>
              <a:rPr lang="en-US" dirty="0">
                <a:solidFill>
                  <a:srgbClr val="000000"/>
                </a:solidFill>
              </a:rPr>
              <a:t>KRE ÁJK</a:t>
            </a:r>
          </a:p>
          <a:p>
            <a:pPr indent="-228600" algn="l">
              <a:buFont typeface="Arial" panose="020B0604020202020204" pitchFamily="34" charset="0"/>
              <a:buChar char="•"/>
            </a:pPr>
            <a:r>
              <a:rPr lang="en-US" dirty="0">
                <a:solidFill>
                  <a:srgbClr val="000000"/>
                </a:solidFill>
              </a:rPr>
              <a:t>20</a:t>
            </a:r>
            <a:r>
              <a:rPr lang="hu-HU" dirty="0">
                <a:solidFill>
                  <a:srgbClr val="000000"/>
                </a:solidFill>
              </a:rPr>
              <a:t>22</a:t>
            </a:r>
            <a:endParaRPr lang="en-US" dirty="0">
              <a:solidFill>
                <a:srgbClr val="000000"/>
              </a:solidFill>
            </a:endParaRPr>
          </a:p>
          <a:p>
            <a:pPr indent="-228600" algn="l">
              <a:buFont typeface="Arial" panose="020B0604020202020204" pitchFamily="34" charset="0"/>
              <a:buChar char="•"/>
            </a:pPr>
            <a:r>
              <a:rPr lang="en-US" dirty="0">
                <a:solidFill>
                  <a:srgbClr val="000000"/>
                </a:solidFill>
              </a:rPr>
              <a:t>Dr. Visontai-Szabó Katalin</a:t>
            </a:r>
          </a:p>
        </p:txBody>
      </p:sp>
    </p:spTree>
    <p:extLst>
      <p:ext uri="{BB962C8B-B14F-4D97-AF65-F5344CB8AC3E}">
        <p14:creationId xmlns:p14="http://schemas.microsoft.com/office/powerpoint/2010/main" val="647339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Cím 1">
            <a:extLst>
              <a:ext uri="{FF2B5EF4-FFF2-40B4-BE49-F238E27FC236}">
                <a16:creationId xmlns:a16="http://schemas.microsoft.com/office/drawing/2014/main" id="{4DFFA549-B7BE-4BF7-ADA8-667C2F14061A}"/>
              </a:ext>
            </a:extLst>
          </p:cNvPr>
          <p:cNvSpPr>
            <a:spLocks noGrp="1"/>
          </p:cNvSpPr>
          <p:nvPr>
            <p:ph type="title"/>
          </p:nvPr>
        </p:nvSpPr>
        <p:spPr>
          <a:xfrm>
            <a:off x="643467" y="640080"/>
            <a:ext cx="3096427" cy="5613236"/>
          </a:xfrm>
        </p:spPr>
        <p:txBody>
          <a:bodyPr anchor="ctr">
            <a:normAutofit/>
          </a:bodyPr>
          <a:lstStyle/>
          <a:p>
            <a:r>
              <a:rPr lang="hu-HU">
                <a:solidFill>
                  <a:srgbClr val="FFFFFF"/>
                </a:solidFill>
              </a:rPr>
              <a:t>2. Élettársak – reprodukciós eljárás</a:t>
            </a:r>
          </a:p>
        </p:txBody>
      </p:sp>
      <p:sp>
        <p:nvSpPr>
          <p:cNvPr id="3" name="Tartalom helye 2">
            <a:extLst>
              <a:ext uri="{FF2B5EF4-FFF2-40B4-BE49-F238E27FC236}">
                <a16:creationId xmlns:a16="http://schemas.microsoft.com/office/drawing/2014/main" id="{88F8B557-7F19-4986-B567-7697A0E0A819}"/>
              </a:ext>
            </a:extLst>
          </p:cNvPr>
          <p:cNvSpPr>
            <a:spLocks noGrp="1"/>
          </p:cNvSpPr>
          <p:nvPr>
            <p:ph idx="1"/>
          </p:nvPr>
        </p:nvSpPr>
        <p:spPr>
          <a:xfrm>
            <a:off x="4393362" y="214313"/>
            <a:ext cx="7299268" cy="4014787"/>
          </a:xfrm>
        </p:spPr>
        <p:txBody>
          <a:bodyPr anchor="ctr">
            <a:noAutofit/>
          </a:bodyPr>
          <a:lstStyle/>
          <a:p>
            <a:r>
              <a:rPr lang="hu-HU" sz="2000" dirty="0"/>
              <a:t>Élettársak csak akkor vehetnek részt az eljárásban, ha a nő nem házas</a:t>
            </a:r>
          </a:p>
          <a:p>
            <a:r>
              <a:rPr lang="hu-HU" sz="2000" dirty="0"/>
              <a:t>Regisztrált élettársak: Élettársi Nyilatkozatok Nyilvántartása (MOKK)</a:t>
            </a:r>
          </a:p>
          <a:p>
            <a:r>
              <a:rPr lang="hu-HU" sz="2000" dirty="0"/>
              <a:t>Donorsejtes megtermékenyítés esetén is él a vélelem</a:t>
            </a:r>
          </a:p>
          <a:p>
            <a:r>
              <a:rPr lang="hu-HU" sz="2000" dirty="0"/>
              <a:t>Embrióadományozás esetén is </a:t>
            </a:r>
          </a:p>
          <a:p>
            <a:r>
              <a:rPr lang="hu-HU" sz="2000" dirty="0"/>
              <a:t>A férfi donor kiléte titokban marad. Vele szemben nem indítható megállapítási kereset és ő sem indíthat</a:t>
            </a:r>
          </a:p>
          <a:p>
            <a:r>
              <a:rPr lang="hu-HU" sz="2000" dirty="0"/>
              <a:t>Egyedülálló nő is részt vehet az eljárásban </a:t>
            </a:r>
          </a:p>
          <a:p>
            <a:r>
              <a:rPr lang="hu-HU" sz="2000" dirty="0"/>
              <a:t>Ha a beültetés után az anya férjhez megy, nincs automatikus vélelem </a:t>
            </a:r>
          </a:p>
        </p:txBody>
      </p:sp>
      <p:pic>
        <p:nvPicPr>
          <p:cNvPr id="3074" name="Picture 2" descr="Image result for lombikbÃ©bi">
            <a:extLst>
              <a:ext uri="{FF2B5EF4-FFF2-40B4-BE49-F238E27FC236}">
                <a16:creationId xmlns:a16="http://schemas.microsoft.com/office/drawing/2014/main" id="{0823BDF2-6836-4B38-A52E-978A3F15CB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7401" y="4229100"/>
            <a:ext cx="6725229" cy="2488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2800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F56FFA0-650C-4F6E-B351-CE78D3D0E3FF}"/>
              </a:ext>
            </a:extLst>
          </p:cNvPr>
          <p:cNvSpPr>
            <a:spLocks noGrp="1"/>
          </p:cNvSpPr>
          <p:nvPr>
            <p:ph type="title"/>
          </p:nvPr>
        </p:nvSpPr>
        <p:spPr>
          <a:xfrm>
            <a:off x="838200" y="365125"/>
            <a:ext cx="10515600" cy="1325563"/>
          </a:xfrm>
        </p:spPr>
        <p:txBody>
          <a:bodyPr>
            <a:normAutofit/>
          </a:bodyPr>
          <a:lstStyle/>
          <a:p>
            <a:r>
              <a:rPr lang="hu-HU" dirty="0"/>
              <a:t>3. Elismerő nyilatkozaton alapuló vélelem</a:t>
            </a:r>
          </a:p>
        </p:txBody>
      </p:sp>
      <p:graphicFrame>
        <p:nvGraphicFramePr>
          <p:cNvPr id="5" name="Tartalom helye 2">
            <a:extLst>
              <a:ext uri="{FF2B5EF4-FFF2-40B4-BE49-F238E27FC236}">
                <a16:creationId xmlns:a16="http://schemas.microsoft.com/office/drawing/2014/main" id="{C0A77E97-C4FD-4160-83BF-00436DF5FD66}"/>
              </a:ext>
            </a:extLst>
          </p:cNvPr>
          <p:cNvGraphicFramePr>
            <a:graphicFrameLocks noGrp="1"/>
          </p:cNvGraphicFramePr>
          <p:nvPr>
            <p:ph idx="1"/>
            <p:extLst>
              <p:ext uri="{D42A27DB-BD31-4B8C-83A1-F6EECF244321}">
                <p14:modId xmlns:p14="http://schemas.microsoft.com/office/powerpoint/2010/main" val="278682112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6003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ím 1">
            <a:extLst>
              <a:ext uri="{FF2B5EF4-FFF2-40B4-BE49-F238E27FC236}">
                <a16:creationId xmlns:a16="http://schemas.microsoft.com/office/drawing/2014/main" id="{8B1EB1F5-8AD2-484F-B667-45A457330794}"/>
              </a:ext>
            </a:extLst>
          </p:cNvPr>
          <p:cNvSpPr>
            <a:spLocks noGrp="1"/>
          </p:cNvSpPr>
          <p:nvPr>
            <p:ph type="title"/>
          </p:nvPr>
        </p:nvSpPr>
        <p:spPr>
          <a:xfrm>
            <a:off x="838200" y="963877"/>
            <a:ext cx="3494362" cy="4930246"/>
          </a:xfrm>
        </p:spPr>
        <p:txBody>
          <a:bodyPr>
            <a:normAutofit/>
          </a:bodyPr>
          <a:lstStyle/>
          <a:p>
            <a:pPr algn="r"/>
            <a:r>
              <a:rPr lang="hu-HU" sz="3400">
                <a:solidFill>
                  <a:schemeClr val="accent1"/>
                </a:solidFill>
              </a:rPr>
              <a:t>A nyilatkozattételhez hozzá kell járulnia:</a:t>
            </a:r>
            <a:br>
              <a:rPr lang="hu-HU" sz="3400">
                <a:solidFill>
                  <a:schemeClr val="accent1"/>
                </a:solidFill>
              </a:rPr>
            </a:br>
            <a:endParaRPr lang="hu-HU" sz="340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artalom helye 2">
            <a:extLst>
              <a:ext uri="{FF2B5EF4-FFF2-40B4-BE49-F238E27FC236}">
                <a16:creationId xmlns:a16="http://schemas.microsoft.com/office/drawing/2014/main" id="{DF9F5551-84E2-4F3E-93C7-DBA6E47BC6AE}"/>
              </a:ext>
            </a:extLst>
          </p:cNvPr>
          <p:cNvSpPr>
            <a:spLocks noGrp="1"/>
          </p:cNvSpPr>
          <p:nvPr>
            <p:ph idx="1"/>
          </p:nvPr>
        </p:nvSpPr>
        <p:spPr>
          <a:xfrm>
            <a:off x="4976031" y="963877"/>
            <a:ext cx="6377769" cy="4930246"/>
          </a:xfrm>
        </p:spPr>
        <p:txBody>
          <a:bodyPr anchor="ctr">
            <a:normAutofit/>
          </a:bodyPr>
          <a:lstStyle/>
          <a:p>
            <a:pPr>
              <a:buFontTx/>
              <a:buChar char="-"/>
            </a:pPr>
            <a:r>
              <a:rPr lang="hu-HU" sz="2400" dirty="0"/>
              <a:t>Anyának</a:t>
            </a:r>
          </a:p>
          <a:p>
            <a:pPr>
              <a:buFontTx/>
              <a:buChar char="-"/>
            </a:pPr>
            <a:r>
              <a:rPr lang="hu-HU" sz="2400" dirty="0"/>
              <a:t>A gyermek törvényes képviselőjének</a:t>
            </a:r>
          </a:p>
          <a:p>
            <a:pPr>
              <a:buFontTx/>
              <a:buChar char="-"/>
            </a:pPr>
            <a:r>
              <a:rPr lang="hu-HU" sz="2400" dirty="0"/>
              <a:t>A gyermeknek, ha elmúlt 14 éves</a:t>
            </a:r>
          </a:p>
          <a:p>
            <a:pPr marL="0" indent="0">
              <a:buNone/>
            </a:pPr>
            <a:r>
              <a:rPr lang="hu-HU" sz="2400" dirty="0"/>
              <a:t>Ha az anya és a gyermek között érdekellentét van, a gyámhatóság a gyermek törvényes képviseletére eseti gyámot rendel.</a:t>
            </a:r>
          </a:p>
          <a:p>
            <a:pPr marL="0" indent="0">
              <a:buNone/>
            </a:pPr>
            <a:r>
              <a:rPr lang="hu-HU" sz="2400" dirty="0"/>
              <a:t>Ha az anya vagy a gyermek nem él, vagy nyilatkozatában tartósan gátolva van, a hozzájárulást a gyámhatóság adja meg.</a:t>
            </a:r>
          </a:p>
          <a:p>
            <a:endParaRPr lang="hu-HU" sz="2400" dirty="0"/>
          </a:p>
        </p:txBody>
      </p:sp>
    </p:spTree>
    <p:extLst>
      <p:ext uri="{BB962C8B-B14F-4D97-AF65-F5344CB8AC3E}">
        <p14:creationId xmlns:p14="http://schemas.microsoft.com/office/powerpoint/2010/main" val="3543702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ím 1">
            <a:extLst>
              <a:ext uri="{FF2B5EF4-FFF2-40B4-BE49-F238E27FC236}">
                <a16:creationId xmlns:a16="http://schemas.microsoft.com/office/drawing/2014/main" id="{EDB351C5-D682-4BD7-A3F0-E1845F3C225A}"/>
              </a:ext>
            </a:extLst>
          </p:cNvPr>
          <p:cNvSpPr>
            <a:spLocks noGrp="1"/>
          </p:cNvSpPr>
          <p:nvPr>
            <p:ph type="title"/>
          </p:nvPr>
        </p:nvSpPr>
        <p:spPr>
          <a:xfrm>
            <a:off x="838200" y="963877"/>
            <a:ext cx="3494362" cy="4930246"/>
          </a:xfrm>
        </p:spPr>
        <p:txBody>
          <a:bodyPr>
            <a:normAutofit/>
          </a:bodyPr>
          <a:lstStyle/>
          <a:p>
            <a:pPr algn="r"/>
            <a:r>
              <a:rPr lang="hu-HU">
                <a:solidFill>
                  <a:schemeClr val="accent1"/>
                </a:solidFill>
              </a:rPr>
              <a:t>Elismerő nyilatkozat tehető</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artalom helye 2">
            <a:extLst>
              <a:ext uri="{FF2B5EF4-FFF2-40B4-BE49-F238E27FC236}">
                <a16:creationId xmlns:a16="http://schemas.microsoft.com/office/drawing/2014/main" id="{303283EA-5EBD-429A-9973-9E6D660F8901}"/>
              </a:ext>
            </a:extLst>
          </p:cNvPr>
          <p:cNvSpPr>
            <a:spLocks noGrp="1"/>
          </p:cNvSpPr>
          <p:nvPr>
            <p:ph idx="1"/>
          </p:nvPr>
        </p:nvSpPr>
        <p:spPr>
          <a:xfrm>
            <a:off x="4976031" y="963877"/>
            <a:ext cx="6377769" cy="4930246"/>
          </a:xfrm>
        </p:spPr>
        <p:txBody>
          <a:bodyPr anchor="ctr">
            <a:normAutofit/>
          </a:bodyPr>
          <a:lstStyle/>
          <a:p>
            <a:r>
              <a:rPr lang="hu-HU" sz="2400"/>
              <a:t>Anyakönyvvezető</a:t>
            </a:r>
          </a:p>
          <a:p>
            <a:r>
              <a:rPr lang="hu-HU" sz="2400"/>
              <a:t>Gyámhatóság</a:t>
            </a:r>
          </a:p>
          <a:p>
            <a:r>
              <a:rPr lang="hu-HU" sz="2400"/>
              <a:t>Bíróság</a:t>
            </a:r>
          </a:p>
          <a:p>
            <a:r>
              <a:rPr lang="hu-HU" sz="2400"/>
              <a:t>Konzul</a:t>
            </a:r>
          </a:p>
          <a:p>
            <a:r>
              <a:rPr lang="hu-HU" sz="2400"/>
              <a:t>Közjegyző</a:t>
            </a:r>
          </a:p>
          <a:p>
            <a:pPr marL="0" indent="0">
              <a:buNone/>
            </a:pPr>
            <a:r>
              <a:rPr lang="hu-HU" sz="2400"/>
              <a:t>Csak személyesen lehet megtenni. Korlátozott cselekvőképesség esetén a törvényes képviselő vagy a gyámhatóság hozzájárulásával. A nyilatkozat aláírását követően nem vonható vissza. A nyilatkozatot közölni kell a születési hely szerinti anyakönyvvezetővel. </a:t>
            </a:r>
          </a:p>
          <a:p>
            <a:pPr marL="0" indent="0">
              <a:buNone/>
            </a:pPr>
            <a:endParaRPr lang="hu-HU" sz="2400"/>
          </a:p>
        </p:txBody>
      </p:sp>
    </p:spTree>
    <p:extLst>
      <p:ext uri="{BB962C8B-B14F-4D97-AF65-F5344CB8AC3E}">
        <p14:creationId xmlns:p14="http://schemas.microsoft.com/office/powerpoint/2010/main" val="3566809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ím 1">
            <a:extLst>
              <a:ext uri="{FF2B5EF4-FFF2-40B4-BE49-F238E27FC236}">
                <a16:creationId xmlns:a16="http://schemas.microsoft.com/office/drawing/2014/main" id="{81346FCC-72C9-41D4-A303-2E7950407AB9}"/>
              </a:ext>
            </a:extLst>
          </p:cNvPr>
          <p:cNvSpPr>
            <a:spLocks noGrp="1"/>
          </p:cNvSpPr>
          <p:nvPr>
            <p:ph type="title"/>
          </p:nvPr>
        </p:nvSpPr>
        <p:spPr>
          <a:xfrm>
            <a:off x="838200" y="963877"/>
            <a:ext cx="3494362" cy="4930246"/>
          </a:xfrm>
        </p:spPr>
        <p:txBody>
          <a:bodyPr>
            <a:normAutofit/>
          </a:bodyPr>
          <a:lstStyle/>
          <a:p>
            <a:pPr algn="r"/>
            <a:r>
              <a:rPr lang="hu-HU">
                <a:solidFill>
                  <a:schemeClr val="accent1"/>
                </a:solidFill>
              </a:rPr>
              <a:t>Névviselés</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artalom helye 2">
            <a:extLst>
              <a:ext uri="{FF2B5EF4-FFF2-40B4-BE49-F238E27FC236}">
                <a16:creationId xmlns:a16="http://schemas.microsoft.com/office/drawing/2014/main" id="{17EF6EB6-F376-48D4-AC4E-6DBF3CBA2343}"/>
              </a:ext>
            </a:extLst>
          </p:cNvPr>
          <p:cNvSpPr>
            <a:spLocks noGrp="1"/>
          </p:cNvSpPr>
          <p:nvPr>
            <p:ph idx="1"/>
          </p:nvPr>
        </p:nvSpPr>
        <p:spPr>
          <a:xfrm>
            <a:off x="4976031" y="963877"/>
            <a:ext cx="6377769" cy="4930246"/>
          </a:xfrm>
        </p:spPr>
        <p:txBody>
          <a:bodyPr anchor="ctr">
            <a:normAutofit/>
          </a:bodyPr>
          <a:lstStyle/>
          <a:p>
            <a:r>
              <a:rPr lang="hu-HU" sz="2400"/>
              <a:t>Ha az elismerő nyilatkozat megtételére nagykorú gyermek esetében kerül sor, a gyermek nyilatkozhat, hogy a vér szerinti apa családi nevét kívánja-e viselni a továbbiakban  vagy az addig viselt családi nevét viseli tovább. Nyilatkozat hiányában a gyermek nevét az apaság vélelme nem érinti. </a:t>
            </a:r>
          </a:p>
        </p:txBody>
      </p:sp>
    </p:spTree>
    <p:extLst>
      <p:ext uri="{BB962C8B-B14F-4D97-AF65-F5344CB8AC3E}">
        <p14:creationId xmlns:p14="http://schemas.microsoft.com/office/powerpoint/2010/main" val="2772485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ím 1">
            <a:extLst>
              <a:ext uri="{FF2B5EF4-FFF2-40B4-BE49-F238E27FC236}">
                <a16:creationId xmlns:a16="http://schemas.microsoft.com/office/drawing/2014/main" id="{E856C39D-B000-40E6-88FF-085D504609B5}"/>
              </a:ext>
            </a:extLst>
          </p:cNvPr>
          <p:cNvSpPr>
            <a:spLocks noGrp="1"/>
          </p:cNvSpPr>
          <p:nvPr>
            <p:ph type="title"/>
          </p:nvPr>
        </p:nvSpPr>
        <p:spPr>
          <a:xfrm>
            <a:off x="838200" y="631825"/>
            <a:ext cx="10515600" cy="1325563"/>
          </a:xfrm>
        </p:spPr>
        <p:txBody>
          <a:bodyPr>
            <a:normAutofit/>
          </a:bodyPr>
          <a:lstStyle/>
          <a:p>
            <a:r>
              <a:rPr lang="hu-HU" dirty="0"/>
              <a:t>Az apasági per eljárási szabályai</a:t>
            </a:r>
          </a:p>
        </p:txBody>
      </p:sp>
      <p:sp>
        <p:nvSpPr>
          <p:cNvPr id="3" name="Tartalom helye 2">
            <a:extLst>
              <a:ext uri="{FF2B5EF4-FFF2-40B4-BE49-F238E27FC236}">
                <a16:creationId xmlns:a16="http://schemas.microsoft.com/office/drawing/2014/main" id="{652D29EA-C0FD-4516-B661-970AB8097CF4}"/>
              </a:ext>
            </a:extLst>
          </p:cNvPr>
          <p:cNvSpPr>
            <a:spLocks noGrp="1"/>
          </p:cNvSpPr>
          <p:nvPr>
            <p:ph idx="1"/>
          </p:nvPr>
        </p:nvSpPr>
        <p:spPr>
          <a:xfrm>
            <a:off x="838200" y="2057400"/>
            <a:ext cx="10515600" cy="3871762"/>
          </a:xfrm>
        </p:spPr>
        <p:txBody>
          <a:bodyPr>
            <a:normAutofit/>
          </a:bodyPr>
          <a:lstStyle/>
          <a:p>
            <a:r>
              <a:rPr lang="hu-HU" sz="2200"/>
              <a:t>Ha apaság megállapítása iránt indított perben helye lehet annak, hogy az alperes a gyermeket teljes hatályú nyilatkozattal a magáénak ismerje el, erre őt a perfelvételi tárgyaláson és a bizonyítás lefolytatása után is figyelmeztetni kell.</a:t>
            </a:r>
          </a:p>
          <a:p>
            <a:r>
              <a:rPr lang="hu-HU" sz="2200"/>
              <a:t>Ha az apa a gyermeket a magáénak ismeri el, és azok az érdekeltek, akiknek hozzájárulására a nyilatkozat hatályához szükség van, a tárgyaláson jelen vannak, figyelmeztetni kell őket, hogy hozzájárulásukat a tárgyaláson szóban is megadhatják. Az apa elismerő nyilatkozatát az egyéb érdekeltek hozzájárulásával együtt külön írásbeli jegyzőkönyvbe kell foglalni és azt velük alá is kell íratni.</a:t>
            </a:r>
          </a:p>
          <a:p>
            <a:r>
              <a:rPr lang="hu-HU" sz="2200"/>
              <a:t>A fenti figyelmeztetéssel együtt az apát és a többi érdekeltet is tájékoztatni kell a nyilatkozat, illetve a hozzájárulás jelentőségéről és következményeiről; ennek megtörténtét a jegyzőkönyvben fel kell tüntetni.</a:t>
            </a:r>
          </a:p>
          <a:p>
            <a:endParaRPr lang="hu-HU" sz="2200"/>
          </a:p>
        </p:txBody>
      </p:sp>
    </p:spTree>
    <p:extLst>
      <p:ext uri="{BB962C8B-B14F-4D97-AF65-F5344CB8AC3E}">
        <p14:creationId xmlns:p14="http://schemas.microsoft.com/office/powerpoint/2010/main" val="3112563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ím 1">
            <a:extLst>
              <a:ext uri="{FF2B5EF4-FFF2-40B4-BE49-F238E27FC236}">
                <a16:creationId xmlns:a16="http://schemas.microsoft.com/office/drawing/2014/main" id="{A334BA82-FDC8-435F-9183-AC5F5D2B7E07}"/>
              </a:ext>
            </a:extLst>
          </p:cNvPr>
          <p:cNvSpPr>
            <a:spLocks noGrp="1"/>
          </p:cNvSpPr>
          <p:nvPr>
            <p:ph type="title"/>
          </p:nvPr>
        </p:nvSpPr>
        <p:spPr>
          <a:xfrm>
            <a:off x="838200" y="631825"/>
            <a:ext cx="10515600" cy="1325563"/>
          </a:xfrm>
        </p:spPr>
        <p:txBody>
          <a:bodyPr>
            <a:normAutofit/>
          </a:bodyPr>
          <a:lstStyle/>
          <a:p>
            <a:endParaRPr lang="hu-HU"/>
          </a:p>
        </p:txBody>
      </p:sp>
      <p:sp>
        <p:nvSpPr>
          <p:cNvPr id="3" name="Tartalom helye 2">
            <a:extLst>
              <a:ext uri="{FF2B5EF4-FFF2-40B4-BE49-F238E27FC236}">
                <a16:creationId xmlns:a16="http://schemas.microsoft.com/office/drawing/2014/main" id="{6D4EA289-CD0A-4F95-A432-FFAFE656A91B}"/>
              </a:ext>
            </a:extLst>
          </p:cNvPr>
          <p:cNvSpPr>
            <a:spLocks noGrp="1"/>
          </p:cNvSpPr>
          <p:nvPr>
            <p:ph idx="1"/>
          </p:nvPr>
        </p:nvSpPr>
        <p:spPr>
          <a:xfrm>
            <a:off x="838200" y="2057400"/>
            <a:ext cx="10515600" cy="3871762"/>
          </a:xfrm>
        </p:spPr>
        <p:txBody>
          <a:bodyPr>
            <a:normAutofit/>
          </a:bodyPr>
          <a:lstStyle/>
          <a:p>
            <a:r>
              <a:rPr lang="hu-HU" sz="2000"/>
              <a:t>A tárgyaláson jelen nem lévő érdekelteket megfelelő határidő tűzésével fel kell hívni, hogy hozzájáruló nyilatkozatukat a megszabott alakban mutassák be vagy a bíróságon foglaltassák írásbeli jegyzőkönyvbe.</a:t>
            </a:r>
          </a:p>
          <a:p>
            <a:r>
              <a:rPr lang="hu-HU" sz="2000"/>
              <a:t>Elismerés esetén az apát fel kell hívni a megkívánt törvényi korkülönbség igazolására. A gyámhatóság részéről szükséges hozzájárulás vagy megerősítés iránt a gyámhatóságot hivatalból kell megkeresni.</a:t>
            </a:r>
          </a:p>
          <a:p>
            <a:r>
              <a:rPr lang="hu-HU" sz="2000"/>
              <a:t>Az elismerésről felvett írásbeli jegyzőkönyvet a beszerzett okiratokkal kiegészítve, a peres eljárás egyidejű felfüggesztése mellett - át kell tenni az illetékes anyakönyvvezetőhöz. Ha az apát az anyakönyvbe bejegyezték, az eljárást meg kell szüntetni. Ha az elismerő nyilatkozat alapján az apát az anyakönyvbe nem jegyzik be és az ennek okául szolgáló hiány nem pótolható, a bíróság az eljárás felfüggesztését megszünteti, és a tárgyalást folytatja.</a:t>
            </a:r>
          </a:p>
          <a:p>
            <a:endParaRPr lang="hu-HU" sz="2000"/>
          </a:p>
        </p:txBody>
      </p:sp>
    </p:spTree>
    <p:extLst>
      <p:ext uri="{BB962C8B-B14F-4D97-AF65-F5344CB8AC3E}">
        <p14:creationId xmlns:p14="http://schemas.microsoft.com/office/powerpoint/2010/main" val="660861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Cím 1">
            <a:extLst>
              <a:ext uri="{FF2B5EF4-FFF2-40B4-BE49-F238E27FC236}">
                <a16:creationId xmlns:a16="http://schemas.microsoft.com/office/drawing/2014/main" id="{64C31CCA-BD77-42FF-8E35-6B135919ED8E}"/>
              </a:ext>
            </a:extLst>
          </p:cNvPr>
          <p:cNvSpPr>
            <a:spLocks noGrp="1"/>
          </p:cNvSpPr>
          <p:nvPr>
            <p:ph type="title"/>
          </p:nvPr>
        </p:nvSpPr>
        <p:spPr>
          <a:xfrm>
            <a:off x="904877" y="2415322"/>
            <a:ext cx="3451730" cy="2399869"/>
          </a:xfrm>
        </p:spPr>
        <p:txBody>
          <a:bodyPr>
            <a:normAutofit/>
          </a:bodyPr>
          <a:lstStyle/>
          <a:p>
            <a:pPr algn="ctr"/>
            <a:r>
              <a:rPr lang="hu-HU" sz="4000">
                <a:solidFill>
                  <a:srgbClr val="FFFFFF"/>
                </a:solidFill>
              </a:rPr>
              <a:t>4. Bírósági határozaton alapuló apaság</a:t>
            </a:r>
          </a:p>
        </p:txBody>
      </p:sp>
      <p:sp>
        <p:nvSpPr>
          <p:cNvPr id="3" name="Tartalom helye 2">
            <a:extLst>
              <a:ext uri="{FF2B5EF4-FFF2-40B4-BE49-F238E27FC236}">
                <a16:creationId xmlns:a16="http://schemas.microsoft.com/office/drawing/2014/main" id="{FEF04A8D-1847-401E-8EFC-107F6E1937D4}"/>
              </a:ext>
            </a:extLst>
          </p:cNvPr>
          <p:cNvSpPr>
            <a:spLocks noGrp="1"/>
          </p:cNvSpPr>
          <p:nvPr>
            <p:ph idx="1"/>
          </p:nvPr>
        </p:nvSpPr>
        <p:spPr>
          <a:xfrm>
            <a:off x="5120640" y="804672"/>
            <a:ext cx="6281928" cy="5248656"/>
          </a:xfrm>
        </p:spPr>
        <p:txBody>
          <a:bodyPr anchor="ctr">
            <a:normAutofit/>
          </a:bodyPr>
          <a:lstStyle/>
          <a:p>
            <a:r>
              <a:rPr lang="hu-HU" sz="2000"/>
              <a:t>Megdönthetetlen vélelem</a:t>
            </a:r>
          </a:p>
          <a:p>
            <a:r>
              <a:rPr lang="hu-HU" sz="2000"/>
              <a:t>Amit bizonyítani kell: az anya és a férfi között volt nemi érintkezés a vélelmezett fogamzási időben és a gyermek ebből az érintkezésből származik</a:t>
            </a:r>
          </a:p>
          <a:p>
            <a:r>
              <a:rPr lang="hu-HU" sz="2000"/>
              <a:t>Meg kell bizonyosodni a biológiai apaságról: DNS vizsgálat</a:t>
            </a:r>
          </a:p>
          <a:p>
            <a:r>
              <a:rPr lang="hu-HU" sz="2000"/>
              <a:t>Ha a gyermek reprodukciós eljárásból származott, nem jogosult perindításra az a férfi, aki az eljárás lefolytatásához ivarsejtet vagy embriót adományozott.</a:t>
            </a:r>
          </a:p>
          <a:p>
            <a:pPr marL="0" indent="0">
              <a:buNone/>
            </a:pPr>
            <a:endParaRPr lang="hu-HU" sz="2000"/>
          </a:p>
        </p:txBody>
      </p:sp>
    </p:spTree>
    <p:extLst>
      <p:ext uri="{BB962C8B-B14F-4D97-AF65-F5344CB8AC3E}">
        <p14:creationId xmlns:p14="http://schemas.microsoft.com/office/powerpoint/2010/main" val="3385333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ím 1">
            <a:extLst>
              <a:ext uri="{FF2B5EF4-FFF2-40B4-BE49-F238E27FC236}">
                <a16:creationId xmlns:a16="http://schemas.microsoft.com/office/drawing/2014/main" id="{1C122059-218C-4988-AAE2-52B158179805}"/>
              </a:ext>
            </a:extLst>
          </p:cNvPr>
          <p:cNvSpPr>
            <a:spLocks noGrp="1"/>
          </p:cNvSpPr>
          <p:nvPr>
            <p:ph type="title"/>
          </p:nvPr>
        </p:nvSpPr>
        <p:spPr>
          <a:xfrm>
            <a:off x="838200" y="631825"/>
            <a:ext cx="10515600" cy="1325563"/>
          </a:xfrm>
        </p:spPr>
        <p:txBody>
          <a:bodyPr>
            <a:normAutofit/>
          </a:bodyPr>
          <a:lstStyle/>
          <a:p>
            <a:r>
              <a:rPr lang="hu-HU" dirty="0"/>
              <a:t>Apaság megállapítása</a:t>
            </a:r>
          </a:p>
        </p:txBody>
      </p:sp>
      <p:sp>
        <p:nvSpPr>
          <p:cNvPr id="3" name="Tartalom helye 2">
            <a:extLst>
              <a:ext uri="{FF2B5EF4-FFF2-40B4-BE49-F238E27FC236}">
                <a16:creationId xmlns:a16="http://schemas.microsoft.com/office/drawing/2014/main" id="{E5E68537-C4FB-4DB5-A60E-5EF0F9F909A2}"/>
              </a:ext>
            </a:extLst>
          </p:cNvPr>
          <p:cNvSpPr>
            <a:spLocks noGrp="1"/>
          </p:cNvSpPr>
          <p:nvPr>
            <p:ph idx="1"/>
          </p:nvPr>
        </p:nvSpPr>
        <p:spPr>
          <a:xfrm>
            <a:off x="838200" y="2057400"/>
            <a:ext cx="10515600" cy="3871762"/>
          </a:xfrm>
        </p:spPr>
        <p:txBody>
          <a:bodyPr>
            <a:normAutofit/>
          </a:bodyPr>
          <a:lstStyle/>
          <a:p>
            <a:pPr marL="0" indent="0">
              <a:buNone/>
            </a:pPr>
            <a:r>
              <a:rPr lang="hu-HU" sz="2200"/>
              <a:t>Felperesi legitimáció: </a:t>
            </a:r>
          </a:p>
          <a:p>
            <a:pPr marL="0" indent="0">
              <a:buNone/>
            </a:pPr>
            <a:r>
              <a:rPr lang="hu-HU" sz="2200"/>
              <a:t>- Aki azt gondolja, hogy ő a gyermek apja</a:t>
            </a:r>
          </a:p>
          <a:p>
            <a:pPr>
              <a:buFontTx/>
              <a:buChar char="-"/>
            </a:pPr>
            <a:r>
              <a:rPr lang="hu-HU" sz="2200"/>
              <a:t>A gyermek (vagy leszármazója). Ha kk. a GYH hozzájárulásával az anya pertársaként</a:t>
            </a:r>
          </a:p>
          <a:p>
            <a:pPr>
              <a:buFontTx/>
              <a:buChar char="-"/>
            </a:pPr>
            <a:r>
              <a:rPr lang="hu-HU" sz="2200"/>
              <a:t>Az anya</a:t>
            </a:r>
          </a:p>
          <a:p>
            <a:pPr marL="0" indent="0">
              <a:buNone/>
            </a:pPr>
            <a:r>
              <a:rPr lang="hu-HU" sz="2200"/>
              <a:t>Alperesi legitimáció:</a:t>
            </a:r>
          </a:p>
          <a:p>
            <a:pPr>
              <a:buFontTx/>
              <a:buChar char="-"/>
            </a:pPr>
            <a:r>
              <a:rPr lang="hu-HU" sz="2200"/>
              <a:t>anya/gyermek – apa ellen</a:t>
            </a:r>
          </a:p>
          <a:p>
            <a:pPr>
              <a:buFontTx/>
              <a:buChar char="-"/>
            </a:pPr>
            <a:r>
              <a:rPr lang="hu-HU" sz="2200"/>
              <a:t>Apa – gyermek ellen</a:t>
            </a:r>
          </a:p>
          <a:p>
            <a:pPr>
              <a:buFontTx/>
              <a:buChar char="-"/>
            </a:pPr>
            <a:r>
              <a:rPr lang="hu-HU" sz="2200"/>
              <a:t>Anya – apa és a gyermek ellen (a gyermeket eseti gyám képviseli)</a:t>
            </a:r>
          </a:p>
        </p:txBody>
      </p:sp>
    </p:spTree>
    <p:extLst>
      <p:ext uri="{BB962C8B-B14F-4D97-AF65-F5344CB8AC3E}">
        <p14:creationId xmlns:p14="http://schemas.microsoft.com/office/powerpoint/2010/main" val="1279365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ím 1">
            <a:extLst>
              <a:ext uri="{FF2B5EF4-FFF2-40B4-BE49-F238E27FC236}">
                <a16:creationId xmlns:a16="http://schemas.microsoft.com/office/drawing/2014/main" id="{B9238AA0-90E5-41C7-9F60-C69E2E335BBE}"/>
              </a:ext>
            </a:extLst>
          </p:cNvPr>
          <p:cNvSpPr>
            <a:spLocks noGrp="1"/>
          </p:cNvSpPr>
          <p:nvPr>
            <p:ph type="title"/>
          </p:nvPr>
        </p:nvSpPr>
        <p:spPr>
          <a:xfrm>
            <a:off x="838200" y="631825"/>
            <a:ext cx="10515600" cy="1325563"/>
          </a:xfrm>
        </p:spPr>
        <p:txBody>
          <a:bodyPr>
            <a:normAutofit/>
          </a:bodyPr>
          <a:lstStyle/>
          <a:p>
            <a:r>
              <a:rPr lang="hu-HU" dirty="0"/>
              <a:t>Felperesi legitimáció</a:t>
            </a:r>
          </a:p>
        </p:txBody>
      </p:sp>
      <p:sp>
        <p:nvSpPr>
          <p:cNvPr id="3" name="Tartalom helye 2">
            <a:extLst>
              <a:ext uri="{FF2B5EF4-FFF2-40B4-BE49-F238E27FC236}">
                <a16:creationId xmlns:a16="http://schemas.microsoft.com/office/drawing/2014/main" id="{64A9D6D5-28E2-4FF2-AEB4-50BE0ED77404}"/>
              </a:ext>
            </a:extLst>
          </p:cNvPr>
          <p:cNvSpPr>
            <a:spLocks noGrp="1"/>
          </p:cNvSpPr>
          <p:nvPr>
            <p:ph idx="1"/>
          </p:nvPr>
        </p:nvSpPr>
        <p:spPr>
          <a:xfrm>
            <a:off x="838200" y="2057400"/>
            <a:ext cx="10515600" cy="3871762"/>
          </a:xfrm>
        </p:spPr>
        <p:txBody>
          <a:bodyPr>
            <a:normAutofit/>
          </a:bodyPr>
          <a:lstStyle/>
          <a:p>
            <a:r>
              <a:rPr lang="hu-HU" sz="2400"/>
              <a:t>A pert csak személyesen lehet megindítani</a:t>
            </a:r>
          </a:p>
          <a:p>
            <a:r>
              <a:rPr lang="hu-HU" sz="2400"/>
              <a:t>Ha a felperes cselekvőképessége korlátozott, a pert törvényes képviselője vagy a gyámhatóság hozzájárulásával indíthatja meg</a:t>
            </a:r>
          </a:p>
          <a:p>
            <a:r>
              <a:rPr lang="hu-HU" sz="2400"/>
              <a:t>Ha a jogosult cselekvőképtelen, a pert a nevében a gyámhatóság hozzájárulásával törvényes képviselője indíthatja meg</a:t>
            </a:r>
          </a:p>
          <a:p>
            <a:r>
              <a:rPr lang="hu-HU" sz="2400"/>
              <a:t>Az anya a perben gyermeke törvényes képviselőjeként járhat el</a:t>
            </a:r>
          </a:p>
        </p:txBody>
      </p:sp>
    </p:spTree>
    <p:extLst>
      <p:ext uri="{BB962C8B-B14F-4D97-AF65-F5344CB8AC3E}">
        <p14:creationId xmlns:p14="http://schemas.microsoft.com/office/powerpoint/2010/main" val="2124069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ím 1">
            <a:extLst>
              <a:ext uri="{FF2B5EF4-FFF2-40B4-BE49-F238E27FC236}">
                <a16:creationId xmlns:a16="http://schemas.microsoft.com/office/drawing/2014/main" id="{FD3B4773-8A53-4271-ADBF-6EB3984D5577}"/>
              </a:ext>
            </a:extLst>
          </p:cNvPr>
          <p:cNvSpPr>
            <a:spLocks noGrp="1"/>
          </p:cNvSpPr>
          <p:nvPr>
            <p:ph type="title"/>
          </p:nvPr>
        </p:nvSpPr>
        <p:spPr>
          <a:xfrm>
            <a:off x="838200" y="963877"/>
            <a:ext cx="3494362" cy="4930246"/>
          </a:xfrm>
        </p:spPr>
        <p:txBody>
          <a:bodyPr>
            <a:normAutofit/>
          </a:bodyPr>
          <a:lstStyle/>
          <a:p>
            <a:pPr algn="r"/>
            <a:r>
              <a:rPr lang="hu-HU">
                <a:solidFill>
                  <a:schemeClr val="accent1"/>
                </a:solidFill>
              </a:rPr>
              <a:t>Alapja</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artalom helye 2">
            <a:extLst>
              <a:ext uri="{FF2B5EF4-FFF2-40B4-BE49-F238E27FC236}">
                <a16:creationId xmlns:a16="http://schemas.microsoft.com/office/drawing/2014/main" id="{FBF37B70-26D3-4A8E-BEEE-98E70F714183}"/>
              </a:ext>
            </a:extLst>
          </p:cNvPr>
          <p:cNvSpPr>
            <a:spLocks noGrp="1"/>
          </p:cNvSpPr>
          <p:nvPr>
            <p:ph idx="1"/>
          </p:nvPr>
        </p:nvSpPr>
        <p:spPr>
          <a:xfrm>
            <a:off x="4976031" y="963877"/>
            <a:ext cx="6377769" cy="4930246"/>
          </a:xfrm>
        </p:spPr>
        <p:txBody>
          <a:bodyPr anchor="ctr">
            <a:normAutofit/>
          </a:bodyPr>
          <a:lstStyle/>
          <a:p>
            <a:r>
              <a:rPr lang="hu-HU" sz="2400" dirty="0"/>
              <a:t>Vérségi származás</a:t>
            </a:r>
          </a:p>
          <a:p>
            <a:r>
              <a:rPr lang="hu-HU" sz="2400" dirty="0"/>
              <a:t>Apasági vélelem/anyaság ténye</a:t>
            </a:r>
          </a:p>
          <a:p>
            <a:r>
              <a:rPr lang="hu-HU" sz="2400" dirty="0"/>
              <a:t>Örökbefogadás</a:t>
            </a:r>
          </a:p>
          <a:p>
            <a:pPr marL="0" indent="0">
              <a:buNone/>
            </a:pPr>
            <a:r>
              <a:rPr lang="hu-HU" sz="2400" dirty="0"/>
              <a:t>A gyermek leszármazásával vagy örökbefogadásával szülőjének teljes rokonságával is rokoni kapcsolatba kerül.</a:t>
            </a:r>
          </a:p>
          <a:p>
            <a:pPr marL="0" indent="0">
              <a:buNone/>
            </a:pPr>
            <a:r>
              <a:rPr lang="hu-HU" sz="2400" dirty="0"/>
              <a:t>A házasságban és a házasságon kívül született gyermek családi jogállása között nincs különbség, ha az apai státusz be van töltve.</a:t>
            </a:r>
          </a:p>
        </p:txBody>
      </p:sp>
    </p:spTree>
    <p:extLst>
      <p:ext uri="{BB962C8B-B14F-4D97-AF65-F5344CB8AC3E}">
        <p14:creationId xmlns:p14="http://schemas.microsoft.com/office/powerpoint/2010/main" val="1057198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ím 1">
            <a:extLst>
              <a:ext uri="{FF2B5EF4-FFF2-40B4-BE49-F238E27FC236}">
                <a16:creationId xmlns:a16="http://schemas.microsoft.com/office/drawing/2014/main" id="{045DBEEB-DA03-4127-8A08-5DBEAC2302A7}"/>
              </a:ext>
            </a:extLst>
          </p:cNvPr>
          <p:cNvSpPr>
            <a:spLocks noGrp="1"/>
          </p:cNvSpPr>
          <p:nvPr>
            <p:ph type="title"/>
          </p:nvPr>
        </p:nvSpPr>
        <p:spPr>
          <a:xfrm>
            <a:off x="838200" y="631825"/>
            <a:ext cx="10515600" cy="1325563"/>
          </a:xfrm>
        </p:spPr>
        <p:txBody>
          <a:bodyPr>
            <a:normAutofit/>
          </a:bodyPr>
          <a:lstStyle/>
          <a:p>
            <a:r>
              <a:rPr lang="hu-HU" dirty="0"/>
              <a:t>Alperesi legitimáció</a:t>
            </a:r>
          </a:p>
        </p:txBody>
      </p:sp>
      <p:sp>
        <p:nvSpPr>
          <p:cNvPr id="3" name="Tartalom helye 2">
            <a:extLst>
              <a:ext uri="{FF2B5EF4-FFF2-40B4-BE49-F238E27FC236}">
                <a16:creationId xmlns:a16="http://schemas.microsoft.com/office/drawing/2014/main" id="{92112AEF-DBD7-4640-B8AA-82E58EDCDC99}"/>
              </a:ext>
            </a:extLst>
          </p:cNvPr>
          <p:cNvSpPr>
            <a:spLocks noGrp="1"/>
          </p:cNvSpPr>
          <p:nvPr>
            <p:ph idx="1"/>
          </p:nvPr>
        </p:nvSpPr>
        <p:spPr>
          <a:xfrm>
            <a:off x="838200" y="2057400"/>
            <a:ext cx="10515600" cy="3871762"/>
          </a:xfrm>
        </p:spPr>
        <p:txBody>
          <a:bodyPr>
            <a:normAutofit/>
          </a:bodyPr>
          <a:lstStyle/>
          <a:p>
            <a:r>
              <a:rPr lang="hu-HU" sz="2200"/>
              <a:t>Egyszerre csak egy férfi lehet a per alperese</a:t>
            </a:r>
          </a:p>
          <a:p>
            <a:r>
              <a:rPr lang="hu-HU" sz="2200"/>
              <a:t>Ha több „jelölt” is van, őket tanúként kell meghallgatni</a:t>
            </a:r>
          </a:p>
          <a:p>
            <a:pPr marL="0" indent="0">
              <a:buNone/>
            </a:pPr>
            <a:r>
              <a:rPr lang="hu-HU" sz="2200"/>
              <a:t>AB határozat: a perben a tanút a fél jogállása illeti meg, amennyiben vizsgálatra kötelezik, a határozat kézhezvételétől</a:t>
            </a:r>
          </a:p>
          <a:p>
            <a:pPr marL="0" indent="0">
              <a:buNone/>
            </a:pPr>
            <a:r>
              <a:rPr lang="hu-HU" sz="2200"/>
              <a:t>Ha a származás reprodukciós eljárás eredménye, nincs helye az apaság bírósági úton történő megállapításának azzal a férfival szemben, aki az eljárás lefolytatásához ivarsejtet vagy embriót adományozott.</a:t>
            </a:r>
          </a:p>
          <a:p>
            <a:pPr marL="0" indent="0">
              <a:buNone/>
            </a:pPr>
            <a:r>
              <a:rPr lang="hu-HU" sz="2200"/>
              <a:t>Ha az a személy, aki ellen a pert meg kellene indítani, nem él vagy ismeretlen helyen tartózkodik, a keresetet a bíróság által kirendelt ügygondnok ellen kell megindítani.</a:t>
            </a:r>
          </a:p>
          <a:p>
            <a:pPr marL="0" indent="0">
              <a:buNone/>
            </a:pPr>
            <a:endParaRPr lang="hu-HU" sz="2200"/>
          </a:p>
        </p:txBody>
      </p:sp>
    </p:spTree>
    <p:extLst>
      <p:ext uri="{BB962C8B-B14F-4D97-AF65-F5344CB8AC3E}">
        <p14:creationId xmlns:p14="http://schemas.microsoft.com/office/powerpoint/2010/main" val="35637171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ím 1">
            <a:extLst>
              <a:ext uri="{FF2B5EF4-FFF2-40B4-BE49-F238E27FC236}">
                <a16:creationId xmlns:a16="http://schemas.microsoft.com/office/drawing/2014/main" id="{0879E4EE-565A-4721-884F-C7A03FFAA517}"/>
              </a:ext>
            </a:extLst>
          </p:cNvPr>
          <p:cNvSpPr>
            <a:spLocks noGrp="1"/>
          </p:cNvSpPr>
          <p:nvPr>
            <p:ph type="title"/>
          </p:nvPr>
        </p:nvSpPr>
        <p:spPr>
          <a:xfrm>
            <a:off x="838200" y="631825"/>
            <a:ext cx="10515600" cy="1325563"/>
          </a:xfrm>
        </p:spPr>
        <p:txBody>
          <a:bodyPr>
            <a:normAutofit/>
          </a:bodyPr>
          <a:lstStyle/>
          <a:p>
            <a:r>
              <a:rPr lang="hu-HU" dirty="0"/>
              <a:t>Bizonyítás az apasági perben</a:t>
            </a:r>
          </a:p>
        </p:txBody>
      </p:sp>
      <p:sp>
        <p:nvSpPr>
          <p:cNvPr id="3" name="Tartalom helye 2">
            <a:extLst>
              <a:ext uri="{FF2B5EF4-FFF2-40B4-BE49-F238E27FC236}">
                <a16:creationId xmlns:a16="http://schemas.microsoft.com/office/drawing/2014/main" id="{8F045697-1E52-4A40-9ADB-F929C3DE39ED}"/>
              </a:ext>
            </a:extLst>
          </p:cNvPr>
          <p:cNvSpPr>
            <a:spLocks noGrp="1"/>
          </p:cNvSpPr>
          <p:nvPr>
            <p:ph idx="1"/>
          </p:nvPr>
        </p:nvSpPr>
        <p:spPr>
          <a:xfrm>
            <a:off x="838200" y="2057400"/>
            <a:ext cx="10515600" cy="3871762"/>
          </a:xfrm>
        </p:spPr>
        <p:txBody>
          <a:bodyPr>
            <a:normAutofit/>
          </a:bodyPr>
          <a:lstStyle/>
          <a:p>
            <a:pPr marL="0" indent="0">
              <a:buNone/>
            </a:pPr>
            <a:r>
              <a:rPr lang="hu-HU" sz="1900" dirty="0"/>
              <a:t>Bizonyítani kell, hogy volt-e közöttük nemi érintkezés és hogy a gyermek ebből az érintkezésből származott.</a:t>
            </a:r>
          </a:p>
          <a:p>
            <a:pPr marL="0" indent="0">
              <a:buNone/>
            </a:pPr>
            <a:r>
              <a:rPr lang="hu-HU" sz="1900" dirty="0"/>
              <a:t>A bizonyítékokat mérlegelni kell. Eseti nemi érintkezés esetén, minden bizonyítékot alaposan meg kell vizsgálni.</a:t>
            </a:r>
          </a:p>
          <a:p>
            <a:pPr marL="0" indent="0">
              <a:buNone/>
            </a:pPr>
            <a:r>
              <a:rPr lang="hu-HU" sz="1900" dirty="0"/>
              <a:t>Ha a vizsgálaton nem jelenik meg, vagy azt nem engedi meg: pénzbírság. Elővezetni vagy kötelezni nem lehet.</a:t>
            </a:r>
          </a:p>
          <a:p>
            <a:endParaRPr lang="hu-HU" sz="1900" dirty="0"/>
          </a:p>
          <a:p>
            <a:r>
              <a:rPr lang="hu-HU" sz="1900" dirty="0"/>
              <a:t>DNS vizsgálat</a:t>
            </a:r>
          </a:p>
          <a:p>
            <a:r>
              <a:rPr lang="hu-HU" sz="1900" dirty="0"/>
              <a:t>Tanúvallomások</a:t>
            </a:r>
          </a:p>
          <a:p>
            <a:r>
              <a:rPr lang="hu-HU" sz="1900" dirty="0"/>
              <a:t>Felek nyilatkozatai</a:t>
            </a:r>
          </a:p>
          <a:p>
            <a:r>
              <a:rPr lang="hu-HU" sz="1900" dirty="0"/>
              <a:t>Terhes könyv (okirati bizonyíték)</a:t>
            </a:r>
          </a:p>
        </p:txBody>
      </p:sp>
    </p:spTree>
    <p:extLst>
      <p:ext uri="{BB962C8B-B14F-4D97-AF65-F5344CB8AC3E}">
        <p14:creationId xmlns:p14="http://schemas.microsoft.com/office/powerpoint/2010/main" val="3354483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5395948-3F64-46C5-ABB7-467857862AFD}"/>
              </a:ext>
            </a:extLst>
          </p:cNvPr>
          <p:cNvSpPr>
            <a:spLocks noGrp="1"/>
          </p:cNvSpPr>
          <p:nvPr>
            <p:ph type="title"/>
          </p:nvPr>
        </p:nvSpPr>
        <p:spPr>
          <a:xfrm>
            <a:off x="609601" y="4385066"/>
            <a:ext cx="10923638" cy="1317643"/>
          </a:xfrm>
        </p:spPr>
        <p:txBody>
          <a:bodyPr vert="horz" lIns="91440" tIns="45720" rIns="91440" bIns="45720" rtlCol="0" anchor="b">
            <a:normAutofit/>
          </a:bodyPr>
          <a:lstStyle/>
          <a:p>
            <a:r>
              <a:rPr lang="en-US" sz="6000" kern="1200">
                <a:solidFill>
                  <a:schemeClr val="tx1"/>
                </a:solidFill>
                <a:latin typeface="+mj-lt"/>
                <a:ea typeface="+mj-ea"/>
                <a:cs typeface="+mj-cs"/>
              </a:rPr>
              <a:t>Boris Becker és lánya</a:t>
            </a:r>
          </a:p>
        </p:txBody>
      </p:sp>
      <p:pic>
        <p:nvPicPr>
          <p:cNvPr id="1030" name="Picture 6" descr="Image result for boris becker daughter">
            <a:extLst>
              <a:ext uri="{FF2B5EF4-FFF2-40B4-BE49-F238E27FC236}">
                <a16:creationId xmlns:a16="http://schemas.microsoft.com/office/drawing/2014/main" id="{C5F9ABDF-8A0A-4A2C-8497-ADD83369C54C}"/>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6253" r="1" b="45613"/>
          <a:stretch/>
        </p:blipFill>
        <p:spPr bwMode="auto">
          <a:xfrm>
            <a:off x="20" y="10"/>
            <a:ext cx="6095974" cy="4252522"/>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4" descr="Image result for boris becker daughter">
            <a:extLst>
              <a:ext uri="{FF2B5EF4-FFF2-40B4-BE49-F238E27FC236}">
                <a16:creationId xmlns:a16="http://schemas.microsoft.com/office/drawing/2014/main" id="{A9554A29-D8A0-474F-837C-B088735B35B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6973"/>
          <a:stretch/>
        </p:blipFill>
        <p:spPr bwMode="auto">
          <a:xfrm>
            <a:off x="6095999" y="-681"/>
            <a:ext cx="6096001" cy="4253215"/>
          </a:xfrm>
          <a:prstGeom prst="rect">
            <a:avLst/>
          </a:prstGeom>
          <a:noFill/>
          <a:extLst>
            <a:ext uri="{909E8E84-426E-40DD-AFC4-6F175D3DCCD1}">
              <a14:hiddenFill xmlns:a14="http://schemas.microsoft.com/office/drawing/2010/main">
                <a:solidFill>
                  <a:srgbClr val="FFFFFF"/>
                </a:solidFill>
              </a14:hiddenFill>
            </a:ext>
          </a:extLst>
        </p:spPr>
      </p:pic>
      <p:cxnSp>
        <p:nvCxnSpPr>
          <p:cNvPr id="76" name="Straight Connector 75">
            <a:extLst>
              <a:ext uri="{FF2B5EF4-FFF2-40B4-BE49-F238E27FC236}">
                <a16:creationId xmlns:a16="http://schemas.microsoft.com/office/drawing/2014/main" id="{EBAD6A72-88E8-42F7-88B9-CAF744536BE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680"/>
            <a:ext cx="0" cy="4242816"/>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C800968E-0A99-46C4-A9B2-6A63AC66F4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 y="4242136"/>
            <a:ext cx="12192002"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2258939"/>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Cím 1">
            <a:extLst>
              <a:ext uri="{FF2B5EF4-FFF2-40B4-BE49-F238E27FC236}">
                <a16:creationId xmlns:a16="http://schemas.microsoft.com/office/drawing/2014/main" id="{D3C53183-266F-4F8D-B856-F42753137CD9}"/>
              </a:ext>
            </a:extLst>
          </p:cNvPr>
          <p:cNvSpPr>
            <a:spLocks noGrp="1"/>
          </p:cNvSpPr>
          <p:nvPr>
            <p:ph type="title"/>
          </p:nvPr>
        </p:nvSpPr>
        <p:spPr>
          <a:xfrm>
            <a:off x="904877" y="2415322"/>
            <a:ext cx="3451730" cy="2399869"/>
          </a:xfrm>
        </p:spPr>
        <p:txBody>
          <a:bodyPr>
            <a:normAutofit/>
          </a:bodyPr>
          <a:lstStyle/>
          <a:p>
            <a:pPr algn="ctr"/>
            <a:r>
              <a:rPr lang="hu-HU" sz="4000">
                <a:solidFill>
                  <a:srgbClr val="FFFFFF"/>
                </a:solidFill>
              </a:rPr>
              <a:t>Névviselés</a:t>
            </a:r>
          </a:p>
        </p:txBody>
      </p:sp>
      <p:sp>
        <p:nvSpPr>
          <p:cNvPr id="3" name="Tartalom helye 2">
            <a:extLst>
              <a:ext uri="{FF2B5EF4-FFF2-40B4-BE49-F238E27FC236}">
                <a16:creationId xmlns:a16="http://schemas.microsoft.com/office/drawing/2014/main" id="{EB906EA4-6BF6-47CF-807C-FAB8528D291B}"/>
              </a:ext>
            </a:extLst>
          </p:cNvPr>
          <p:cNvSpPr>
            <a:spLocks noGrp="1"/>
          </p:cNvSpPr>
          <p:nvPr>
            <p:ph idx="1"/>
          </p:nvPr>
        </p:nvSpPr>
        <p:spPr>
          <a:xfrm>
            <a:off x="5120640" y="804672"/>
            <a:ext cx="6281928" cy="5248656"/>
          </a:xfrm>
        </p:spPr>
        <p:txBody>
          <a:bodyPr anchor="ctr">
            <a:normAutofit/>
          </a:bodyPr>
          <a:lstStyle/>
          <a:p>
            <a:r>
              <a:rPr lang="hu-HU" sz="2400" dirty="0"/>
              <a:t>Ha az apaság bírósági megállapítására nagykorú gyermek esetében kerül sor, a gyermek nyilatkozhat, hogy a vér szerinti apa családi nevét kívánja-e viselni a továbbiakban  vagy az addig viselt családi nevét viseli tovább. Nyilatkozat hiányában a gyermek nevét az apaság vélelme nem érinti. </a:t>
            </a:r>
          </a:p>
          <a:p>
            <a:endParaRPr lang="hu-HU" sz="2000" dirty="0"/>
          </a:p>
        </p:txBody>
      </p:sp>
    </p:spTree>
    <p:extLst>
      <p:ext uri="{BB962C8B-B14F-4D97-AF65-F5344CB8AC3E}">
        <p14:creationId xmlns:p14="http://schemas.microsoft.com/office/powerpoint/2010/main" val="3477721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A52C2A9-EC59-44D2-9B0F-E772D224335D}"/>
              </a:ext>
            </a:extLst>
          </p:cNvPr>
          <p:cNvSpPr>
            <a:spLocks noGrp="1"/>
          </p:cNvSpPr>
          <p:nvPr>
            <p:ph type="title"/>
          </p:nvPr>
        </p:nvSpPr>
        <p:spPr>
          <a:xfrm>
            <a:off x="870204" y="606564"/>
            <a:ext cx="10451592" cy="1325563"/>
          </a:xfrm>
        </p:spPr>
        <p:txBody>
          <a:bodyPr anchor="ctr">
            <a:normAutofit/>
          </a:bodyPr>
          <a:lstStyle/>
          <a:p>
            <a:r>
              <a:rPr lang="hu-HU" dirty="0"/>
              <a:t>Speciális esetek</a:t>
            </a:r>
          </a:p>
        </p:txBody>
      </p:sp>
      <p:sp>
        <p:nvSpPr>
          <p:cNvPr id="10" name="Rectangle 9">
            <a:extLst>
              <a:ext uri="{FF2B5EF4-FFF2-40B4-BE49-F238E27FC236}">
                <a16:creationId xmlns:a16="http://schemas.microsoft.com/office/drawing/2014/main" id="{A5711A0E-A428-4ED1-96CB-33D69FD84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874" y="2043803"/>
            <a:ext cx="10190252" cy="80683"/>
          </a:xfrm>
          <a:prstGeom prst="rect">
            <a:avLst/>
          </a:prstGeom>
          <a:solidFill>
            <a:schemeClr val="tx1">
              <a:lumMod val="50000"/>
              <a:lumOff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Tartalom helye 2">
            <a:extLst>
              <a:ext uri="{FF2B5EF4-FFF2-40B4-BE49-F238E27FC236}">
                <a16:creationId xmlns:a16="http://schemas.microsoft.com/office/drawing/2014/main" id="{B666F8ED-73D6-4FE1-BFE9-A33B99F2BA07}"/>
              </a:ext>
            </a:extLst>
          </p:cNvPr>
          <p:cNvGraphicFramePr>
            <a:graphicFrameLocks noGrp="1"/>
          </p:cNvGraphicFramePr>
          <p:nvPr>
            <p:ph idx="1"/>
            <p:extLst>
              <p:ext uri="{D42A27DB-BD31-4B8C-83A1-F6EECF244321}">
                <p14:modId xmlns:p14="http://schemas.microsoft.com/office/powerpoint/2010/main" val="4093675582"/>
              </p:ext>
            </p:extLst>
          </p:nvPr>
        </p:nvGraphicFramePr>
        <p:xfrm>
          <a:off x="1000874" y="2385390"/>
          <a:ext cx="10190252" cy="36178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14838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ím 1">
            <a:extLst>
              <a:ext uri="{FF2B5EF4-FFF2-40B4-BE49-F238E27FC236}">
                <a16:creationId xmlns:a16="http://schemas.microsoft.com/office/drawing/2014/main" id="{3C39AE47-F2C6-4C66-9FF8-372CDCE76B4D}"/>
              </a:ext>
            </a:extLst>
          </p:cNvPr>
          <p:cNvSpPr>
            <a:spLocks noGrp="1"/>
          </p:cNvSpPr>
          <p:nvPr>
            <p:ph type="title"/>
          </p:nvPr>
        </p:nvSpPr>
        <p:spPr>
          <a:xfrm>
            <a:off x="838200" y="963877"/>
            <a:ext cx="3494362" cy="4930246"/>
          </a:xfrm>
        </p:spPr>
        <p:txBody>
          <a:bodyPr>
            <a:normAutofit/>
          </a:bodyPr>
          <a:lstStyle/>
          <a:p>
            <a:pPr algn="r"/>
            <a:r>
              <a:rPr lang="hu-HU">
                <a:solidFill>
                  <a:schemeClr val="accent1"/>
                </a:solidFill>
              </a:rPr>
              <a:t>Apaság vélelmének megdöntése</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artalom helye 2">
            <a:extLst>
              <a:ext uri="{FF2B5EF4-FFF2-40B4-BE49-F238E27FC236}">
                <a16:creationId xmlns:a16="http://schemas.microsoft.com/office/drawing/2014/main" id="{3AF29A73-5697-409E-AC90-E56B7F63E0C2}"/>
              </a:ext>
            </a:extLst>
          </p:cNvPr>
          <p:cNvSpPr>
            <a:spLocks noGrp="1"/>
          </p:cNvSpPr>
          <p:nvPr>
            <p:ph idx="1"/>
          </p:nvPr>
        </p:nvSpPr>
        <p:spPr>
          <a:xfrm>
            <a:off x="4976031" y="963877"/>
            <a:ext cx="6377769" cy="4930246"/>
          </a:xfrm>
        </p:spPr>
        <p:txBody>
          <a:bodyPr anchor="ctr">
            <a:normAutofit/>
          </a:bodyPr>
          <a:lstStyle/>
          <a:p>
            <a:r>
              <a:rPr lang="hu-HU" sz="2400" dirty="0"/>
              <a:t>A perindításról előzetesen lemondani nem lehet</a:t>
            </a:r>
          </a:p>
          <a:p>
            <a:r>
              <a:rPr lang="hu-HU" sz="2400" dirty="0"/>
              <a:t>A per a gyermek születése előtt is megindítható, de ítélet csak a világra jötte után hozható</a:t>
            </a:r>
          </a:p>
          <a:p>
            <a:r>
              <a:rPr lang="hu-HU" sz="2400" dirty="0"/>
              <a:t>Ha a bíróság állapította meg az apaságot, az megdönthetetlen. Legfeljebb perújítás</a:t>
            </a:r>
          </a:p>
          <a:p>
            <a:r>
              <a:rPr lang="hu-HU" sz="2400" dirty="0"/>
              <a:t>Az apaság vélelmét megdöntő ítélet ellen nincs perújítás</a:t>
            </a:r>
          </a:p>
          <a:p>
            <a:pPr marL="0" indent="0">
              <a:buNone/>
            </a:pPr>
            <a:endParaRPr lang="hu-HU" sz="2400" dirty="0"/>
          </a:p>
        </p:txBody>
      </p:sp>
    </p:spTree>
    <p:extLst>
      <p:ext uri="{BB962C8B-B14F-4D97-AF65-F5344CB8AC3E}">
        <p14:creationId xmlns:p14="http://schemas.microsoft.com/office/powerpoint/2010/main" val="42818635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Cím 1">
            <a:extLst>
              <a:ext uri="{FF2B5EF4-FFF2-40B4-BE49-F238E27FC236}">
                <a16:creationId xmlns:a16="http://schemas.microsoft.com/office/drawing/2014/main" id="{96F77B5F-C084-4842-B725-C9E6C0DBCCC1}"/>
              </a:ext>
            </a:extLst>
          </p:cNvPr>
          <p:cNvSpPr>
            <a:spLocks noGrp="1"/>
          </p:cNvSpPr>
          <p:nvPr>
            <p:ph type="title"/>
          </p:nvPr>
        </p:nvSpPr>
        <p:spPr>
          <a:xfrm>
            <a:off x="863029" y="1012004"/>
            <a:ext cx="3416158" cy="4795408"/>
          </a:xfrm>
        </p:spPr>
        <p:txBody>
          <a:bodyPr>
            <a:normAutofit/>
          </a:bodyPr>
          <a:lstStyle/>
          <a:p>
            <a:r>
              <a:rPr lang="hu-HU">
                <a:solidFill>
                  <a:srgbClr val="FFFFFF"/>
                </a:solidFill>
              </a:rPr>
              <a:t>Mire lehet hivatkozni?</a:t>
            </a:r>
          </a:p>
        </p:txBody>
      </p:sp>
      <p:graphicFrame>
        <p:nvGraphicFramePr>
          <p:cNvPr id="5" name="Tartalom helye 2">
            <a:extLst>
              <a:ext uri="{FF2B5EF4-FFF2-40B4-BE49-F238E27FC236}">
                <a16:creationId xmlns:a16="http://schemas.microsoft.com/office/drawing/2014/main" id="{97909A34-A249-42D7-8EE1-4A3465E40A75}"/>
              </a:ext>
            </a:extLst>
          </p:cNvPr>
          <p:cNvGraphicFramePr>
            <a:graphicFrameLocks noGrp="1"/>
          </p:cNvGraphicFramePr>
          <p:nvPr>
            <p:ph idx="1"/>
            <p:extLst>
              <p:ext uri="{D42A27DB-BD31-4B8C-83A1-F6EECF244321}">
                <p14:modId xmlns:p14="http://schemas.microsoft.com/office/powerpoint/2010/main" val="19611487"/>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05372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ím 1">
            <a:extLst>
              <a:ext uri="{FF2B5EF4-FFF2-40B4-BE49-F238E27FC236}">
                <a16:creationId xmlns:a16="http://schemas.microsoft.com/office/drawing/2014/main" id="{AA20AD47-8DE2-494A-9C6C-EBA4FA8BDC7B}"/>
              </a:ext>
            </a:extLst>
          </p:cNvPr>
          <p:cNvSpPr>
            <a:spLocks noGrp="1"/>
          </p:cNvSpPr>
          <p:nvPr>
            <p:ph type="title"/>
          </p:nvPr>
        </p:nvSpPr>
        <p:spPr>
          <a:xfrm>
            <a:off x="838200" y="631825"/>
            <a:ext cx="10515600" cy="1325563"/>
          </a:xfrm>
        </p:spPr>
        <p:txBody>
          <a:bodyPr>
            <a:normAutofit/>
          </a:bodyPr>
          <a:lstStyle/>
          <a:p>
            <a:r>
              <a:rPr lang="hu-HU" dirty="0"/>
              <a:t>Felperesek-alperesek</a:t>
            </a:r>
          </a:p>
        </p:txBody>
      </p:sp>
      <p:sp>
        <p:nvSpPr>
          <p:cNvPr id="3" name="Tartalom helye 2">
            <a:extLst>
              <a:ext uri="{FF2B5EF4-FFF2-40B4-BE49-F238E27FC236}">
                <a16:creationId xmlns:a16="http://schemas.microsoft.com/office/drawing/2014/main" id="{B3B5AFEE-DE1E-47D6-B67D-4F103D9D5981}"/>
              </a:ext>
            </a:extLst>
          </p:cNvPr>
          <p:cNvSpPr>
            <a:spLocks noGrp="1"/>
          </p:cNvSpPr>
          <p:nvPr>
            <p:ph idx="1"/>
          </p:nvPr>
        </p:nvSpPr>
        <p:spPr>
          <a:xfrm>
            <a:off x="740568" y="1843087"/>
            <a:ext cx="10803731" cy="4383087"/>
          </a:xfrm>
        </p:spPr>
        <p:txBody>
          <a:bodyPr>
            <a:normAutofit fontScale="92500" lnSpcReduction="20000"/>
          </a:bodyPr>
          <a:lstStyle/>
          <a:p>
            <a:pPr marL="0" indent="0">
              <a:buNone/>
            </a:pPr>
            <a:r>
              <a:rPr lang="hu-HU" sz="2400" dirty="0"/>
              <a:t>A pert személyesen kell megindítani</a:t>
            </a:r>
          </a:p>
          <a:p>
            <a:pPr>
              <a:buFontTx/>
              <a:buChar char="-"/>
            </a:pPr>
            <a:r>
              <a:rPr lang="hu-HU" sz="2400" dirty="0"/>
              <a:t>Vélelmezett apa (akarati hiba esetén csak ő) – a gyermek és az anya ellen</a:t>
            </a:r>
          </a:p>
          <a:p>
            <a:pPr>
              <a:buFontTx/>
              <a:buChar char="-"/>
            </a:pPr>
            <a:r>
              <a:rPr lang="hu-HU" sz="2400" dirty="0"/>
              <a:t>Anya  - apa ellen</a:t>
            </a:r>
          </a:p>
          <a:p>
            <a:pPr>
              <a:buFontTx/>
              <a:buChar char="-"/>
            </a:pPr>
            <a:r>
              <a:rPr lang="hu-HU" sz="2400" dirty="0"/>
              <a:t>Gyermek vagy leszármazója – apa ellen </a:t>
            </a:r>
          </a:p>
          <a:p>
            <a:pPr>
              <a:buFontTx/>
              <a:buChar char="-"/>
            </a:pPr>
            <a:r>
              <a:rPr lang="hu-HU" sz="2400" dirty="0"/>
              <a:t>Anya és gyermek – apa ellen</a:t>
            </a:r>
          </a:p>
          <a:p>
            <a:pPr>
              <a:buFontTx/>
              <a:buChar char="-"/>
            </a:pPr>
            <a:r>
              <a:rPr lang="hu-HU" sz="2400" dirty="0"/>
              <a:t>Az ügyész vagy a gyámhivatal (ha a nyilatkozat jogszabály megkerülésére irányult) – a gyermek, az apa és az anya ellen</a:t>
            </a:r>
          </a:p>
          <a:p>
            <a:pPr>
              <a:buFontTx/>
              <a:buChar char="-"/>
            </a:pPr>
            <a:r>
              <a:rPr lang="hu-HU" sz="2400" dirty="0"/>
              <a:t>Az anya volt férje (mögöttes apaság esetén) – gyermek, az apa és az anya ellen</a:t>
            </a:r>
          </a:p>
          <a:p>
            <a:pPr marL="0" indent="0">
              <a:buNone/>
            </a:pPr>
            <a:r>
              <a:rPr lang="hu-HU" sz="2400" dirty="0"/>
              <a:t>Az „igazi” apa NEM!</a:t>
            </a:r>
          </a:p>
          <a:p>
            <a:pPr marL="0" indent="0">
              <a:buNone/>
            </a:pPr>
            <a:r>
              <a:rPr lang="hu-HU" sz="2400" dirty="0"/>
              <a:t>Az alperesek nem kötelezhetők a perköltség viselésére</a:t>
            </a:r>
          </a:p>
          <a:p>
            <a:pPr marL="0" indent="0">
              <a:buNone/>
            </a:pPr>
            <a:r>
              <a:rPr lang="hu-HU" sz="2400" dirty="0"/>
              <a:t>Ha az a személy, aki ellen a pert meg kellene indítani, nem él vagy ismeretlen helyen tartózkodik, a keresetet a bíróság által kirendelt ügygondnok ellen kell megindítani.</a:t>
            </a:r>
          </a:p>
          <a:p>
            <a:pPr marL="0" indent="0">
              <a:buNone/>
            </a:pPr>
            <a:endParaRPr lang="hu-HU" sz="1500" dirty="0"/>
          </a:p>
          <a:p>
            <a:pPr marL="0" indent="0">
              <a:buNone/>
            </a:pPr>
            <a:endParaRPr lang="hu-HU" sz="1500" dirty="0"/>
          </a:p>
        </p:txBody>
      </p:sp>
    </p:spTree>
    <p:extLst>
      <p:ext uri="{BB962C8B-B14F-4D97-AF65-F5344CB8AC3E}">
        <p14:creationId xmlns:p14="http://schemas.microsoft.com/office/powerpoint/2010/main" val="35542901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ím 1">
            <a:extLst>
              <a:ext uri="{FF2B5EF4-FFF2-40B4-BE49-F238E27FC236}">
                <a16:creationId xmlns:a16="http://schemas.microsoft.com/office/drawing/2014/main" id="{B70DD487-941B-4484-A9D4-B3651C6F254C}"/>
              </a:ext>
            </a:extLst>
          </p:cNvPr>
          <p:cNvSpPr>
            <a:spLocks noGrp="1"/>
          </p:cNvSpPr>
          <p:nvPr>
            <p:ph type="title"/>
          </p:nvPr>
        </p:nvSpPr>
        <p:spPr>
          <a:xfrm>
            <a:off x="838200" y="631825"/>
            <a:ext cx="10515600" cy="1325563"/>
          </a:xfrm>
        </p:spPr>
        <p:txBody>
          <a:bodyPr>
            <a:normAutofit/>
          </a:bodyPr>
          <a:lstStyle/>
          <a:p>
            <a:r>
              <a:rPr lang="hu-HU" dirty="0"/>
              <a:t>Megtámadási határidő</a:t>
            </a:r>
          </a:p>
        </p:txBody>
      </p:sp>
      <p:sp>
        <p:nvSpPr>
          <p:cNvPr id="3" name="Tartalom helye 2">
            <a:extLst>
              <a:ext uri="{FF2B5EF4-FFF2-40B4-BE49-F238E27FC236}">
                <a16:creationId xmlns:a16="http://schemas.microsoft.com/office/drawing/2014/main" id="{294EB079-D0A1-42C3-A186-40152361BE90}"/>
              </a:ext>
            </a:extLst>
          </p:cNvPr>
          <p:cNvSpPr>
            <a:spLocks noGrp="1"/>
          </p:cNvSpPr>
          <p:nvPr>
            <p:ph idx="1"/>
          </p:nvPr>
        </p:nvSpPr>
        <p:spPr>
          <a:xfrm>
            <a:off x="838200" y="2057400"/>
            <a:ext cx="10515600" cy="3871762"/>
          </a:xfrm>
        </p:spPr>
        <p:txBody>
          <a:bodyPr>
            <a:normAutofit/>
          </a:bodyPr>
          <a:lstStyle/>
          <a:p>
            <a:r>
              <a:rPr lang="hu-HU" sz="2200"/>
              <a:t>1 év!</a:t>
            </a:r>
          </a:p>
          <a:p>
            <a:pPr>
              <a:buFontTx/>
              <a:buChar char="-"/>
            </a:pPr>
            <a:r>
              <a:rPr lang="hu-HU" sz="2200"/>
              <a:t>A gyermek születésétől</a:t>
            </a:r>
          </a:p>
          <a:p>
            <a:pPr>
              <a:buFontTx/>
              <a:buChar char="-"/>
            </a:pPr>
            <a:r>
              <a:rPr lang="hu-HU" sz="2200"/>
              <a:t>A születéséről való tudomásszerzéstől</a:t>
            </a:r>
          </a:p>
          <a:p>
            <a:pPr>
              <a:buFontTx/>
              <a:buChar char="-"/>
            </a:pPr>
            <a:r>
              <a:rPr lang="hu-HU" sz="2200"/>
              <a:t>Az apaságot kizáró körülmény megismerésétől</a:t>
            </a:r>
          </a:p>
          <a:p>
            <a:pPr>
              <a:buFontTx/>
              <a:buChar char="-"/>
            </a:pPr>
            <a:r>
              <a:rPr lang="hu-HU" sz="2200"/>
              <a:t>Az akarati hiba felismerésétől</a:t>
            </a:r>
          </a:p>
          <a:p>
            <a:pPr marL="0" indent="0">
              <a:buNone/>
            </a:pPr>
            <a:r>
              <a:rPr lang="hu-HU" sz="2200"/>
              <a:t>A gyermek 3 éves koráig</a:t>
            </a:r>
          </a:p>
          <a:p>
            <a:pPr>
              <a:buFontTx/>
              <a:buChar char="-"/>
            </a:pPr>
            <a:r>
              <a:rPr lang="hu-HU" sz="2200"/>
              <a:t>A gyermek és az anya a gyámhatóság engedélyével</a:t>
            </a:r>
          </a:p>
          <a:p>
            <a:pPr marL="0" indent="0">
              <a:buNone/>
            </a:pPr>
            <a:r>
              <a:rPr lang="hu-HU" sz="2200"/>
              <a:t>A nagykorú gyermek 1 éven belül</a:t>
            </a:r>
          </a:p>
          <a:p>
            <a:pPr marL="0" indent="0">
              <a:buNone/>
            </a:pPr>
            <a:r>
              <a:rPr lang="hu-HU" sz="2200"/>
              <a:t>- A nagykorúvá válástól számítva</a:t>
            </a:r>
          </a:p>
        </p:txBody>
      </p:sp>
    </p:spTree>
    <p:extLst>
      <p:ext uri="{BB962C8B-B14F-4D97-AF65-F5344CB8AC3E}">
        <p14:creationId xmlns:p14="http://schemas.microsoft.com/office/powerpoint/2010/main" val="9358025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F8578F1-86A0-40C6-B96D-4ACF017E3DE4}"/>
              </a:ext>
            </a:extLst>
          </p:cNvPr>
          <p:cNvSpPr>
            <a:spLocks noGrp="1"/>
          </p:cNvSpPr>
          <p:nvPr>
            <p:ph type="title"/>
          </p:nvPr>
        </p:nvSpPr>
        <p:spPr>
          <a:xfrm>
            <a:off x="481013" y="327026"/>
            <a:ext cx="3290887" cy="2287588"/>
          </a:xfrm>
        </p:spPr>
        <p:txBody>
          <a:bodyPr anchor="ctr">
            <a:normAutofit/>
          </a:bodyPr>
          <a:lstStyle/>
          <a:p>
            <a:r>
              <a:rPr lang="hu-HU" sz="3100"/>
              <a:t>Apaság vélelmének megdöntése nemperes eljárásban </a:t>
            </a:r>
          </a:p>
        </p:txBody>
      </p:sp>
      <p:sp>
        <p:nvSpPr>
          <p:cNvPr id="3" name="Tartalom helye 2">
            <a:extLst>
              <a:ext uri="{FF2B5EF4-FFF2-40B4-BE49-F238E27FC236}">
                <a16:creationId xmlns:a16="http://schemas.microsoft.com/office/drawing/2014/main" id="{7415ECC7-3B18-4239-9B7B-26E04C67382B}"/>
              </a:ext>
            </a:extLst>
          </p:cNvPr>
          <p:cNvSpPr>
            <a:spLocks noGrp="1"/>
          </p:cNvSpPr>
          <p:nvPr>
            <p:ph idx="1"/>
          </p:nvPr>
        </p:nvSpPr>
        <p:spPr>
          <a:xfrm>
            <a:off x="4000500" y="157164"/>
            <a:ext cx="7708895" cy="2457450"/>
          </a:xfrm>
        </p:spPr>
        <p:txBody>
          <a:bodyPr anchor="ctr">
            <a:normAutofit/>
          </a:bodyPr>
          <a:lstStyle/>
          <a:p>
            <a:r>
              <a:rPr lang="hu-HU" sz="2400" dirty="0"/>
              <a:t>Ha a házassági életközösség legalább 300 napja megszűnt</a:t>
            </a:r>
          </a:p>
          <a:p>
            <a:r>
              <a:rPr lang="hu-HU" sz="2400" dirty="0"/>
              <a:t>Van olyan férfi, aki elismerné az apaságot</a:t>
            </a:r>
          </a:p>
          <a:p>
            <a:pPr marL="0" indent="0">
              <a:buNone/>
            </a:pPr>
            <a:r>
              <a:rPr lang="hu-HU" sz="2400" dirty="0"/>
              <a:t>Nem kell külön megdönteni a vélelmet és elismerni az apaságot</a:t>
            </a:r>
          </a:p>
          <a:p>
            <a:pPr marL="0" indent="0">
              <a:buNone/>
            </a:pPr>
            <a:r>
              <a:rPr lang="hu-HU" sz="2400" dirty="0"/>
              <a:t>Erre az esetre nem vonatkoznak a határidők</a:t>
            </a:r>
          </a:p>
          <a:p>
            <a:pPr marL="0" indent="0">
              <a:buNone/>
            </a:pPr>
            <a:endParaRPr lang="hu-HU" sz="1800" dirty="0"/>
          </a:p>
        </p:txBody>
      </p:sp>
      <p:pic>
        <p:nvPicPr>
          <p:cNvPr id="2050" name="Picture 2" descr="Image result for kÃ©t fÃ©rfi egy nÅ">
            <a:extLst>
              <a:ext uri="{FF2B5EF4-FFF2-40B4-BE49-F238E27FC236}">
                <a16:creationId xmlns:a16="http://schemas.microsoft.com/office/drawing/2014/main" id="{46A39841-222A-4354-B107-A1FBE04826C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9552"/>
          <a:stretch/>
        </p:blipFill>
        <p:spPr bwMode="auto">
          <a:xfrm>
            <a:off x="-9168" y="2763151"/>
            <a:ext cx="12201168" cy="4093262"/>
          </a:xfrm>
          <a:custGeom>
            <a:avLst/>
            <a:gdLst>
              <a:gd name="connsiteX0" fmla="*/ 12201168 w 12201168"/>
              <a:gd name="connsiteY0" fmla="*/ 0 h 4093262"/>
              <a:gd name="connsiteX1" fmla="*/ 12201168 w 12201168"/>
              <a:gd name="connsiteY1" fmla="*/ 4093262 h 4093262"/>
              <a:gd name="connsiteX2" fmla="*/ 0 w 12201168"/>
              <a:gd name="connsiteY2" fmla="*/ 4093262 h 4093262"/>
              <a:gd name="connsiteX3" fmla="*/ 0 w 12201168"/>
              <a:gd name="connsiteY3" fmla="*/ 49771 h 4093262"/>
              <a:gd name="connsiteX4" fmla="*/ 344880 w 12201168"/>
              <a:gd name="connsiteY4" fmla="*/ 64399 h 4093262"/>
              <a:gd name="connsiteX5" fmla="*/ 9469555 w 12201168"/>
              <a:gd name="connsiteY5" fmla="*/ 167599 h 4093262"/>
              <a:gd name="connsiteX6" fmla="*/ 11750723 w 12201168"/>
              <a:gd name="connsiteY6" fmla="*/ 7961 h 4093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1168" h="4093262">
                <a:moveTo>
                  <a:pt x="12201168" y="0"/>
                </a:moveTo>
                <a:lnTo>
                  <a:pt x="12201168" y="4093262"/>
                </a:lnTo>
                <a:lnTo>
                  <a:pt x="0" y="4093262"/>
                </a:lnTo>
                <a:lnTo>
                  <a:pt x="0" y="49771"/>
                </a:lnTo>
                <a:lnTo>
                  <a:pt x="344880" y="64399"/>
                </a:lnTo>
                <a:cubicBezTo>
                  <a:pt x="3386438" y="213466"/>
                  <a:pt x="6427997" y="534535"/>
                  <a:pt x="9469555" y="167599"/>
                </a:cubicBezTo>
                <a:cubicBezTo>
                  <a:pt x="10229945" y="75865"/>
                  <a:pt x="10990334" y="27132"/>
                  <a:pt x="11750723" y="7961"/>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0919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Cím 1">
            <a:extLst>
              <a:ext uri="{FF2B5EF4-FFF2-40B4-BE49-F238E27FC236}">
                <a16:creationId xmlns:a16="http://schemas.microsoft.com/office/drawing/2014/main" id="{CD171E20-0B03-4C44-8DDC-C7F21268FFD5}"/>
              </a:ext>
            </a:extLst>
          </p:cNvPr>
          <p:cNvSpPr>
            <a:spLocks noGrp="1"/>
          </p:cNvSpPr>
          <p:nvPr>
            <p:ph type="title"/>
          </p:nvPr>
        </p:nvSpPr>
        <p:spPr>
          <a:xfrm>
            <a:off x="904877" y="2415322"/>
            <a:ext cx="3451730" cy="2399869"/>
          </a:xfrm>
        </p:spPr>
        <p:txBody>
          <a:bodyPr>
            <a:normAutofit/>
          </a:bodyPr>
          <a:lstStyle/>
          <a:p>
            <a:pPr algn="ctr"/>
            <a:r>
              <a:rPr lang="hu-HU" sz="4000">
                <a:solidFill>
                  <a:srgbClr val="FFFFFF"/>
                </a:solidFill>
              </a:rPr>
              <a:t>Anyaság</a:t>
            </a:r>
          </a:p>
        </p:txBody>
      </p:sp>
      <p:sp>
        <p:nvSpPr>
          <p:cNvPr id="3" name="Tartalom helye 2">
            <a:extLst>
              <a:ext uri="{FF2B5EF4-FFF2-40B4-BE49-F238E27FC236}">
                <a16:creationId xmlns:a16="http://schemas.microsoft.com/office/drawing/2014/main" id="{3DF8D057-88BB-4D19-897C-BA8B8FD884C3}"/>
              </a:ext>
            </a:extLst>
          </p:cNvPr>
          <p:cNvSpPr>
            <a:spLocks noGrp="1"/>
          </p:cNvSpPr>
          <p:nvPr>
            <p:ph idx="1"/>
          </p:nvPr>
        </p:nvSpPr>
        <p:spPr>
          <a:xfrm>
            <a:off x="5120640" y="804672"/>
            <a:ext cx="6281928" cy="5248656"/>
          </a:xfrm>
        </p:spPr>
        <p:txBody>
          <a:bodyPr anchor="ctr">
            <a:normAutofit/>
          </a:bodyPr>
          <a:lstStyle/>
          <a:p>
            <a:r>
              <a:rPr lang="hu-HU" sz="2000" dirty="0"/>
              <a:t>„</a:t>
            </a:r>
            <a:r>
              <a:rPr lang="hu-HU" sz="2400" dirty="0"/>
              <a:t>mater </a:t>
            </a:r>
            <a:r>
              <a:rPr lang="hu-HU" sz="2400" dirty="0" err="1"/>
              <a:t>semper</a:t>
            </a:r>
            <a:r>
              <a:rPr lang="hu-HU" sz="2400" dirty="0"/>
              <a:t> </a:t>
            </a:r>
            <a:r>
              <a:rPr lang="hu-HU" sz="2400" dirty="0" err="1"/>
              <a:t>certa</a:t>
            </a:r>
            <a:r>
              <a:rPr lang="hu-HU" sz="2400" dirty="0"/>
              <a:t> est, </a:t>
            </a:r>
            <a:r>
              <a:rPr lang="hu-HU" sz="2400" dirty="0" err="1"/>
              <a:t>pater</a:t>
            </a:r>
            <a:r>
              <a:rPr lang="hu-HU" sz="2400" dirty="0"/>
              <a:t> </a:t>
            </a:r>
            <a:r>
              <a:rPr lang="hu-HU" sz="2400" dirty="0" err="1"/>
              <a:t>semper</a:t>
            </a:r>
            <a:r>
              <a:rPr lang="hu-HU" sz="2400" dirty="0"/>
              <a:t> </a:t>
            </a:r>
            <a:r>
              <a:rPr lang="hu-HU" sz="2400" dirty="0" err="1"/>
              <a:t>incertus</a:t>
            </a:r>
            <a:r>
              <a:rPr lang="hu-HU" sz="2400" dirty="0"/>
              <a:t> est”</a:t>
            </a:r>
          </a:p>
          <a:p>
            <a:r>
              <a:rPr lang="hu-HU" sz="2400" dirty="0"/>
              <a:t>Az anyaság ténykérdés, az apaság vélelmen alapszik</a:t>
            </a:r>
          </a:p>
          <a:p>
            <a:r>
              <a:rPr lang="hu-HU" sz="2400" dirty="0"/>
              <a:t>Anya az a nő, aki a gyermeket megszülte</a:t>
            </a:r>
          </a:p>
          <a:p>
            <a:r>
              <a:rPr lang="hu-HU" sz="2400" dirty="0"/>
              <a:t>Magyarországon nincs béranyaság, dajkaanyaság</a:t>
            </a:r>
          </a:p>
          <a:p>
            <a:r>
              <a:rPr lang="hu-HU" sz="2400" dirty="0"/>
              <a:t>Ha valamiért mégsem egyértelmű, hogy ki a gyermek anyja: anyaság megállapítása iránti kereset</a:t>
            </a:r>
          </a:p>
        </p:txBody>
      </p:sp>
    </p:spTree>
    <p:extLst>
      <p:ext uri="{BB962C8B-B14F-4D97-AF65-F5344CB8AC3E}">
        <p14:creationId xmlns:p14="http://schemas.microsoft.com/office/powerpoint/2010/main" val="37916504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8B3C542-1FFA-4D54-BAF4-CCC1B43017BF}"/>
              </a:ext>
            </a:extLst>
          </p:cNvPr>
          <p:cNvSpPr>
            <a:spLocks noGrp="1"/>
          </p:cNvSpPr>
          <p:nvPr>
            <p:ph type="title"/>
          </p:nvPr>
        </p:nvSpPr>
        <p:spPr>
          <a:xfrm>
            <a:off x="838200" y="365125"/>
            <a:ext cx="10515600" cy="1325563"/>
          </a:xfrm>
        </p:spPr>
        <p:txBody>
          <a:bodyPr>
            <a:normAutofit/>
          </a:bodyPr>
          <a:lstStyle/>
          <a:p>
            <a:r>
              <a:rPr lang="hu-HU" dirty="0"/>
              <a:t>Ha az apaság vélelmét megdöntötték</a:t>
            </a:r>
          </a:p>
        </p:txBody>
      </p:sp>
      <p:graphicFrame>
        <p:nvGraphicFramePr>
          <p:cNvPr id="5" name="Tartalom helye 2">
            <a:extLst>
              <a:ext uri="{FF2B5EF4-FFF2-40B4-BE49-F238E27FC236}">
                <a16:creationId xmlns:a16="http://schemas.microsoft.com/office/drawing/2014/main" id="{6E5102E4-7BF6-428F-A21A-BFECAD37408D}"/>
              </a:ext>
            </a:extLst>
          </p:cNvPr>
          <p:cNvGraphicFramePr>
            <a:graphicFrameLocks noGrp="1"/>
          </p:cNvGraphicFramePr>
          <p:nvPr>
            <p:ph idx="1"/>
            <p:extLst>
              <p:ext uri="{D42A27DB-BD31-4B8C-83A1-F6EECF244321}">
                <p14:modId xmlns:p14="http://schemas.microsoft.com/office/powerpoint/2010/main" val="38717966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95148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Cím 1">
            <a:extLst>
              <a:ext uri="{FF2B5EF4-FFF2-40B4-BE49-F238E27FC236}">
                <a16:creationId xmlns:a16="http://schemas.microsoft.com/office/drawing/2014/main" id="{CE2A7BC6-AA63-4E64-9CBB-5612A084B9F2}"/>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en-US" kern="1200">
                <a:solidFill>
                  <a:srgbClr val="FFFFFF"/>
                </a:solidFill>
                <a:latin typeface="+mj-lt"/>
                <a:ea typeface="+mj-ea"/>
                <a:cs typeface="+mj-cs"/>
              </a:rPr>
              <a:t>A származási perek különös szabályai</a:t>
            </a:r>
          </a:p>
        </p:txBody>
      </p:sp>
      <p:sp>
        <p:nvSpPr>
          <p:cNvPr id="3" name="Szöveg helye 2">
            <a:extLst>
              <a:ext uri="{FF2B5EF4-FFF2-40B4-BE49-F238E27FC236}">
                <a16:creationId xmlns:a16="http://schemas.microsoft.com/office/drawing/2014/main" id="{F25533FB-C41F-4AA5-B648-ED3AE180858E}"/>
              </a:ext>
            </a:extLst>
          </p:cNvPr>
          <p:cNvSpPr>
            <a:spLocks noGrp="1"/>
          </p:cNvSpPr>
          <p:nvPr>
            <p:ph type="body" idx="1"/>
          </p:nvPr>
        </p:nvSpPr>
        <p:spPr>
          <a:xfrm>
            <a:off x="3045368" y="4074718"/>
            <a:ext cx="6105194" cy="682079"/>
          </a:xfrm>
        </p:spPr>
        <p:txBody>
          <a:bodyPr vert="horz" lIns="91440" tIns="45720" rIns="91440" bIns="45720" rtlCol="0">
            <a:normAutofit/>
          </a:bodyPr>
          <a:lstStyle/>
          <a:p>
            <a:pPr algn="ctr"/>
            <a:r>
              <a:rPr lang="en-US" kern="1200">
                <a:solidFill>
                  <a:srgbClr val="FFFFFF"/>
                </a:solidFill>
                <a:latin typeface="+mn-lt"/>
                <a:ea typeface="+mn-ea"/>
                <a:cs typeface="+mn-cs"/>
              </a:rPr>
              <a:t>2016. Évi CXXX. Törvény Pp.</a:t>
            </a:r>
          </a:p>
        </p:txBody>
      </p:sp>
    </p:spTree>
    <p:extLst>
      <p:ext uri="{BB962C8B-B14F-4D97-AF65-F5344CB8AC3E}">
        <p14:creationId xmlns:p14="http://schemas.microsoft.com/office/powerpoint/2010/main" val="1543477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ím 1">
            <a:extLst>
              <a:ext uri="{FF2B5EF4-FFF2-40B4-BE49-F238E27FC236}">
                <a16:creationId xmlns:a16="http://schemas.microsoft.com/office/drawing/2014/main" id="{277240C5-2187-4047-BD4E-99539BC1E18E}"/>
              </a:ext>
            </a:extLst>
          </p:cNvPr>
          <p:cNvSpPr>
            <a:spLocks noGrp="1"/>
          </p:cNvSpPr>
          <p:nvPr>
            <p:ph type="title"/>
          </p:nvPr>
        </p:nvSpPr>
        <p:spPr>
          <a:xfrm>
            <a:off x="838200" y="631825"/>
            <a:ext cx="10515600" cy="1325563"/>
          </a:xfrm>
        </p:spPr>
        <p:txBody>
          <a:bodyPr>
            <a:normAutofit/>
          </a:bodyPr>
          <a:lstStyle/>
          <a:p>
            <a:r>
              <a:rPr lang="hu-HU" dirty="0"/>
              <a:t>Illetékesség</a:t>
            </a:r>
          </a:p>
        </p:txBody>
      </p:sp>
      <p:sp>
        <p:nvSpPr>
          <p:cNvPr id="3" name="Tartalom helye 2">
            <a:extLst>
              <a:ext uri="{FF2B5EF4-FFF2-40B4-BE49-F238E27FC236}">
                <a16:creationId xmlns:a16="http://schemas.microsoft.com/office/drawing/2014/main" id="{A9C15549-A915-484C-ABD8-3B9779D11145}"/>
              </a:ext>
            </a:extLst>
          </p:cNvPr>
          <p:cNvSpPr>
            <a:spLocks noGrp="1"/>
          </p:cNvSpPr>
          <p:nvPr>
            <p:ph idx="1"/>
          </p:nvPr>
        </p:nvSpPr>
        <p:spPr>
          <a:xfrm>
            <a:off x="838200" y="2057400"/>
            <a:ext cx="10515600" cy="3871762"/>
          </a:xfrm>
        </p:spPr>
        <p:txBody>
          <a:bodyPr>
            <a:normAutofit/>
          </a:bodyPr>
          <a:lstStyle/>
          <a:p>
            <a:r>
              <a:rPr lang="hu-HU" sz="2400"/>
              <a:t>A pert a kiskorú gyermek lakóhelye vagy tartózkodási helye szerint illetékes bíróság előtt is meg lehet indítani</a:t>
            </a:r>
          </a:p>
        </p:txBody>
      </p:sp>
    </p:spTree>
    <p:extLst>
      <p:ext uri="{BB962C8B-B14F-4D97-AF65-F5344CB8AC3E}">
        <p14:creationId xmlns:p14="http://schemas.microsoft.com/office/powerpoint/2010/main" val="2243222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ím 1">
            <a:extLst>
              <a:ext uri="{FF2B5EF4-FFF2-40B4-BE49-F238E27FC236}">
                <a16:creationId xmlns:a16="http://schemas.microsoft.com/office/drawing/2014/main" id="{A138E8D3-A9F6-4A64-990D-AB385082D459}"/>
              </a:ext>
            </a:extLst>
          </p:cNvPr>
          <p:cNvSpPr>
            <a:spLocks noGrp="1"/>
          </p:cNvSpPr>
          <p:nvPr>
            <p:ph type="title"/>
          </p:nvPr>
        </p:nvSpPr>
        <p:spPr>
          <a:xfrm>
            <a:off x="838200" y="631825"/>
            <a:ext cx="10515600" cy="1325563"/>
          </a:xfrm>
        </p:spPr>
        <p:txBody>
          <a:bodyPr>
            <a:normAutofit/>
          </a:bodyPr>
          <a:lstStyle/>
          <a:p>
            <a:r>
              <a:rPr lang="hu-HU" dirty="0"/>
              <a:t>A felek jogállása</a:t>
            </a:r>
          </a:p>
        </p:txBody>
      </p:sp>
      <p:sp>
        <p:nvSpPr>
          <p:cNvPr id="3" name="Tartalom helye 2">
            <a:extLst>
              <a:ext uri="{FF2B5EF4-FFF2-40B4-BE49-F238E27FC236}">
                <a16:creationId xmlns:a16="http://schemas.microsoft.com/office/drawing/2014/main" id="{E48A40C3-24C8-486B-80A4-C6B5995757B8}"/>
              </a:ext>
            </a:extLst>
          </p:cNvPr>
          <p:cNvSpPr>
            <a:spLocks noGrp="1"/>
          </p:cNvSpPr>
          <p:nvPr>
            <p:ph idx="1"/>
          </p:nvPr>
        </p:nvSpPr>
        <p:spPr>
          <a:xfrm>
            <a:off x="838200" y="2057400"/>
            <a:ext cx="10515600" cy="3871762"/>
          </a:xfrm>
        </p:spPr>
        <p:txBody>
          <a:bodyPr>
            <a:normAutofit/>
          </a:bodyPr>
          <a:lstStyle/>
          <a:p>
            <a:r>
              <a:rPr lang="hu-HU" sz="1900"/>
              <a:t>Az apaság megállapítása és az apaság vélelmének megdöntése iránti per megindításához a gyámhatóság a gyermek törvényes képviseletének ellátására eseti gyámot rendel ki, ha a perben gyermeke törvényes képviselőjeként az anya nem járhat el vagy nem kíván eljárni.</a:t>
            </a:r>
          </a:p>
          <a:p>
            <a:r>
              <a:rPr lang="hu-HU" sz="1900"/>
              <a:t>Az apaság megállapítása és az apaság vélelmének megdöntése iránti perben az anya - ha nem peres fél - beavatkozóként bármelyik félhez csatlakozhat. A perindításról a keresetlevél megküldésével az anyát akkor is értesíteni kell, ha nem peres fél; az értesítésben az anyát figyelmeztetni kell beavatkozási jogára.</a:t>
            </a:r>
          </a:p>
          <a:p>
            <a:r>
              <a:rPr lang="hu-HU" sz="1900"/>
              <a:t>Ha a pert a bíróság által kirendelt ügygondnok ellen kell megindítani, az egyenesági rokon beavatkozóként bármelyik félhez csatlakozhat. Az ügygondnok kirendeléséről a bíróság értesíti a gyámhatóságot, és tájékoztatja a per adatai szerint ismert helyen lakó egyenesági rokonokat a beavatkozás lehetőségéről.</a:t>
            </a:r>
          </a:p>
          <a:p>
            <a:r>
              <a:rPr lang="hu-HU" sz="1900"/>
              <a:t>Ha az alperes a per folyamán meghal, a pert a bíróság által kirendelt ügygondnokkal szemben kell folytatni. Az egyenesági rokonokat a bíróság értesíti a beavatkozás lehetőségéről.</a:t>
            </a:r>
          </a:p>
          <a:p>
            <a:endParaRPr lang="hu-HU" sz="1900"/>
          </a:p>
        </p:txBody>
      </p:sp>
    </p:spTree>
    <p:extLst>
      <p:ext uri="{BB962C8B-B14F-4D97-AF65-F5344CB8AC3E}">
        <p14:creationId xmlns:p14="http://schemas.microsoft.com/office/powerpoint/2010/main" val="35567895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ím 1">
            <a:extLst>
              <a:ext uri="{FF2B5EF4-FFF2-40B4-BE49-F238E27FC236}">
                <a16:creationId xmlns:a16="http://schemas.microsoft.com/office/drawing/2014/main" id="{593FBEBE-DA6F-4D35-9242-000986E03693}"/>
              </a:ext>
            </a:extLst>
          </p:cNvPr>
          <p:cNvSpPr>
            <a:spLocks noGrp="1"/>
          </p:cNvSpPr>
          <p:nvPr>
            <p:ph type="title"/>
          </p:nvPr>
        </p:nvSpPr>
        <p:spPr>
          <a:xfrm>
            <a:off x="838200" y="631825"/>
            <a:ext cx="10515600" cy="1325563"/>
          </a:xfrm>
        </p:spPr>
        <p:txBody>
          <a:bodyPr>
            <a:normAutofit/>
          </a:bodyPr>
          <a:lstStyle/>
          <a:p>
            <a:r>
              <a:rPr lang="hu-HU" dirty="0"/>
              <a:t>Perindítás</a:t>
            </a:r>
          </a:p>
        </p:txBody>
      </p:sp>
      <p:sp>
        <p:nvSpPr>
          <p:cNvPr id="3" name="Tartalom helye 2">
            <a:extLst>
              <a:ext uri="{FF2B5EF4-FFF2-40B4-BE49-F238E27FC236}">
                <a16:creationId xmlns:a16="http://schemas.microsoft.com/office/drawing/2014/main" id="{58397EE9-878C-4518-970A-C29464F65DAA}"/>
              </a:ext>
            </a:extLst>
          </p:cNvPr>
          <p:cNvSpPr>
            <a:spLocks noGrp="1"/>
          </p:cNvSpPr>
          <p:nvPr>
            <p:ph idx="1"/>
          </p:nvPr>
        </p:nvSpPr>
        <p:spPr>
          <a:xfrm>
            <a:off x="838200" y="2057400"/>
            <a:ext cx="10515600" cy="3871762"/>
          </a:xfrm>
        </p:spPr>
        <p:txBody>
          <a:bodyPr>
            <a:normAutofit/>
          </a:bodyPr>
          <a:lstStyle/>
          <a:p>
            <a:r>
              <a:rPr lang="hu-HU" sz="2400"/>
              <a:t>Perindításnak a gyermek születése előtt is helye van, ítélet azonban csak a gyermek megszületése után hozható.</a:t>
            </a:r>
          </a:p>
          <a:p>
            <a:r>
              <a:rPr lang="hu-HU" sz="2400"/>
              <a:t>Az apaság megállapítására irányuló kereset - annak bírósága előtt - összekapcsolható a gyermek tartására irányuló keresettel is. Az apaság megállapítása iránt az elsőfokú bíróság előtt folyamatban lévő perben a gyermek tartására irányuló kereseti kérelem utóbb is előterjeszthető.</a:t>
            </a:r>
          </a:p>
          <a:p>
            <a:endParaRPr lang="hu-HU" sz="2400"/>
          </a:p>
        </p:txBody>
      </p:sp>
    </p:spTree>
    <p:extLst>
      <p:ext uri="{BB962C8B-B14F-4D97-AF65-F5344CB8AC3E}">
        <p14:creationId xmlns:p14="http://schemas.microsoft.com/office/powerpoint/2010/main" val="34564227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ím 1">
            <a:extLst>
              <a:ext uri="{FF2B5EF4-FFF2-40B4-BE49-F238E27FC236}">
                <a16:creationId xmlns:a16="http://schemas.microsoft.com/office/drawing/2014/main" id="{FA3F67D7-FD03-460A-BB26-9D9A30838031}"/>
              </a:ext>
            </a:extLst>
          </p:cNvPr>
          <p:cNvSpPr>
            <a:spLocks noGrp="1"/>
          </p:cNvSpPr>
          <p:nvPr>
            <p:ph type="title"/>
          </p:nvPr>
        </p:nvSpPr>
        <p:spPr>
          <a:xfrm>
            <a:off x="838200" y="631825"/>
            <a:ext cx="10515600" cy="1325563"/>
          </a:xfrm>
        </p:spPr>
        <p:txBody>
          <a:bodyPr>
            <a:normAutofit/>
          </a:bodyPr>
          <a:lstStyle/>
          <a:p>
            <a:r>
              <a:rPr lang="hu-HU" dirty="0"/>
              <a:t>Tárgyalás</a:t>
            </a:r>
          </a:p>
        </p:txBody>
      </p:sp>
      <p:sp>
        <p:nvSpPr>
          <p:cNvPr id="3" name="Tartalom helye 2">
            <a:extLst>
              <a:ext uri="{FF2B5EF4-FFF2-40B4-BE49-F238E27FC236}">
                <a16:creationId xmlns:a16="http://schemas.microsoft.com/office/drawing/2014/main" id="{5381D85E-B72F-451C-9F09-C27A8BA4EAEE}"/>
              </a:ext>
            </a:extLst>
          </p:cNvPr>
          <p:cNvSpPr>
            <a:spLocks noGrp="1"/>
          </p:cNvSpPr>
          <p:nvPr>
            <p:ph idx="1"/>
          </p:nvPr>
        </p:nvSpPr>
        <p:spPr>
          <a:xfrm>
            <a:off x="838200" y="2057400"/>
            <a:ext cx="10515600" cy="3871762"/>
          </a:xfrm>
        </p:spPr>
        <p:txBody>
          <a:bodyPr>
            <a:normAutofit/>
          </a:bodyPr>
          <a:lstStyle/>
          <a:p>
            <a:r>
              <a:rPr lang="hu-HU" sz="2200"/>
              <a:t>Ha a személyes megjelenésre idézett fél a tárgyaláson nem jelenik meg, vagy a bíróság felhívására nem nyilatkozik, vele szemben a közreműködőkkel szembeni kényszerítő eszközöket kell alkalmazni.</a:t>
            </a:r>
          </a:p>
          <a:p>
            <a:r>
              <a:rPr lang="hu-HU" sz="2200"/>
              <a:t>Az apaság megállapítása és az apaság vélelmének megdöntése iránti perben a gyermek anyját - ha a perben félként vagy beavatkozóként nem vesz részt - tanúként kell meghallgatni; meghallgatása csak akkor mellőzhető, ha cselekvőképtelen vagy meghallgatásának más elháríthatatlan akadálya van.</a:t>
            </a:r>
          </a:p>
          <a:p>
            <a:r>
              <a:rPr lang="hu-HU" sz="2200"/>
              <a:t>Ha a tárgyaláson a kiskorú felperesnek a gyámhatóság által kirendelt eseti gyámja nem jelenik meg, az eljárás megszüntetésének nincs helye. Ilyen esetben a bíróság felhívja a gyámhatóságot a szükséges intézkedések megtételére, illetve új eseti gyám kirendelésére.</a:t>
            </a:r>
          </a:p>
          <a:p>
            <a:endParaRPr lang="hu-HU" sz="2200"/>
          </a:p>
        </p:txBody>
      </p:sp>
    </p:spTree>
    <p:extLst>
      <p:ext uri="{BB962C8B-B14F-4D97-AF65-F5344CB8AC3E}">
        <p14:creationId xmlns:p14="http://schemas.microsoft.com/office/powerpoint/2010/main" val="2873219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ím 1">
            <a:extLst>
              <a:ext uri="{FF2B5EF4-FFF2-40B4-BE49-F238E27FC236}">
                <a16:creationId xmlns:a16="http://schemas.microsoft.com/office/drawing/2014/main" id="{9311541E-C768-4A7D-A7CA-207A8C7154C3}"/>
              </a:ext>
            </a:extLst>
          </p:cNvPr>
          <p:cNvSpPr>
            <a:spLocks noGrp="1"/>
          </p:cNvSpPr>
          <p:nvPr>
            <p:ph type="title"/>
          </p:nvPr>
        </p:nvSpPr>
        <p:spPr>
          <a:xfrm>
            <a:off x="838200" y="631825"/>
            <a:ext cx="10515600" cy="1325563"/>
          </a:xfrm>
        </p:spPr>
        <p:txBody>
          <a:bodyPr>
            <a:normAutofit/>
          </a:bodyPr>
          <a:lstStyle/>
          <a:p>
            <a:r>
              <a:rPr lang="hu-HU" dirty="0"/>
              <a:t>Bizonyítás</a:t>
            </a:r>
          </a:p>
        </p:txBody>
      </p:sp>
      <p:sp>
        <p:nvSpPr>
          <p:cNvPr id="3" name="Tartalom helye 2">
            <a:extLst>
              <a:ext uri="{FF2B5EF4-FFF2-40B4-BE49-F238E27FC236}">
                <a16:creationId xmlns:a16="http://schemas.microsoft.com/office/drawing/2014/main" id="{7ABE60A7-774C-4E45-952C-F36958B0A4C2}"/>
              </a:ext>
            </a:extLst>
          </p:cNvPr>
          <p:cNvSpPr>
            <a:spLocks noGrp="1"/>
          </p:cNvSpPr>
          <p:nvPr>
            <p:ph idx="1"/>
          </p:nvPr>
        </p:nvSpPr>
        <p:spPr>
          <a:xfrm>
            <a:off x="838200" y="2057400"/>
            <a:ext cx="10515600" cy="3871762"/>
          </a:xfrm>
        </p:spPr>
        <p:txBody>
          <a:bodyPr>
            <a:normAutofit/>
          </a:bodyPr>
          <a:lstStyle/>
          <a:p>
            <a:r>
              <a:rPr lang="hu-HU" sz="2000"/>
              <a:t>Ha a bíróság a származás megállapításához szükséges orvosszakértői vizsgálatot rendel el, a vizsgálat tűrésére bármelyik felet kötelezheti.</a:t>
            </a:r>
          </a:p>
          <a:p>
            <a:r>
              <a:rPr lang="hu-HU" sz="2000"/>
              <a:t>Ha az orvosszakértői vizsgálatra kötelezett fél a kijelölt szakértőnél vizsgálat, vérvétel vagy egyéb mintavétel céljából nem jelenik meg, illetve a vizsgálatot, a vérvételt vagy egyéb mintavételt nem engedi meg, a bíróság a közreműködőkkel szembeni kényszerítő eszközök közül az okozott költségek megtérítésére kötelezheti vagy pénzbírsággal sújthatja, de elővezetésnek helye nincs. Ugyanez a rendelkezés irányadó a kiskorú gyermek törvényes képviselőjével szemben is, ha a gyermeket vizsgálat, vérvétel vagy egyéb mintavétel végett nem állítja elő, vagy a vizsgálatot, a vérvételt, egyéb mintavételt ő nem engedi meg.</a:t>
            </a:r>
          </a:p>
          <a:p>
            <a:r>
              <a:rPr lang="hu-HU" sz="2000"/>
              <a:t>Az apaság vélelmének megdöntése iránti perben az alperes - a származás megállapításához szükséges orvosszakértői vizsgálat költségei kivételével - nem köteles perköltség megtérítésére.</a:t>
            </a:r>
          </a:p>
          <a:p>
            <a:endParaRPr lang="hu-HU" sz="2000"/>
          </a:p>
        </p:txBody>
      </p:sp>
    </p:spTree>
    <p:extLst>
      <p:ext uri="{BB962C8B-B14F-4D97-AF65-F5344CB8AC3E}">
        <p14:creationId xmlns:p14="http://schemas.microsoft.com/office/powerpoint/2010/main" val="42725187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ím 1">
            <a:extLst>
              <a:ext uri="{FF2B5EF4-FFF2-40B4-BE49-F238E27FC236}">
                <a16:creationId xmlns:a16="http://schemas.microsoft.com/office/drawing/2014/main" id="{D83980B7-E636-45AD-862E-AAE983606C81}"/>
              </a:ext>
            </a:extLst>
          </p:cNvPr>
          <p:cNvSpPr>
            <a:spLocks noGrp="1"/>
          </p:cNvSpPr>
          <p:nvPr>
            <p:ph type="title"/>
          </p:nvPr>
        </p:nvSpPr>
        <p:spPr>
          <a:xfrm>
            <a:off x="838200" y="631825"/>
            <a:ext cx="10515600" cy="1325563"/>
          </a:xfrm>
        </p:spPr>
        <p:txBody>
          <a:bodyPr>
            <a:normAutofit/>
          </a:bodyPr>
          <a:lstStyle/>
          <a:p>
            <a:r>
              <a:rPr lang="hu-HU" dirty="0"/>
              <a:t>Perújítás és felülvizsgálat</a:t>
            </a:r>
          </a:p>
        </p:txBody>
      </p:sp>
      <p:sp>
        <p:nvSpPr>
          <p:cNvPr id="3" name="Tartalom helye 2">
            <a:extLst>
              <a:ext uri="{FF2B5EF4-FFF2-40B4-BE49-F238E27FC236}">
                <a16:creationId xmlns:a16="http://schemas.microsoft.com/office/drawing/2014/main" id="{87D716A1-FF25-446D-B0AF-233ECB588B12}"/>
              </a:ext>
            </a:extLst>
          </p:cNvPr>
          <p:cNvSpPr>
            <a:spLocks noGrp="1"/>
          </p:cNvSpPr>
          <p:nvPr>
            <p:ph idx="1"/>
          </p:nvPr>
        </p:nvSpPr>
        <p:spPr>
          <a:xfrm>
            <a:off x="838200" y="2057400"/>
            <a:ext cx="10515600" cy="3871762"/>
          </a:xfrm>
        </p:spPr>
        <p:txBody>
          <a:bodyPr>
            <a:normAutofit/>
          </a:bodyPr>
          <a:lstStyle/>
          <a:p>
            <a:r>
              <a:rPr lang="hu-HU" sz="2400"/>
              <a:t>Az apaság vélelmét megdöntő ítélet ellen - az apaság vélelmét megdöntő részében - perújításnak, valamint felülvizsgálatnak nincs helye, ha az apaság vélelmének megdöntését követően a gyermeket valamely személy teljes hatályú apai elismeréssel a magáénak ismerte el, vagy az apaságot jogerős bírói ítélet állapította meg.</a:t>
            </a:r>
          </a:p>
        </p:txBody>
      </p:sp>
    </p:spTree>
    <p:extLst>
      <p:ext uri="{BB962C8B-B14F-4D97-AF65-F5344CB8AC3E}">
        <p14:creationId xmlns:p14="http://schemas.microsoft.com/office/powerpoint/2010/main" val="28892075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89ACC69-ADF2-492B-84C5-EA2CC1607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ím 1">
            <a:extLst>
              <a:ext uri="{FF2B5EF4-FFF2-40B4-BE49-F238E27FC236}">
                <a16:creationId xmlns:a16="http://schemas.microsoft.com/office/drawing/2014/main" id="{B99BE564-78C8-466C-9861-CB55EC3A365E}"/>
              </a:ext>
            </a:extLst>
          </p:cNvPr>
          <p:cNvSpPr>
            <a:spLocks noGrp="1"/>
          </p:cNvSpPr>
          <p:nvPr>
            <p:ph type="title"/>
          </p:nvPr>
        </p:nvSpPr>
        <p:spPr>
          <a:xfrm>
            <a:off x="943276" y="712268"/>
            <a:ext cx="10410524" cy="1193533"/>
          </a:xfrm>
        </p:spPr>
        <p:txBody>
          <a:bodyPr>
            <a:normAutofit/>
          </a:bodyPr>
          <a:lstStyle/>
          <a:p>
            <a:r>
              <a:rPr lang="hu-HU">
                <a:solidFill>
                  <a:srgbClr val="FFFFFF"/>
                </a:solidFill>
              </a:rPr>
              <a:t>Rokonság</a:t>
            </a:r>
          </a:p>
        </p:txBody>
      </p:sp>
      <p:cxnSp>
        <p:nvCxnSpPr>
          <p:cNvPr id="10" name="Straight Connector 9">
            <a:extLst>
              <a:ext uri="{FF2B5EF4-FFF2-40B4-BE49-F238E27FC236}">
                <a16:creationId xmlns:a16="http://schemas.microsoft.com/office/drawing/2014/main" id="{F2AE495E-2AAF-4BC1-87A5-331009D828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3" name="Tartalom helye 2">
            <a:extLst>
              <a:ext uri="{FF2B5EF4-FFF2-40B4-BE49-F238E27FC236}">
                <a16:creationId xmlns:a16="http://schemas.microsoft.com/office/drawing/2014/main" id="{22393BE2-3CA1-464D-8B10-99EA40BB306C}"/>
              </a:ext>
            </a:extLst>
          </p:cNvPr>
          <p:cNvSpPr>
            <a:spLocks noGrp="1"/>
          </p:cNvSpPr>
          <p:nvPr>
            <p:ph idx="1"/>
          </p:nvPr>
        </p:nvSpPr>
        <p:spPr>
          <a:xfrm>
            <a:off x="943276" y="2050181"/>
            <a:ext cx="10410524" cy="4126782"/>
          </a:xfrm>
        </p:spPr>
        <p:txBody>
          <a:bodyPr>
            <a:normAutofit/>
          </a:bodyPr>
          <a:lstStyle/>
          <a:p>
            <a:pPr marL="0" indent="0">
              <a:buNone/>
            </a:pPr>
            <a:r>
              <a:rPr lang="hu-HU" sz="2400">
                <a:solidFill>
                  <a:srgbClr val="FFFFFF"/>
                </a:solidFill>
              </a:rPr>
              <a:t>Tisztelt Területi Egyeztető Bizottság!</a:t>
            </a:r>
          </a:p>
          <a:p>
            <a:pPr marL="0" indent="0">
              <a:buNone/>
            </a:pPr>
            <a:r>
              <a:rPr lang="hu-HU" sz="2400">
                <a:solidFill>
                  <a:srgbClr val="FFFFFF"/>
                </a:solidFill>
              </a:rPr>
              <a:t>Azzal a kéréssel fordulok Önökhöz, hogy családi pótlék ügyemben állást foglalni szíveskedjenek. 1962-ben nősültem, özvegyasszonyt vettem feleségül, akinek volt egy felnőtt lánya. Apám gyakran ellátogatott hozzánk, aminek az lett a vége, hogy feleségül vette a mostohalányomat, így mostohalányom lett a mostohaanyám, az apám pedig a vejem. Apám feleségének, ill. a mostohalányomnak, aki egyben az anyám, született egy fia, akinek ezek szerint a testvére vagyok. Mivel mostohalányom anyjának vagyok a férje, a feleségem lett a nagyanyám. Időközben a feleségemnek is született egy gyermeke, aki apámnak a sógora lett, nekem pedig a nagybátyám egyszemélyben, mert ha a mostohalányom testvére a fiam, akkor magamnak az öregapja vagyok. Jár-e nekem családi pótlék?</a:t>
            </a:r>
          </a:p>
        </p:txBody>
      </p:sp>
    </p:spTree>
    <p:extLst>
      <p:ext uri="{BB962C8B-B14F-4D97-AF65-F5344CB8AC3E}">
        <p14:creationId xmlns:p14="http://schemas.microsoft.com/office/powerpoint/2010/main" val="34606373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64F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ím 1">
            <a:extLst>
              <a:ext uri="{FF2B5EF4-FFF2-40B4-BE49-F238E27FC236}">
                <a16:creationId xmlns:a16="http://schemas.microsoft.com/office/drawing/2014/main" id="{88DC2F35-EEBC-40AD-AE3F-3AD854A6E143}"/>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3600">
                <a:solidFill>
                  <a:srgbClr val="FFFFFF"/>
                </a:solidFill>
              </a:rPr>
              <a:t>Köszönöm a figyelmet!</a:t>
            </a:r>
            <a:br>
              <a:rPr lang="en-US" sz="3600">
                <a:solidFill>
                  <a:srgbClr val="FFFFFF"/>
                </a:solidFill>
              </a:rPr>
            </a:br>
            <a:endParaRPr lang="en-US" sz="3600">
              <a:solidFill>
                <a:srgbClr val="FFFFFF"/>
              </a:solidFill>
            </a:endParaRPr>
          </a:p>
        </p:txBody>
      </p:sp>
      <p:sp>
        <p:nvSpPr>
          <p:cNvPr id="138"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1" name="Picture 2" descr="Image result for lombikbÃ©bi">
            <a:extLst>
              <a:ext uri="{FF2B5EF4-FFF2-40B4-BE49-F238E27FC236}">
                <a16:creationId xmlns:a16="http://schemas.microsoft.com/office/drawing/2014/main" id="{394E7068-A994-467D-8CCA-F1417E138CCC}"/>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864"/>
          <a:stretch/>
        </p:blipFill>
        <p:spPr bwMode="auto">
          <a:xfrm>
            <a:off x="976251" y="942538"/>
            <a:ext cx="7163222" cy="4808332"/>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2677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Cím 1">
            <a:extLst>
              <a:ext uri="{FF2B5EF4-FFF2-40B4-BE49-F238E27FC236}">
                <a16:creationId xmlns:a16="http://schemas.microsoft.com/office/drawing/2014/main" id="{D3F2FCC7-C34A-47F9-8D8B-212588CF03C2}"/>
              </a:ext>
            </a:extLst>
          </p:cNvPr>
          <p:cNvSpPr>
            <a:spLocks noGrp="1"/>
          </p:cNvSpPr>
          <p:nvPr>
            <p:ph type="title"/>
          </p:nvPr>
        </p:nvSpPr>
        <p:spPr>
          <a:xfrm>
            <a:off x="904877" y="2415322"/>
            <a:ext cx="3451730" cy="2399869"/>
          </a:xfrm>
        </p:spPr>
        <p:txBody>
          <a:bodyPr>
            <a:normAutofit/>
          </a:bodyPr>
          <a:lstStyle/>
          <a:p>
            <a:pPr algn="ctr"/>
            <a:r>
              <a:rPr lang="hu-HU" sz="4000">
                <a:solidFill>
                  <a:srgbClr val="FFFFFF"/>
                </a:solidFill>
              </a:rPr>
              <a:t>Anyaság megállapítása </a:t>
            </a:r>
          </a:p>
        </p:txBody>
      </p:sp>
      <p:sp>
        <p:nvSpPr>
          <p:cNvPr id="3" name="Tartalom helye 2">
            <a:extLst>
              <a:ext uri="{FF2B5EF4-FFF2-40B4-BE49-F238E27FC236}">
                <a16:creationId xmlns:a16="http://schemas.microsoft.com/office/drawing/2014/main" id="{7956C6CE-715A-47BA-AB66-0CD5089905DD}"/>
              </a:ext>
            </a:extLst>
          </p:cNvPr>
          <p:cNvSpPr>
            <a:spLocks noGrp="1"/>
          </p:cNvSpPr>
          <p:nvPr>
            <p:ph idx="1"/>
          </p:nvPr>
        </p:nvSpPr>
        <p:spPr>
          <a:xfrm>
            <a:off x="5120640" y="804672"/>
            <a:ext cx="6281928" cy="5248656"/>
          </a:xfrm>
        </p:spPr>
        <p:txBody>
          <a:bodyPr anchor="ctr">
            <a:normAutofit/>
          </a:bodyPr>
          <a:lstStyle/>
          <a:p>
            <a:pPr marL="0" indent="0">
              <a:buNone/>
            </a:pPr>
            <a:r>
              <a:rPr lang="hu-HU" sz="2400" dirty="0"/>
              <a:t>Perindításra jogosult:</a:t>
            </a:r>
          </a:p>
          <a:p>
            <a:pPr>
              <a:buFontTx/>
              <a:buChar char="-"/>
            </a:pPr>
            <a:r>
              <a:rPr lang="hu-HU" sz="2400" dirty="0"/>
              <a:t>Aki a gyermek anyjának véli magát</a:t>
            </a:r>
          </a:p>
          <a:p>
            <a:pPr>
              <a:buFontTx/>
              <a:buChar char="-"/>
            </a:pPr>
            <a:r>
              <a:rPr lang="hu-HU" sz="2400" dirty="0"/>
              <a:t>A gyermek (és jogutódjai)</a:t>
            </a:r>
          </a:p>
          <a:p>
            <a:pPr marL="0" indent="0">
              <a:buNone/>
            </a:pPr>
            <a:r>
              <a:rPr lang="hu-HU" sz="2400" dirty="0"/>
              <a:t>Alperesi legitimáció:</a:t>
            </a:r>
          </a:p>
          <a:p>
            <a:pPr>
              <a:buFontTx/>
              <a:buChar char="-"/>
            </a:pPr>
            <a:r>
              <a:rPr lang="hu-HU" sz="2400" dirty="0"/>
              <a:t>Anya, a gyermek vagy az anyaként anyakönyvezett nő ellen</a:t>
            </a:r>
          </a:p>
          <a:p>
            <a:pPr>
              <a:buFontTx/>
              <a:buChar char="-"/>
            </a:pPr>
            <a:r>
              <a:rPr lang="hu-HU" sz="2400" dirty="0"/>
              <a:t>A gyermek az anya ellen</a:t>
            </a:r>
          </a:p>
          <a:p>
            <a:pPr>
              <a:buFontTx/>
              <a:buChar char="-"/>
            </a:pPr>
            <a:r>
              <a:rPr lang="hu-HU" sz="2400" dirty="0"/>
              <a:t>Negatív megállapítást is lehet kérni: a bejegyzett nő, nem a gyermek anyja</a:t>
            </a:r>
          </a:p>
        </p:txBody>
      </p:sp>
    </p:spTree>
    <p:extLst>
      <p:ext uri="{BB962C8B-B14F-4D97-AF65-F5344CB8AC3E}">
        <p14:creationId xmlns:p14="http://schemas.microsoft.com/office/powerpoint/2010/main" val="662538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D1CB005-310D-4BF0-995C-7DD6D6E73C7A}"/>
              </a:ext>
            </a:extLst>
          </p:cNvPr>
          <p:cNvSpPr>
            <a:spLocks noGrp="1"/>
          </p:cNvSpPr>
          <p:nvPr>
            <p:ph type="title"/>
          </p:nvPr>
        </p:nvSpPr>
        <p:spPr>
          <a:xfrm>
            <a:off x="838200" y="365125"/>
            <a:ext cx="10515600" cy="1325563"/>
          </a:xfrm>
        </p:spPr>
        <p:txBody>
          <a:bodyPr>
            <a:normAutofit/>
          </a:bodyPr>
          <a:lstStyle/>
          <a:p>
            <a:r>
              <a:rPr lang="hu-HU" dirty="0"/>
              <a:t>Anyaság megállapítása</a:t>
            </a:r>
          </a:p>
        </p:txBody>
      </p:sp>
      <p:graphicFrame>
        <p:nvGraphicFramePr>
          <p:cNvPr id="5" name="Tartalom helye 2">
            <a:extLst>
              <a:ext uri="{FF2B5EF4-FFF2-40B4-BE49-F238E27FC236}">
                <a16:creationId xmlns:a16="http://schemas.microsoft.com/office/drawing/2014/main" id="{669F5FA7-77D1-4AD4-8655-AC37091444A8}"/>
              </a:ext>
            </a:extLst>
          </p:cNvPr>
          <p:cNvGraphicFramePr>
            <a:graphicFrameLocks noGrp="1"/>
          </p:cNvGraphicFramePr>
          <p:nvPr>
            <p:ph idx="1"/>
            <p:extLst>
              <p:ext uri="{D42A27DB-BD31-4B8C-83A1-F6EECF244321}">
                <p14:modId xmlns:p14="http://schemas.microsoft.com/office/powerpoint/2010/main" val="793045987"/>
              </p:ext>
            </p:extLst>
          </p:nvPr>
        </p:nvGraphicFramePr>
        <p:xfrm>
          <a:off x="457199" y="1228725"/>
          <a:ext cx="11172825" cy="53863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1465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2" descr="Image result for Ã©desapa">
            <a:extLst>
              <a:ext uri="{FF2B5EF4-FFF2-40B4-BE49-F238E27FC236}">
                <a16:creationId xmlns:a16="http://schemas.microsoft.com/office/drawing/2014/main" id="{67DD6C9D-408B-4417-991E-74C75262509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442" b="11288"/>
          <a:stretch/>
        </p:blipFill>
        <p:spPr bwMode="auto">
          <a:xfrm>
            <a:off x="-1" y="10"/>
            <a:ext cx="12192000" cy="6857990"/>
          </a:xfrm>
          <a:prstGeom prst="rect">
            <a:avLst/>
          </a:prstGeom>
          <a:noFill/>
          <a:extLst>
            <a:ext uri="{909E8E84-426E-40DD-AFC4-6F175D3DCCD1}">
              <a14:hiddenFill xmlns:a14="http://schemas.microsoft.com/office/drawing/2010/main">
                <a:solidFill>
                  <a:srgbClr val="FFFFFF"/>
                </a:solidFill>
              </a14:hiddenFill>
            </a:ext>
          </a:extLst>
        </p:spPr>
      </p:pic>
      <p:sp>
        <p:nvSpPr>
          <p:cNvPr id="71"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Cím 1">
            <a:extLst>
              <a:ext uri="{FF2B5EF4-FFF2-40B4-BE49-F238E27FC236}">
                <a16:creationId xmlns:a16="http://schemas.microsoft.com/office/drawing/2014/main" id="{96EEED6B-9804-42FC-8140-8FB2DF101314}"/>
              </a:ext>
            </a:extLst>
          </p:cNvPr>
          <p:cNvSpPr>
            <a:spLocks noGrp="1"/>
          </p:cNvSpPr>
          <p:nvPr>
            <p:ph type="title"/>
          </p:nvPr>
        </p:nvSpPr>
        <p:spPr>
          <a:xfrm>
            <a:off x="709448" y="1913950"/>
            <a:ext cx="4204137" cy="1342754"/>
          </a:xfrm>
        </p:spPr>
        <p:txBody>
          <a:bodyPr>
            <a:normAutofit/>
          </a:bodyPr>
          <a:lstStyle/>
          <a:p>
            <a:pPr algn="ctr"/>
            <a:r>
              <a:rPr lang="hu-HU" sz="3600"/>
              <a:t>Apaság</a:t>
            </a:r>
          </a:p>
        </p:txBody>
      </p:sp>
      <p:cxnSp>
        <p:nvCxnSpPr>
          <p:cNvPr id="73" name="Straight Connector 72">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Tartalom helye 2">
            <a:extLst>
              <a:ext uri="{FF2B5EF4-FFF2-40B4-BE49-F238E27FC236}">
                <a16:creationId xmlns:a16="http://schemas.microsoft.com/office/drawing/2014/main" id="{A16AACE3-60D3-4F8D-98AA-A4E88C502F4A}"/>
              </a:ext>
            </a:extLst>
          </p:cNvPr>
          <p:cNvSpPr>
            <a:spLocks noGrp="1"/>
          </p:cNvSpPr>
          <p:nvPr>
            <p:ph idx="1"/>
          </p:nvPr>
        </p:nvSpPr>
        <p:spPr>
          <a:xfrm>
            <a:off x="525516" y="3417573"/>
            <a:ext cx="4593021" cy="2619839"/>
          </a:xfrm>
        </p:spPr>
        <p:txBody>
          <a:bodyPr anchor="ctr">
            <a:normAutofit/>
          </a:bodyPr>
          <a:lstStyle/>
          <a:p>
            <a:r>
              <a:rPr lang="hu-HU" sz="2400" dirty="0"/>
              <a:t>Apasági vélelmek között nincs különbség</a:t>
            </a:r>
          </a:p>
          <a:p>
            <a:r>
              <a:rPr lang="hu-HU" sz="2400" dirty="0"/>
              <a:t>Ha az apai jogállás nincs betöltve: képzelt apa</a:t>
            </a:r>
          </a:p>
          <a:p>
            <a:endParaRPr lang="hu-HU" sz="1800" dirty="0"/>
          </a:p>
          <a:p>
            <a:pPr marL="0" indent="0">
              <a:buNone/>
            </a:pPr>
            <a:endParaRPr lang="hu-HU" sz="1800" dirty="0"/>
          </a:p>
          <a:p>
            <a:pPr marL="0" indent="0">
              <a:buNone/>
            </a:pPr>
            <a:endParaRPr lang="hu-HU" sz="1800" dirty="0"/>
          </a:p>
        </p:txBody>
      </p:sp>
    </p:spTree>
    <p:extLst>
      <p:ext uri="{BB962C8B-B14F-4D97-AF65-F5344CB8AC3E}">
        <p14:creationId xmlns:p14="http://schemas.microsoft.com/office/powerpoint/2010/main" val="218451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DDF5702-F93C-48A8-B3F7-C60D9E208FEC}"/>
              </a:ext>
            </a:extLst>
          </p:cNvPr>
          <p:cNvSpPr>
            <a:spLocks noGrp="1"/>
          </p:cNvSpPr>
          <p:nvPr>
            <p:ph type="title"/>
          </p:nvPr>
        </p:nvSpPr>
        <p:spPr>
          <a:xfrm>
            <a:off x="838200" y="365125"/>
            <a:ext cx="10515600" cy="1325563"/>
          </a:xfrm>
        </p:spPr>
        <p:txBody>
          <a:bodyPr>
            <a:normAutofit/>
          </a:bodyPr>
          <a:lstStyle/>
          <a:p>
            <a:r>
              <a:rPr lang="hu-HU" dirty="0"/>
              <a:t>Apasági vélelmek</a:t>
            </a:r>
          </a:p>
        </p:txBody>
      </p:sp>
      <p:graphicFrame>
        <p:nvGraphicFramePr>
          <p:cNvPr id="5" name="Tartalom helye 2">
            <a:extLst>
              <a:ext uri="{FF2B5EF4-FFF2-40B4-BE49-F238E27FC236}">
                <a16:creationId xmlns:a16="http://schemas.microsoft.com/office/drawing/2014/main" id="{E0DAB922-A13B-41C7-ABD1-4AC9456F0E17}"/>
              </a:ext>
            </a:extLst>
          </p:cNvPr>
          <p:cNvGraphicFramePr>
            <a:graphicFrameLocks noGrp="1"/>
          </p:cNvGraphicFramePr>
          <p:nvPr>
            <p:ph idx="1"/>
            <p:extLst>
              <p:ext uri="{D42A27DB-BD31-4B8C-83A1-F6EECF244321}">
                <p14:modId xmlns:p14="http://schemas.microsoft.com/office/powerpoint/2010/main" val="400576885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4476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E29B73D-E2CA-48FE-B367-08E962DED276}"/>
              </a:ext>
            </a:extLst>
          </p:cNvPr>
          <p:cNvSpPr>
            <a:spLocks noGrp="1"/>
          </p:cNvSpPr>
          <p:nvPr>
            <p:ph type="title"/>
          </p:nvPr>
        </p:nvSpPr>
        <p:spPr>
          <a:xfrm>
            <a:off x="648929" y="629266"/>
            <a:ext cx="6586491" cy="1676603"/>
          </a:xfrm>
        </p:spPr>
        <p:txBody>
          <a:bodyPr>
            <a:normAutofit/>
          </a:bodyPr>
          <a:lstStyle/>
          <a:p>
            <a:r>
              <a:rPr lang="hu-HU"/>
              <a:t>1. Házasságon alapuló vélelem</a:t>
            </a:r>
          </a:p>
        </p:txBody>
      </p:sp>
      <p:sp>
        <p:nvSpPr>
          <p:cNvPr id="3" name="Tartalom helye 2">
            <a:extLst>
              <a:ext uri="{FF2B5EF4-FFF2-40B4-BE49-F238E27FC236}">
                <a16:creationId xmlns:a16="http://schemas.microsoft.com/office/drawing/2014/main" id="{C0805FAB-FECA-4808-9E9E-19090E03A201}"/>
              </a:ext>
            </a:extLst>
          </p:cNvPr>
          <p:cNvSpPr>
            <a:spLocks noGrp="1"/>
          </p:cNvSpPr>
          <p:nvPr>
            <p:ph idx="1"/>
          </p:nvPr>
        </p:nvSpPr>
        <p:spPr>
          <a:xfrm>
            <a:off x="648930" y="2438400"/>
            <a:ext cx="6586489" cy="3785419"/>
          </a:xfrm>
        </p:spPr>
        <p:txBody>
          <a:bodyPr>
            <a:normAutofit/>
          </a:bodyPr>
          <a:lstStyle/>
          <a:p>
            <a:r>
              <a:rPr lang="hu-HU" sz="2400" dirty="0"/>
              <a:t>A gyermek apja az anya férje, akkor is, ha nem élnek együtt</a:t>
            </a:r>
          </a:p>
          <a:p>
            <a:r>
              <a:rPr lang="hu-HU" sz="2400" dirty="0"/>
              <a:t>A fogamzás ideje: 182-300 nap</a:t>
            </a:r>
          </a:p>
          <a:p>
            <a:r>
              <a:rPr lang="hu-HU" sz="2400" dirty="0"/>
              <a:t>A házasság érvénytelensége az apaság vélelmét nem érinti</a:t>
            </a:r>
          </a:p>
          <a:p>
            <a:r>
              <a:rPr lang="hu-HU" sz="2400" dirty="0"/>
              <a:t>Ha valójában mégsem ő az apa, akkor apaság megdöntése iránti pert kell indítani</a:t>
            </a:r>
          </a:p>
        </p:txBody>
      </p:sp>
      <p:pic>
        <p:nvPicPr>
          <p:cNvPr id="5" name="Kép 4" descr="A képen ruházat látható&#10;&#10;Automatikusan generált leírás">
            <a:extLst>
              <a:ext uri="{FF2B5EF4-FFF2-40B4-BE49-F238E27FC236}">
                <a16:creationId xmlns:a16="http://schemas.microsoft.com/office/drawing/2014/main" id="{CA72004E-CB99-49C6-B023-EBD473944AD4}"/>
              </a:ext>
            </a:extLst>
          </p:cNvPr>
          <p:cNvPicPr>
            <a:picLocks noChangeAspect="1"/>
          </p:cNvPicPr>
          <p:nvPr/>
        </p:nvPicPr>
        <p:blipFill rotWithShape="1">
          <a:blip r:embed="rId2">
            <a:extLst>
              <a:ext uri="{28A0092B-C50C-407E-A947-70E740481C1C}">
                <a14:useLocalDpi xmlns:a14="http://schemas.microsoft.com/office/drawing/2010/main" val="0"/>
              </a:ext>
            </a:extLst>
          </a:blip>
          <a:srcRect r="7764" b="2"/>
          <a:stretch/>
        </p:blipFill>
        <p:spPr>
          <a:xfrm>
            <a:off x="7556408" y="10"/>
            <a:ext cx="4635591" cy="6857990"/>
          </a:xfrm>
          <a:prstGeom prst="rect">
            <a:avLst/>
          </a:prstGeom>
          <a:effectLst/>
        </p:spPr>
      </p:pic>
    </p:spTree>
    <p:extLst>
      <p:ext uri="{BB962C8B-B14F-4D97-AF65-F5344CB8AC3E}">
        <p14:creationId xmlns:p14="http://schemas.microsoft.com/office/powerpoint/2010/main" val="1415402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Cím 1">
            <a:extLst>
              <a:ext uri="{FF2B5EF4-FFF2-40B4-BE49-F238E27FC236}">
                <a16:creationId xmlns:a16="http://schemas.microsoft.com/office/drawing/2014/main" id="{BBF1374D-1CBB-44FC-8A57-FB9C20FFC0FD}"/>
              </a:ext>
            </a:extLst>
          </p:cNvPr>
          <p:cNvSpPr>
            <a:spLocks noGrp="1"/>
          </p:cNvSpPr>
          <p:nvPr>
            <p:ph type="title"/>
          </p:nvPr>
        </p:nvSpPr>
        <p:spPr>
          <a:xfrm>
            <a:off x="904877" y="2415322"/>
            <a:ext cx="3451730" cy="2399869"/>
          </a:xfrm>
        </p:spPr>
        <p:txBody>
          <a:bodyPr>
            <a:normAutofit/>
          </a:bodyPr>
          <a:lstStyle/>
          <a:p>
            <a:pPr algn="ctr"/>
            <a:r>
              <a:rPr lang="hu-HU" sz="4000">
                <a:solidFill>
                  <a:srgbClr val="FFFFFF"/>
                </a:solidFill>
              </a:rPr>
              <a:t>Mögöttes apaság</a:t>
            </a:r>
          </a:p>
        </p:txBody>
      </p:sp>
      <p:sp>
        <p:nvSpPr>
          <p:cNvPr id="3" name="Tartalom helye 2">
            <a:extLst>
              <a:ext uri="{FF2B5EF4-FFF2-40B4-BE49-F238E27FC236}">
                <a16:creationId xmlns:a16="http://schemas.microsoft.com/office/drawing/2014/main" id="{92A32006-C809-4B6C-8BCD-5B449CBF9466}"/>
              </a:ext>
            </a:extLst>
          </p:cNvPr>
          <p:cNvSpPr>
            <a:spLocks noGrp="1"/>
          </p:cNvSpPr>
          <p:nvPr>
            <p:ph idx="1"/>
          </p:nvPr>
        </p:nvSpPr>
        <p:spPr>
          <a:xfrm>
            <a:off x="5120640" y="804672"/>
            <a:ext cx="6281928" cy="5248656"/>
          </a:xfrm>
        </p:spPr>
        <p:txBody>
          <a:bodyPr anchor="ctr">
            <a:normAutofit/>
          </a:bodyPr>
          <a:lstStyle/>
          <a:p>
            <a:r>
              <a:rPr lang="hu-HU" sz="2400" dirty="0"/>
              <a:t>Ha a nő házasságának megszűnése után újból házasságot kötött, az újabb házasságának fennállása alatt született gyermeke apjának akkor is az újabb férjet kell tekinteni, ha a korábbi házasság megszűnése és a gyermek születése között 300 nap nem telt el.</a:t>
            </a:r>
          </a:p>
          <a:p>
            <a:r>
              <a:rPr lang="hu-HU" sz="2400" dirty="0"/>
              <a:t>Ha ez a vélelem megdől, a gyermek apjának a korábbi férjet kell tekinteni</a:t>
            </a:r>
          </a:p>
        </p:txBody>
      </p:sp>
    </p:spTree>
    <p:extLst>
      <p:ext uri="{BB962C8B-B14F-4D97-AF65-F5344CB8AC3E}">
        <p14:creationId xmlns:p14="http://schemas.microsoft.com/office/powerpoint/2010/main" val="163474302"/>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363</TotalTime>
  <Words>2412</Words>
  <Application>Microsoft Office PowerPoint</Application>
  <PresentationFormat>Szélesvásznú</PresentationFormat>
  <Paragraphs>190</Paragraphs>
  <Slides>39</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39</vt:i4>
      </vt:variant>
    </vt:vector>
  </HeadingPairs>
  <TitlesOfParts>
    <vt:vector size="43" baseType="lpstr">
      <vt:lpstr>Arial</vt:lpstr>
      <vt:lpstr>Calibri</vt:lpstr>
      <vt:lpstr>Calibri Light</vt:lpstr>
      <vt:lpstr>Office-téma</vt:lpstr>
      <vt:lpstr>Rokonság</vt:lpstr>
      <vt:lpstr>Alapja</vt:lpstr>
      <vt:lpstr>Anyaság</vt:lpstr>
      <vt:lpstr>Anyaság megállapítása </vt:lpstr>
      <vt:lpstr>Anyaság megállapítása</vt:lpstr>
      <vt:lpstr>Apaság</vt:lpstr>
      <vt:lpstr>Apasági vélelmek</vt:lpstr>
      <vt:lpstr>1. Házasságon alapuló vélelem</vt:lpstr>
      <vt:lpstr>Mögöttes apaság</vt:lpstr>
      <vt:lpstr>2. Élettársak – reprodukciós eljárás</vt:lpstr>
      <vt:lpstr>3. Elismerő nyilatkozaton alapuló vélelem</vt:lpstr>
      <vt:lpstr>A nyilatkozattételhez hozzá kell járulnia: </vt:lpstr>
      <vt:lpstr>Elismerő nyilatkozat tehető</vt:lpstr>
      <vt:lpstr>Névviselés</vt:lpstr>
      <vt:lpstr>Az apasági per eljárási szabályai</vt:lpstr>
      <vt:lpstr>PowerPoint-bemutató</vt:lpstr>
      <vt:lpstr>4. Bírósági határozaton alapuló apaság</vt:lpstr>
      <vt:lpstr>Apaság megállapítása</vt:lpstr>
      <vt:lpstr>Felperesi legitimáció</vt:lpstr>
      <vt:lpstr>Alperesi legitimáció</vt:lpstr>
      <vt:lpstr>Bizonyítás az apasági perben</vt:lpstr>
      <vt:lpstr>Boris Becker és lánya</vt:lpstr>
      <vt:lpstr>Névviselés</vt:lpstr>
      <vt:lpstr>Speciális esetek</vt:lpstr>
      <vt:lpstr>Apaság vélelmének megdöntése</vt:lpstr>
      <vt:lpstr>Mire lehet hivatkozni?</vt:lpstr>
      <vt:lpstr>Felperesek-alperesek</vt:lpstr>
      <vt:lpstr>Megtámadási határidő</vt:lpstr>
      <vt:lpstr>Apaság vélelmének megdöntése nemperes eljárásban </vt:lpstr>
      <vt:lpstr>Ha az apaság vélelmét megdöntötték</vt:lpstr>
      <vt:lpstr>A származási perek különös szabályai</vt:lpstr>
      <vt:lpstr>Illetékesség</vt:lpstr>
      <vt:lpstr>A felek jogállása</vt:lpstr>
      <vt:lpstr>Perindítás</vt:lpstr>
      <vt:lpstr>Tárgyalás</vt:lpstr>
      <vt:lpstr>Bizonyítás</vt:lpstr>
      <vt:lpstr>Perújítás és felülvizsgálat</vt:lpstr>
      <vt:lpstr>Rokonság</vt:lpstr>
      <vt:lpstr>Köszönöm a figyelmet!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Rokonság</dc:title>
  <dc:creator>Katalin Visontai-Szabó</dc:creator>
  <cp:lastModifiedBy>Katalin Visontai-Szabó</cp:lastModifiedBy>
  <cp:revision>7</cp:revision>
  <dcterms:created xsi:type="dcterms:W3CDTF">2019-04-03T18:11:00Z</dcterms:created>
  <dcterms:modified xsi:type="dcterms:W3CDTF">2022-10-18T09:05:13Z</dcterms:modified>
</cp:coreProperties>
</file>