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6"/>
  </p:notesMasterIdLst>
  <p:sldIdLst>
    <p:sldId id="256" r:id="rId2"/>
    <p:sldId id="257" r:id="rId3"/>
    <p:sldId id="258" r:id="rId4"/>
    <p:sldId id="263" r:id="rId5"/>
    <p:sldId id="264" r:id="rId6"/>
    <p:sldId id="260" r:id="rId7"/>
    <p:sldId id="262" r:id="rId8"/>
    <p:sldId id="266" r:id="rId9"/>
    <p:sldId id="268" r:id="rId10"/>
    <p:sldId id="267" r:id="rId11"/>
    <p:sldId id="269" r:id="rId12"/>
    <p:sldId id="270" r:id="rId13"/>
    <p:sldId id="271" r:id="rId14"/>
    <p:sldId id="272" r:id="rId15"/>
    <p:sldId id="276" r:id="rId16"/>
    <p:sldId id="273" r:id="rId17"/>
    <p:sldId id="274" r:id="rId18"/>
    <p:sldId id="275"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 id="324" r:id="rId63"/>
    <p:sldId id="325" r:id="rId64"/>
    <p:sldId id="326" r:id="rId65"/>
    <p:sldId id="327" r:id="rId66"/>
    <p:sldId id="328" r:id="rId67"/>
    <p:sldId id="329" r:id="rId68"/>
    <p:sldId id="321" r:id="rId69"/>
    <p:sldId id="330" r:id="rId70"/>
    <p:sldId id="331" r:id="rId71"/>
    <p:sldId id="332" r:id="rId72"/>
    <p:sldId id="333" r:id="rId73"/>
    <p:sldId id="320" r:id="rId74"/>
    <p:sldId id="323" r:id="rId75"/>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05C87A-1B23-4B5A-927E-4B705CD46CDF}" type="datetimeFigureOut">
              <a:rPr lang="hu-HU" smtClean="0"/>
              <a:t>2020. 03. 16.</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ED32C2-6EE1-4779-A2D2-19B8478720A0}" type="slidenum">
              <a:rPr lang="hu-HU" smtClean="0"/>
              <a:t>‹#›</a:t>
            </a:fld>
            <a:endParaRPr lang="hu-HU"/>
          </a:p>
        </p:txBody>
      </p:sp>
    </p:spTree>
    <p:extLst>
      <p:ext uri="{BB962C8B-B14F-4D97-AF65-F5344CB8AC3E}">
        <p14:creationId xmlns:p14="http://schemas.microsoft.com/office/powerpoint/2010/main" val="1023446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0BED32C2-6EE1-4779-A2D2-19B8478720A0}" type="slidenum">
              <a:rPr lang="hu-HU" smtClean="0"/>
              <a:t>59</a:t>
            </a:fld>
            <a:endParaRPr lang="hu-HU"/>
          </a:p>
        </p:txBody>
      </p:sp>
    </p:spTree>
    <p:extLst>
      <p:ext uri="{BB962C8B-B14F-4D97-AF65-F5344CB8AC3E}">
        <p14:creationId xmlns:p14="http://schemas.microsoft.com/office/powerpoint/2010/main" val="1763777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hu-HU" smtClean="0"/>
              <a:t>Mintacím szerkesztése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en-US" dirty="0"/>
          </a:p>
        </p:txBody>
      </p:sp>
      <p:sp>
        <p:nvSpPr>
          <p:cNvPr id="4" name="Date Placeholder 3"/>
          <p:cNvSpPr>
            <a:spLocks noGrp="1"/>
          </p:cNvSpPr>
          <p:nvPr>
            <p:ph type="dt" sz="half" idx="10"/>
          </p:nvPr>
        </p:nvSpPr>
        <p:spPr/>
        <p:txBody>
          <a:bodyPr/>
          <a:lstStyle/>
          <a:p>
            <a:fld id="{3F827E25-02A1-4F02-BB93-5219F0CD7A6D}" type="datetime1">
              <a:rPr lang="hu-HU" smtClean="0"/>
              <a:t>2020. 03. 16.</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BC058E6-0AFA-429D-B207-3E662702A3C6}" type="slidenum">
              <a:rPr lang="hu-HU" smtClean="0"/>
              <a:t>‹#›</a:t>
            </a:fld>
            <a:endParaRPr lang="hu-HU"/>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ate Placeholder 3"/>
          <p:cNvSpPr>
            <a:spLocks noGrp="1"/>
          </p:cNvSpPr>
          <p:nvPr>
            <p:ph type="dt" sz="half" idx="10"/>
          </p:nvPr>
        </p:nvSpPr>
        <p:spPr/>
        <p:txBody>
          <a:bodyPr/>
          <a:lstStyle/>
          <a:p>
            <a:fld id="{61EDA849-9697-4080-9022-42B51E289754}" type="datetime1">
              <a:rPr lang="hu-HU" smtClean="0"/>
              <a:t>2020. 03. 16.</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BC058E6-0AFA-429D-B207-3E662702A3C6}" type="slidenum">
              <a:rPr lang="hu-HU" smtClean="0"/>
              <a:t>‹#›</a:t>
            </a:fld>
            <a:endParaRPr lang="hu-HU"/>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Függőleges cím és szöveg">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27EEBA4-B795-4D6F-9362-7BDA8F4FA3DA}" type="datetime1">
              <a:rPr lang="hu-HU" smtClean="0"/>
              <a:t>2020. 03. 16.</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BC058E6-0AFA-429D-B207-3E662702A3C6}" type="slidenum">
              <a:rPr lang="hu-HU" smtClean="0"/>
              <a:t>‹#›</a:t>
            </a:fld>
            <a:endParaRPr lang="hu-H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hu-HU" smtClean="0"/>
              <a:t>Mintacím szerkesztése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ate Placeholder 3"/>
          <p:cNvSpPr>
            <a:spLocks noGrp="1"/>
          </p:cNvSpPr>
          <p:nvPr>
            <p:ph type="dt" sz="half" idx="10"/>
          </p:nvPr>
        </p:nvSpPr>
        <p:spPr/>
        <p:txBody>
          <a:bodyPr/>
          <a:lstStyle/>
          <a:p>
            <a:fld id="{2764A7C1-F04C-43BD-9D99-75DA37979E9A}" type="datetime1">
              <a:rPr lang="hu-HU" smtClean="0"/>
              <a:t>2020. 03. 16.</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BC058E6-0AFA-429D-B207-3E662702A3C6}" type="slidenum">
              <a:rPr lang="hu-HU" smtClean="0"/>
              <a:t>‹#›</a:t>
            </a:fld>
            <a:endParaRPr lang="hu-HU"/>
          </a:p>
        </p:txBody>
      </p:sp>
      <p:sp>
        <p:nvSpPr>
          <p:cNvPr id="7" name="Title 6"/>
          <p:cNvSpPr>
            <a:spLocks noGrp="1"/>
          </p:cNvSpPr>
          <p:nvPr>
            <p:ph type="title"/>
          </p:nvPr>
        </p:nvSpPr>
        <p:spPr/>
        <p:txBody>
          <a:bodyPr/>
          <a:lstStyle/>
          <a:p>
            <a:r>
              <a:rPr lang="hu-HU" smtClean="0"/>
              <a:t>Mintacím szerkesztése</a:t>
            </a:r>
            <a:endParaRPr lang="en-US"/>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zakaszfejléc">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hu-HU" smtClean="0"/>
              <a:t>Mintacím szerkesztése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ate Placeholder 3"/>
          <p:cNvSpPr>
            <a:spLocks noGrp="1"/>
          </p:cNvSpPr>
          <p:nvPr>
            <p:ph type="dt" sz="half" idx="10"/>
          </p:nvPr>
        </p:nvSpPr>
        <p:spPr/>
        <p:txBody>
          <a:bodyPr/>
          <a:lstStyle/>
          <a:p>
            <a:fld id="{8ADAA90A-3C9C-46CA-A9D6-E5BC0458EFD4}" type="datetime1">
              <a:rPr lang="hu-HU" smtClean="0"/>
              <a:t>2020. 03. 16.</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BC058E6-0AFA-429D-B207-3E662702A3C6}" type="slidenum">
              <a:rPr lang="hu-HU" smtClean="0"/>
              <a:t>‹#›</a:t>
            </a:fld>
            <a:endParaRPr lang="hu-HU"/>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a:p>
        </p:txBody>
      </p:sp>
      <p:sp>
        <p:nvSpPr>
          <p:cNvPr id="5" name="Date Placeholder 4"/>
          <p:cNvSpPr>
            <a:spLocks noGrp="1"/>
          </p:cNvSpPr>
          <p:nvPr>
            <p:ph type="dt" sz="half" idx="10"/>
          </p:nvPr>
        </p:nvSpPr>
        <p:spPr/>
        <p:txBody>
          <a:bodyPr/>
          <a:lstStyle/>
          <a:p>
            <a:fld id="{2A67BF20-40A0-4B41-90EF-F5B3EADDD379}" type="datetime1">
              <a:rPr lang="hu-HU" smtClean="0"/>
              <a:t>2020. 03. 16.</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FBC058E6-0AFA-429D-B207-3E662702A3C6}" type="slidenum">
              <a:rPr lang="hu-HU" smtClean="0"/>
              <a:t>‹#›</a:t>
            </a:fld>
            <a:endParaRPr lang="hu-HU"/>
          </a:p>
        </p:txBody>
      </p:sp>
      <p:sp>
        <p:nvSpPr>
          <p:cNvPr id="9" name="Content Placeholder 8"/>
          <p:cNvSpPr>
            <a:spLocks noGrp="1"/>
          </p:cNvSpPr>
          <p:nvPr>
            <p:ph sz="quarter" idx="13"/>
          </p:nvPr>
        </p:nvSpPr>
        <p:spPr>
          <a:xfrm>
            <a:off x="676655" y="2679192"/>
            <a:ext cx="3822192" cy="34472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smtClean="0"/>
              <a:t>Mintacím szerkesztése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7" name="Date Placeholder 6"/>
          <p:cNvSpPr>
            <a:spLocks noGrp="1"/>
          </p:cNvSpPr>
          <p:nvPr>
            <p:ph type="dt" sz="half" idx="10"/>
          </p:nvPr>
        </p:nvSpPr>
        <p:spPr/>
        <p:txBody>
          <a:bodyPr/>
          <a:lstStyle/>
          <a:p>
            <a:fld id="{4ADE3863-2CB7-498B-9EB2-2B901FB43871}" type="datetime1">
              <a:rPr lang="hu-HU" smtClean="0"/>
              <a:t>2020. 03. 16.</a:t>
            </a:fld>
            <a:endParaRPr lang="hu-HU"/>
          </a:p>
        </p:txBody>
      </p:sp>
      <p:sp>
        <p:nvSpPr>
          <p:cNvPr id="8" name="Footer Placeholder 7"/>
          <p:cNvSpPr>
            <a:spLocks noGrp="1"/>
          </p:cNvSpPr>
          <p:nvPr>
            <p:ph type="ftr" sz="quarter" idx="11"/>
          </p:nvPr>
        </p:nvSpPr>
        <p:spPr/>
        <p:txBody>
          <a:bodyPr/>
          <a:lstStyle/>
          <a:p>
            <a:endParaRPr lang="hu-HU"/>
          </a:p>
        </p:txBody>
      </p:sp>
      <p:sp>
        <p:nvSpPr>
          <p:cNvPr id="9" name="Slide Number Placeholder 8"/>
          <p:cNvSpPr>
            <a:spLocks noGrp="1"/>
          </p:cNvSpPr>
          <p:nvPr>
            <p:ph type="sldNum" sz="quarter" idx="12"/>
          </p:nvPr>
        </p:nvSpPr>
        <p:spPr/>
        <p:txBody>
          <a:bodyPr/>
          <a:lstStyle/>
          <a:p>
            <a:fld id="{FBC058E6-0AFA-429D-B207-3E662702A3C6}" type="slidenum">
              <a:rPr lang="hu-HU" smtClean="0"/>
              <a:t>‹#›</a:t>
            </a:fld>
            <a:endParaRPr lang="hu-HU"/>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a:p>
        </p:txBody>
      </p:sp>
      <p:sp>
        <p:nvSpPr>
          <p:cNvPr id="3" name="Date Placeholder 2"/>
          <p:cNvSpPr>
            <a:spLocks noGrp="1"/>
          </p:cNvSpPr>
          <p:nvPr>
            <p:ph type="dt" sz="half" idx="10"/>
          </p:nvPr>
        </p:nvSpPr>
        <p:spPr/>
        <p:txBody>
          <a:bodyPr/>
          <a:lstStyle/>
          <a:p>
            <a:fld id="{DC7D3ACF-8752-4150-8BE2-57F2D2663099}" type="datetime1">
              <a:rPr lang="hu-HU" smtClean="0"/>
              <a:t>2020. 03. 16.</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FBC058E6-0AFA-429D-B207-3E662702A3C6}" type="slidenum">
              <a:rPr lang="hu-HU" smtClean="0"/>
              <a:t>‹#›</a:t>
            </a:fld>
            <a:endParaRPr lang="hu-HU"/>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Üres">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DE213C02-0BC5-4874-8E8D-52FDFCC20A74}" type="datetime1">
              <a:rPr lang="hu-HU" smtClean="0"/>
              <a:t>2020. 03. 16.</a:t>
            </a:fld>
            <a:endParaRPr lang="hu-HU"/>
          </a:p>
        </p:txBody>
      </p:sp>
      <p:sp>
        <p:nvSpPr>
          <p:cNvPr id="3" name="Footer Placeholder 2"/>
          <p:cNvSpPr>
            <a:spLocks noGrp="1"/>
          </p:cNvSpPr>
          <p:nvPr>
            <p:ph type="ftr" sz="quarter" idx="11"/>
          </p:nvPr>
        </p:nvSpPr>
        <p:spPr/>
        <p:txBody>
          <a:bodyPr/>
          <a:lstStyle/>
          <a:p>
            <a:endParaRPr lang="hu-HU"/>
          </a:p>
        </p:txBody>
      </p:sp>
      <p:sp>
        <p:nvSpPr>
          <p:cNvPr id="4" name="Slide Number Placeholder 3"/>
          <p:cNvSpPr>
            <a:spLocks noGrp="1"/>
          </p:cNvSpPr>
          <p:nvPr>
            <p:ph type="sldNum" sz="quarter" idx="12"/>
          </p:nvPr>
        </p:nvSpPr>
        <p:spPr/>
        <p:txBody>
          <a:bodyPr/>
          <a:lstStyle/>
          <a:p>
            <a:fld id="{FBC058E6-0AFA-429D-B207-3E662702A3C6}" type="slidenum">
              <a:rPr lang="hu-HU" smtClean="0"/>
              <a:t>‹#›</a:t>
            </a:fld>
            <a:endParaRPr lang="hu-HU"/>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artalomrész képaláírással">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9DEBF77-59B5-4D3E-9A2F-3F0359980DA1}" type="datetime1">
              <a:rPr lang="hu-HU" smtClean="0"/>
              <a:t>2020. 03. 16.</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FBC058E6-0AFA-429D-B207-3E662702A3C6}" type="slidenum">
              <a:rPr lang="hu-HU" smtClean="0"/>
              <a:t>‹#›</a:t>
            </a:fld>
            <a:endParaRPr lang="hu-H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hu-HU" smtClean="0"/>
              <a:t>Mintacím szerkesztése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hu-HU" smtClean="0"/>
              <a:t>Mintacím szerkesztése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ate Placeholder 4"/>
          <p:cNvSpPr>
            <a:spLocks noGrp="1"/>
          </p:cNvSpPr>
          <p:nvPr>
            <p:ph type="dt" sz="half" idx="10"/>
          </p:nvPr>
        </p:nvSpPr>
        <p:spPr/>
        <p:txBody>
          <a:bodyPr/>
          <a:lstStyle/>
          <a:p>
            <a:fld id="{06AA0D8C-D973-49F8-BEFC-BDED2AF21668}" type="datetime1">
              <a:rPr lang="hu-HU" smtClean="0"/>
              <a:t>2020. 03. 16.</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FBC058E6-0AFA-429D-B207-3E662702A3C6}" type="slidenum">
              <a:rPr lang="hu-HU" smtClean="0"/>
              <a:t>‹#›</a:t>
            </a:fld>
            <a:endParaRPr lang="hu-H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smtClean="0"/>
              <a:t>Kép beszúrásához kattintson az ikonra</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hu-HU" smtClean="0"/>
              <a:t>Mintacím szerkesztése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6B9D2AFD-6646-4A5D-89C2-42CCB2AA7287}" type="datetime1">
              <a:rPr lang="hu-HU" smtClean="0"/>
              <a:t>2020. 03. 16.</a:t>
            </a:fld>
            <a:endParaRPr lang="hu-H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hu-H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BC058E6-0AFA-429D-B207-3E662702A3C6}" type="slidenum">
              <a:rPr lang="hu-HU" smtClean="0"/>
              <a:t>‹#›</a:t>
            </a:fld>
            <a:endParaRPr lang="hu-H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hf hdr="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booc.adam@kre.h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net.jogtar.hu/jogszabaly?docid=a0700123.tv#lbj8ida140" TargetMode="External"/><Relationship Id="rId3" Type="http://schemas.openxmlformats.org/officeDocument/2006/relationships/hyperlink" Target="https://net.jogtar.hu/jogszabaly?docid=a0700123.tv#lbj3ida140" TargetMode="External"/><Relationship Id="rId7" Type="http://schemas.openxmlformats.org/officeDocument/2006/relationships/hyperlink" Target="https://net.jogtar.hu/jogszabaly?docid=a0700123.tv#lbj7ida140" TargetMode="External"/><Relationship Id="rId2" Type="http://schemas.openxmlformats.org/officeDocument/2006/relationships/hyperlink" Target="https://net.jogtar.hu/jogszabaly?docid=a0700123.tv#lbj2ida140" TargetMode="External"/><Relationship Id="rId1" Type="http://schemas.openxmlformats.org/officeDocument/2006/relationships/slideLayout" Target="../slideLayouts/slideLayout2.xml"/><Relationship Id="rId6" Type="http://schemas.openxmlformats.org/officeDocument/2006/relationships/hyperlink" Target="https://net.jogtar.hu/jogszabaly?docid=a0700123.tv#lbj6ida140" TargetMode="External"/><Relationship Id="rId5" Type="http://schemas.openxmlformats.org/officeDocument/2006/relationships/hyperlink" Target="https://net.jogtar.hu/jogszabaly?docid=a0700123.tv#lbj5ida140" TargetMode="External"/><Relationship Id="rId4" Type="http://schemas.openxmlformats.org/officeDocument/2006/relationships/hyperlink" Target="https://net.jogtar.hu/jogszabaly?docid=a0700123.tv#lbj4ida14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net.jogtar.hu/jogszabaly?docid=a0300133.tv#lbj0idfef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uj.jogtar.hu/#lbj6id15843753533734041" TargetMode="External"/><Relationship Id="rId2" Type="http://schemas.openxmlformats.org/officeDocument/2006/relationships/hyperlink" Target="https://uj.jogtar.hu/"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https://net.jogtar.hu/jogszabaly?docid=a0300133.tv#lbj30idfefc" TargetMode="External"/><Relationship Id="rId2" Type="http://schemas.openxmlformats.org/officeDocument/2006/relationships/hyperlink" Target="https://net.jogtar.hu/jogszabaly?docid=a0300133.tv#lbj29idfefc" TargetMode="External"/><Relationship Id="rId1" Type="http://schemas.openxmlformats.org/officeDocument/2006/relationships/slideLayout" Target="../slideLayouts/slideLayout2.xml"/><Relationship Id="rId5" Type="http://schemas.openxmlformats.org/officeDocument/2006/relationships/hyperlink" Target="https://net.jogtar.hu/jogszabaly?docid=a0300133.tv#lbj32idfefc" TargetMode="External"/><Relationship Id="rId4" Type="http://schemas.openxmlformats.org/officeDocument/2006/relationships/hyperlink" Target="https://net.jogtar.hu/jogszabaly?docid=a0300133.tv#lbj31idfefc" TargetMode="External"/></Relationships>
</file>

<file path=ppt/slides/_rels/slide7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booc.adam@kre.h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lstStyle/>
          <a:p>
            <a:r>
              <a:rPr lang="hu-HU" b="1" dirty="0" smtClean="0"/>
              <a:t>POLGÁRI JOG II</a:t>
            </a:r>
            <a:endParaRPr lang="hu-HU" b="1" dirty="0"/>
          </a:p>
        </p:txBody>
      </p:sp>
      <p:sp>
        <p:nvSpPr>
          <p:cNvPr id="3" name="Alcím 2"/>
          <p:cNvSpPr>
            <a:spLocks noGrp="1"/>
          </p:cNvSpPr>
          <p:nvPr>
            <p:ph type="subTitle" idx="1"/>
          </p:nvPr>
        </p:nvSpPr>
        <p:spPr/>
        <p:txBody>
          <a:bodyPr/>
          <a:lstStyle/>
          <a:p>
            <a:r>
              <a:rPr lang="hu-HU" b="1" dirty="0" smtClean="0"/>
              <a:t>Dr. </a:t>
            </a:r>
            <a:r>
              <a:rPr lang="hu-HU" b="1" dirty="0" err="1" smtClean="0"/>
              <a:t>habil</a:t>
            </a:r>
            <a:r>
              <a:rPr lang="hu-HU" b="1" dirty="0" smtClean="0"/>
              <a:t>. Boóc Ádám, PhD.</a:t>
            </a:r>
          </a:p>
          <a:p>
            <a:r>
              <a:rPr lang="hu-HU" dirty="0" smtClean="0"/>
              <a:t>Tanszékvezető egyetemi docens</a:t>
            </a:r>
          </a:p>
          <a:p>
            <a:r>
              <a:rPr lang="hu-HU" dirty="0" smtClean="0"/>
              <a:t>E-mail: </a:t>
            </a:r>
            <a:r>
              <a:rPr lang="hu-HU" dirty="0" err="1" smtClean="0">
                <a:hlinkClick r:id="rId2"/>
              </a:rPr>
              <a:t>booc.adam</a:t>
            </a:r>
            <a:r>
              <a:rPr lang="hu-HU" dirty="0" smtClean="0">
                <a:hlinkClick r:id="rId2"/>
              </a:rPr>
              <a:t>@</a:t>
            </a:r>
            <a:r>
              <a:rPr lang="hu-HU" dirty="0" err="1" smtClean="0">
                <a:hlinkClick r:id="rId2"/>
              </a:rPr>
              <a:t>kre.hu</a:t>
            </a:r>
            <a:r>
              <a:rPr lang="hu-HU" dirty="0" smtClean="0"/>
              <a:t> </a:t>
            </a:r>
            <a:endParaRPr lang="hu-HU" dirty="0"/>
          </a:p>
        </p:txBody>
      </p:sp>
      <p:sp>
        <p:nvSpPr>
          <p:cNvPr id="4" name="Dátum helye 3"/>
          <p:cNvSpPr>
            <a:spLocks noGrp="1"/>
          </p:cNvSpPr>
          <p:nvPr>
            <p:ph type="dt" sz="half" idx="10"/>
          </p:nvPr>
        </p:nvSpPr>
        <p:spPr/>
        <p:txBody>
          <a:bodyPr/>
          <a:lstStyle/>
          <a:p>
            <a:fld id="{C9139169-1596-40E1-BAFC-2B58502B4724}" type="datetime1">
              <a:rPr lang="hu-HU" smtClean="0"/>
              <a:t>2020. 03. 16.</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FBC058E6-0AFA-429D-B207-3E662702A3C6}" type="slidenum">
              <a:rPr lang="hu-HU" smtClean="0"/>
              <a:t>1</a:t>
            </a:fld>
            <a:endParaRPr lang="hu-HU"/>
          </a:p>
        </p:txBody>
      </p:sp>
      <p:pic>
        <p:nvPicPr>
          <p:cNvPr id="7" name="Kép 6" descr="http://www.kre.hu/ajk/images/kre_logo.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15816" y="764704"/>
            <a:ext cx="3225165" cy="719455"/>
          </a:xfrm>
          <a:prstGeom prst="rect">
            <a:avLst/>
          </a:prstGeom>
          <a:noFill/>
          <a:ln>
            <a:noFill/>
          </a:ln>
        </p:spPr>
      </p:pic>
    </p:spTree>
    <p:extLst>
      <p:ext uri="{BB962C8B-B14F-4D97-AF65-F5344CB8AC3E}">
        <p14:creationId xmlns:p14="http://schemas.microsoft.com/office/powerpoint/2010/main" val="361538881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92500"/>
          </a:bodyPr>
          <a:lstStyle/>
          <a:p>
            <a:r>
              <a:rPr lang="hu-HU" dirty="0" smtClean="0"/>
              <a:t>(</a:t>
            </a:r>
            <a:r>
              <a:rPr lang="hu-HU" dirty="0"/>
              <a:t>1) A birtokba vehető testi tárgy tulajdonjog tárgya lehet.</a:t>
            </a:r>
          </a:p>
          <a:p>
            <a:r>
              <a:rPr lang="hu-HU" dirty="0"/>
              <a:t>(2) A dologra vonatkozó szabályokat megfelelően alkalmazni kell a pénzre és az értékpapírokra, valamint a dolog módjára hasznosítható természeti erőkre.</a:t>
            </a:r>
          </a:p>
          <a:p>
            <a:r>
              <a:rPr lang="hu-HU" dirty="0"/>
              <a:t>(3) A dologra vonatkozó szabályokat az állatokra a természetüknek megfelelő eltéréseket megállapító törvényi rendelkezések figyelembevételével kell alkalmazni.</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10</a:t>
            </a:fld>
            <a:endParaRPr lang="hu-HU"/>
          </a:p>
        </p:txBody>
      </p:sp>
      <p:sp>
        <p:nvSpPr>
          <p:cNvPr id="6" name="Cím 5"/>
          <p:cNvSpPr>
            <a:spLocks noGrp="1"/>
          </p:cNvSpPr>
          <p:nvPr>
            <p:ph type="title"/>
          </p:nvPr>
        </p:nvSpPr>
        <p:spPr/>
        <p:txBody>
          <a:bodyPr>
            <a:normAutofit fontScale="90000"/>
          </a:bodyPr>
          <a:lstStyle/>
          <a:p>
            <a:r>
              <a:rPr lang="hu-HU" dirty="0"/>
              <a:t>5:14. § [A dolog]  </a:t>
            </a:r>
            <a:br>
              <a:rPr lang="hu-HU" dirty="0"/>
            </a:br>
            <a:endParaRPr lang="hu-HU" dirty="0"/>
          </a:p>
        </p:txBody>
      </p:sp>
    </p:spTree>
    <p:extLst>
      <p:ext uri="{BB962C8B-B14F-4D97-AF65-F5344CB8AC3E}">
        <p14:creationId xmlns:p14="http://schemas.microsoft.com/office/powerpoint/2010/main" val="96952534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r>
              <a:rPr lang="hu-HU" dirty="0" smtClean="0"/>
              <a:t>A </a:t>
            </a:r>
            <a:r>
              <a:rPr lang="hu-HU" dirty="0"/>
              <a:t>tulajdonjog kiterjed mindarra, ami a dologgal olyképpen van tartósan egyesítve, hogy az elválasztással a dolog vagy elválasztott része elpusztulna, illetve az elválasztással értéke vagy használhatósága számottevően csökkenne.</a:t>
            </a:r>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11</a:t>
            </a:fld>
            <a:endParaRPr lang="hu-HU"/>
          </a:p>
        </p:txBody>
      </p:sp>
      <p:sp>
        <p:nvSpPr>
          <p:cNvPr id="6" name="Cím 5"/>
          <p:cNvSpPr>
            <a:spLocks noGrp="1"/>
          </p:cNvSpPr>
          <p:nvPr>
            <p:ph type="title"/>
          </p:nvPr>
        </p:nvSpPr>
        <p:spPr/>
        <p:txBody>
          <a:bodyPr>
            <a:normAutofit fontScale="90000"/>
          </a:bodyPr>
          <a:lstStyle/>
          <a:p>
            <a:r>
              <a:rPr lang="hu-HU" dirty="0"/>
              <a:t>5:15. § [Alkotórész]  </a:t>
            </a:r>
            <a:br>
              <a:rPr lang="hu-HU" dirty="0"/>
            </a:br>
            <a:endParaRPr lang="hu-HU" dirty="0"/>
          </a:p>
        </p:txBody>
      </p:sp>
    </p:spTree>
    <p:extLst>
      <p:ext uri="{BB962C8B-B14F-4D97-AF65-F5344CB8AC3E}">
        <p14:creationId xmlns:p14="http://schemas.microsoft.com/office/powerpoint/2010/main" val="33581910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r>
              <a:rPr lang="hu-HU" dirty="0" smtClean="0"/>
              <a:t>A </a:t>
            </a:r>
            <a:r>
              <a:rPr lang="hu-HU" dirty="0"/>
              <a:t>tulajdonjog kétség esetén kiterjed arra is, ami nem alkotórész ugyan, de a dolog rendeltetésszerű használatához vagy épségben tartásához rendszerint szükséges vagy azt elősegíti.</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12</a:t>
            </a:fld>
            <a:endParaRPr lang="hu-HU"/>
          </a:p>
        </p:txBody>
      </p:sp>
      <p:sp>
        <p:nvSpPr>
          <p:cNvPr id="6" name="Cím 5"/>
          <p:cNvSpPr>
            <a:spLocks noGrp="1"/>
          </p:cNvSpPr>
          <p:nvPr>
            <p:ph type="title"/>
          </p:nvPr>
        </p:nvSpPr>
        <p:spPr/>
        <p:txBody>
          <a:bodyPr>
            <a:normAutofit fontScale="90000"/>
          </a:bodyPr>
          <a:lstStyle/>
          <a:p>
            <a:r>
              <a:rPr lang="hu-HU" dirty="0"/>
              <a:t>5:16. § [Tartozék]  </a:t>
            </a:r>
            <a:br>
              <a:rPr lang="hu-HU" dirty="0"/>
            </a:br>
            <a:endParaRPr lang="hu-HU" dirty="0"/>
          </a:p>
        </p:txBody>
      </p:sp>
    </p:spTree>
    <p:extLst>
      <p:ext uri="{BB962C8B-B14F-4D97-AF65-F5344CB8AC3E}">
        <p14:creationId xmlns:p14="http://schemas.microsoft.com/office/powerpoint/2010/main" val="302450106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47500" lnSpcReduction="20000"/>
          </a:bodyPr>
          <a:lstStyle/>
          <a:p>
            <a:r>
              <a:rPr lang="hu-HU" dirty="0"/>
              <a:t>5:17. § [Az ingatlanon fennálló tulajdonjog terjedelme]  </a:t>
            </a:r>
          </a:p>
          <a:p>
            <a:r>
              <a:rPr lang="hu-HU" dirty="0"/>
              <a:t>(1) Az ingatlanon fennálló tulajdonjog a föld feletti légi térre és a föld alatti földtestre az ingatlan hasznosítási lehetőségeinek határáig terjed.</a:t>
            </a:r>
          </a:p>
          <a:p>
            <a:r>
              <a:rPr lang="hu-HU" dirty="0"/>
              <a:t>(2) Az ingatlanon fennálló tulajdonjog a föld méhének kincseire és a természeti erőforrásokra nem terjed ki.</a:t>
            </a:r>
          </a:p>
          <a:p>
            <a:r>
              <a:rPr lang="hu-HU" dirty="0"/>
              <a:t>5:18. § [Az épület és a föld tulajdonjoga]  </a:t>
            </a:r>
          </a:p>
          <a:p>
            <a:r>
              <a:rPr lang="hu-HU" dirty="0"/>
              <a:t>(1) Az épület tulajdonjoga - ha az épület és a föld tulajdonosa eltérően nem állapodnak meg - a földtulajdonost illeti meg.</a:t>
            </a:r>
          </a:p>
          <a:p>
            <a:r>
              <a:rPr lang="hu-HU" dirty="0"/>
              <a:t>(2) Az ingatlan tulajdonosa rendelkezhet úgy, hogy a földet és a rajta álló épületet önálló ingatlanokként jegyezzék be az ingatlan-nyilvántartásba.</a:t>
            </a:r>
          </a:p>
          <a:p>
            <a:r>
              <a:rPr lang="hu-HU" dirty="0"/>
              <a:t>5:19. § [A földhasználat szerződéses szabályozása a föld és az épület tulajdonosa között]  </a:t>
            </a:r>
          </a:p>
          <a:p>
            <a:r>
              <a:rPr lang="hu-HU" dirty="0"/>
              <a:t>(1) Ha a földtulajdonos és az épület tulajdonosa az épület létesítésével és a föld használatával kapcsolatos jogaikat és kötelezettségeiket szerződésben szabályozzák, e szerződés harmadik személlyel szemben akkor hatályos, ha azt az ingatlan-nyilvántartásba feljegyezték.</a:t>
            </a:r>
          </a:p>
          <a:p>
            <a:r>
              <a:rPr lang="hu-HU" dirty="0"/>
              <a:t>(2) A földtulajdonos és az épület tulajdonosa megállapodhatnak abban, hogy az épület tulajdonosa az épületet a földtulajdonos hozzájárulásával idegenítheti el vagy terhelheti meg. Az épület tulajdonosa a föld tulajdonosától a hozzájárulás megadását követelheti, ha az elidegenítés vagy a terhelés az épület tulajdonosát terhelő kötelezettségek teljesítését vagy az épület létesítésének a szerződésben rögzített célját nem veszélyezteti.</a:t>
            </a:r>
          </a:p>
          <a:p>
            <a:r>
              <a:rPr lang="hu-HU" dirty="0"/>
              <a:t>5:20. § [Elővásárlási jog az épület és a föld elváló tulajdona esetén]  </a:t>
            </a:r>
          </a:p>
          <a:p>
            <a:r>
              <a:rPr lang="hu-HU" dirty="0"/>
              <a:t>Ha a föld és a rajta álló épület tulajdonjoga elválik, a földtulajdonost az épületre, az épület tulajdonosát a földre elővásárlási jog illeti meg.</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13</a:t>
            </a:fld>
            <a:endParaRPr lang="hu-HU"/>
          </a:p>
        </p:txBody>
      </p:sp>
      <p:sp>
        <p:nvSpPr>
          <p:cNvPr id="6" name="Cím 5"/>
          <p:cNvSpPr>
            <a:spLocks noGrp="1"/>
          </p:cNvSpPr>
          <p:nvPr>
            <p:ph type="title"/>
          </p:nvPr>
        </p:nvSpPr>
        <p:spPr/>
        <p:txBody>
          <a:bodyPr>
            <a:normAutofit fontScale="90000"/>
          </a:bodyPr>
          <a:lstStyle/>
          <a:p>
            <a:r>
              <a:rPr lang="hu-HU" dirty="0" smtClean="0"/>
              <a:t>Az ingatlanon fennálló tulajdonjog egyes kérdései</a:t>
            </a:r>
            <a:endParaRPr lang="hu-HU" dirty="0"/>
          </a:p>
        </p:txBody>
      </p:sp>
    </p:spTree>
    <p:extLst>
      <p:ext uri="{BB962C8B-B14F-4D97-AF65-F5344CB8AC3E}">
        <p14:creationId xmlns:p14="http://schemas.microsoft.com/office/powerpoint/2010/main" val="21071805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r>
              <a:rPr lang="hu-HU" dirty="0" smtClean="0"/>
              <a:t>- </a:t>
            </a:r>
            <a:r>
              <a:rPr lang="hu-HU" i="1" dirty="0" err="1" smtClean="0"/>
              <a:t>Plena</a:t>
            </a:r>
            <a:r>
              <a:rPr lang="hu-HU" i="1" dirty="0" smtClean="0"/>
              <a:t> </a:t>
            </a:r>
            <a:r>
              <a:rPr lang="hu-HU" i="1" dirty="0" err="1" smtClean="0"/>
              <a:t>potestas</a:t>
            </a:r>
            <a:r>
              <a:rPr lang="hu-HU" i="1" dirty="0" smtClean="0"/>
              <a:t> </a:t>
            </a:r>
            <a:r>
              <a:rPr lang="hu-HU" i="1" dirty="0" err="1" smtClean="0"/>
              <a:t>in</a:t>
            </a:r>
            <a:r>
              <a:rPr lang="hu-HU" i="1" dirty="0" smtClean="0"/>
              <a:t> re;</a:t>
            </a:r>
          </a:p>
          <a:p>
            <a:r>
              <a:rPr lang="hu-HU" dirty="0" smtClean="0"/>
              <a:t>- </a:t>
            </a:r>
            <a:r>
              <a:rPr lang="hu-HU" i="1" dirty="0" err="1" smtClean="0"/>
              <a:t>In</a:t>
            </a:r>
            <a:r>
              <a:rPr lang="hu-HU" i="1" dirty="0" smtClean="0"/>
              <a:t> </a:t>
            </a:r>
            <a:r>
              <a:rPr lang="hu-HU" i="1" dirty="0" err="1" smtClean="0"/>
              <a:t>suo</a:t>
            </a:r>
            <a:r>
              <a:rPr lang="hu-HU" i="1" dirty="0" smtClean="0"/>
              <a:t> </a:t>
            </a:r>
            <a:r>
              <a:rPr lang="hu-HU" i="1" dirty="0" err="1" smtClean="0"/>
              <a:t>hactenus</a:t>
            </a:r>
            <a:r>
              <a:rPr lang="hu-HU" i="1" dirty="0" smtClean="0"/>
              <a:t> </a:t>
            </a:r>
            <a:r>
              <a:rPr lang="hu-HU" i="1" dirty="0" err="1" smtClean="0"/>
              <a:t>facere</a:t>
            </a:r>
            <a:r>
              <a:rPr lang="hu-HU" i="1" dirty="0" smtClean="0"/>
              <a:t> </a:t>
            </a:r>
            <a:r>
              <a:rPr lang="hu-HU" i="1" dirty="0" err="1" smtClean="0"/>
              <a:t>licet</a:t>
            </a:r>
            <a:r>
              <a:rPr lang="hu-HU" i="1" dirty="0" smtClean="0"/>
              <a:t>, </a:t>
            </a:r>
            <a:r>
              <a:rPr lang="hu-HU" i="1" dirty="0" err="1" smtClean="0"/>
              <a:t>quatenus</a:t>
            </a:r>
            <a:r>
              <a:rPr lang="hu-HU" i="1" dirty="0" smtClean="0"/>
              <a:t> nihil </a:t>
            </a:r>
            <a:r>
              <a:rPr lang="hu-HU" i="1" dirty="0" err="1" smtClean="0"/>
              <a:t>in</a:t>
            </a:r>
            <a:r>
              <a:rPr lang="hu-HU" i="1" dirty="0" smtClean="0"/>
              <a:t> </a:t>
            </a:r>
            <a:r>
              <a:rPr lang="hu-HU" i="1" dirty="0" err="1" smtClean="0"/>
              <a:t>alienum</a:t>
            </a:r>
            <a:r>
              <a:rPr lang="hu-HU" i="1" dirty="0" smtClean="0"/>
              <a:t> </a:t>
            </a:r>
            <a:r>
              <a:rPr lang="hu-HU" i="1" dirty="0" err="1" smtClean="0"/>
              <a:t>emittat</a:t>
            </a:r>
            <a:r>
              <a:rPr lang="hu-HU" dirty="0" smtClean="0"/>
              <a:t>;</a:t>
            </a:r>
          </a:p>
          <a:p>
            <a:r>
              <a:rPr lang="hu-HU" dirty="0" smtClean="0"/>
              <a:t>- mindenki más jogellenes behatását kizárhatja</a:t>
            </a:r>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14</a:t>
            </a:fld>
            <a:endParaRPr lang="hu-HU"/>
          </a:p>
        </p:txBody>
      </p:sp>
      <p:sp>
        <p:nvSpPr>
          <p:cNvPr id="6" name="Cím 5"/>
          <p:cNvSpPr>
            <a:spLocks noGrp="1"/>
          </p:cNvSpPr>
          <p:nvPr>
            <p:ph type="title"/>
          </p:nvPr>
        </p:nvSpPr>
        <p:spPr/>
        <p:txBody>
          <a:bodyPr/>
          <a:lstStyle/>
          <a:p>
            <a:r>
              <a:rPr lang="hu-HU" dirty="0" smtClean="0"/>
              <a:t>A tulajdon általában</a:t>
            </a:r>
            <a:endParaRPr lang="hu-HU" dirty="0"/>
          </a:p>
        </p:txBody>
      </p:sp>
    </p:spTree>
    <p:extLst>
      <p:ext uri="{BB962C8B-B14F-4D97-AF65-F5344CB8AC3E}">
        <p14:creationId xmlns:p14="http://schemas.microsoft.com/office/powerpoint/2010/main" val="90828392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r>
              <a:rPr lang="hu-HU" dirty="0" smtClean="0"/>
              <a:t>- Magántulajdon v. köztulajdon</a:t>
            </a:r>
          </a:p>
          <a:p>
            <a:r>
              <a:rPr lang="hu-HU" dirty="0" smtClean="0"/>
              <a:t>- A magántulajdon primátusa</a:t>
            </a:r>
          </a:p>
          <a:p>
            <a:r>
              <a:rPr lang="hu-HU" dirty="0" smtClean="0"/>
              <a:t>- az </a:t>
            </a:r>
            <a:r>
              <a:rPr lang="hu-HU" smtClean="0"/>
              <a:t>állami tulajdon jelentősége</a:t>
            </a:r>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15</a:t>
            </a:fld>
            <a:endParaRPr lang="hu-HU"/>
          </a:p>
        </p:txBody>
      </p:sp>
      <p:sp>
        <p:nvSpPr>
          <p:cNvPr id="6" name="Cím 5"/>
          <p:cNvSpPr>
            <a:spLocks noGrp="1"/>
          </p:cNvSpPr>
          <p:nvPr>
            <p:ph type="title"/>
          </p:nvPr>
        </p:nvSpPr>
        <p:spPr/>
        <p:txBody>
          <a:bodyPr/>
          <a:lstStyle/>
          <a:p>
            <a:r>
              <a:rPr lang="hu-HU" dirty="0" smtClean="0"/>
              <a:t>A tulajdon társadalmi jelentősége</a:t>
            </a:r>
            <a:endParaRPr lang="hu-HU" dirty="0"/>
          </a:p>
        </p:txBody>
      </p:sp>
    </p:spTree>
    <p:extLst>
      <p:ext uri="{BB962C8B-B14F-4D97-AF65-F5344CB8AC3E}">
        <p14:creationId xmlns:p14="http://schemas.microsoft.com/office/powerpoint/2010/main" val="193320378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lnSpcReduction="10000"/>
          </a:bodyPr>
          <a:lstStyle/>
          <a:p>
            <a:r>
              <a:rPr lang="de-DE" b="1" dirty="0"/>
              <a:t>Bürgerliches Gesetzbuch (BGB)</a:t>
            </a:r>
            <a:br>
              <a:rPr lang="de-DE" b="1" dirty="0"/>
            </a:br>
            <a:r>
              <a:rPr lang="de-DE" b="1" dirty="0"/>
              <a:t>§ 903 Befugnisse des Eigentümers</a:t>
            </a:r>
          </a:p>
          <a:p>
            <a:r>
              <a:rPr lang="de-DE" dirty="0"/>
              <a:t>Der Eigentümer einer Sache kann, soweit nicht das Gesetz oder Rechte Dritter entgegenstehen, mit der Sache nach Belieben verfahren und andere von jeder Einwirkung ausschließen. Der Eigentümer eines Tieres hat bei der Ausübung seiner Befugnisse die besonderen Vorschriften zum Schutz der Tiere zu beachten.</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16</a:t>
            </a:fld>
            <a:endParaRPr lang="hu-HU"/>
          </a:p>
        </p:txBody>
      </p:sp>
      <p:sp>
        <p:nvSpPr>
          <p:cNvPr id="6" name="Cím 5"/>
          <p:cNvSpPr>
            <a:spLocks noGrp="1"/>
          </p:cNvSpPr>
          <p:nvPr>
            <p:ph type="title"/>
          </p:nvPr>
        </p:nvSpPr>
        <p:spPr/>
        <p:txBody>
          <a:bodyPr>
            <a:normAutofit fontScale="90000"/>
          </a:bodyPr>
          <a:lstStyle/>
          <a:p>
            <a:r>
              <a:rPr lang="hu-HU" dirty="0" smtClean="0"/>
              <a:t>A tulajdon meghatározása a </a:t>
            </a:r>
            <a:r>
              <a:rPr lang="hu-HU" dirty="0" err="1" smtClean="0"/>
              <a:t>BGB-ben</a:t>
            </a:r>
            <a:endParaRPr lang="hu-HU" dirty="0"/>
          </a:p>
        </p:txBody>
      </p:sp>
    </p:spTree>
    <p:extLst>
      <p:ext uri="{BB962C8B-B14F-4D97-AF65-F5344CB8AC3E}">
        <p14:creationId xmlns:p14="http://schemas.microsoft.com/office/powerpoint/2010/main" val="372753816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r>
              <a:rPr lang="hu-HU" dirty="0" smtClean="0"/>
              <a:t>§. 354</a:t>
            </a:r>
            <a:r>
              <a:rPr lang="de-DE" dirty="0" smtClean="0"/>
              <a:t>Als </a:t>
            </a:r>
            <a:r>
              <a:rPr lang="de-DE" dirty="0"/>
              <a:t>ein Recht betrachtet, ist </a:t>
            </a:r>
            <a:r>
              <a:rPr lang="de-DE" dirty="0" err="1"/>
              <a:t>Eigenthum</a:t>
            </a:r>
            <a:r>
              <a:rPr lang="de-DE" dirty="0"/>
              <a:t> das </a:t>
            </a:r>
            <a:r>
              <a:rPr lang="de-DE" dirty="0" err="1"/>
              <a:t>Befugniß</a:t>
            </a:r>
            <a:r>
              <a:rPr lang="de-DE" dirty="0"/>
              <a:t>, mit der Substanz und den Nutzungen einer Sache nach </a:t>
            </a:r>
            <a:r>
              <a:rPr lang="de-DE" dirty="0" err="1"/>
              <a:t>Willkühr</a:t>
            </a:r>
            <a:r>
              <a:rPr lang="de-DE" dirty="0"/>
              <a:t> zu schalten, und jeden Andern davon auszuschließen.</a:t>
            </a:r>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17</a:t>
            </a:fld>
            <a:endParaRPr lang="hu-HU"/>
          </a:p>
        </p:txBody>
      </p:sp>
      <p:sp>
        <p:nvSpPr>
          <p:cNvPr id="6" name="Cím 5"/>
          <p:cNvSpPr>
            <a:spLocks noGrp="1"/>
          </p:cNvSpPr>
          <p:nvPr>
            <p:ph type="title"/>
          </p:nvPr>
        </p:nvSpPr>
        <p:spPr/>
        <p:txBody>
          <a:bodyPr>
            <a:normAutofit fontScale="90000"/>
          </a:bodyPr>
          <a:lstStyle/>
          <a:p>
            <a:r>
              <a:rPr lang="hu-HU" dirty="0" smtClean="0"/>
              <a:t>A tulajdon meghatározása az </a:t>
            </a:r>
            <a:r>
              <a:rPr lang="hu-HU" dirty="0" err="1" smtClean="0"/>
              <a:t>ABGB-ben</a:t>
            </a:r>
            <a:endParaRPr lang="hu-HU" dirty="0"/>
          </a:p>
        </p:txBody>
      </p:sp>
    </p:spTree>
    <p:extLst>
      <p:ext uri="{BB962C8B-B14F-4D97-AF65-F5344CB8AC3E}">
        <p14:creationId xmlns:p14="http://schemas.microsoft.com/office/powerpoint/2010/main" val="44705692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lnSpcReduction="10000"/>
          </a:bodyPr>
          <a:lstStyle/>
          <a:p>
            <a:r>
              <a:rPr lang="hu-HU" dirty="0"/>
              <a:t>5:13. § [A tulajdonjog]  </a:t>
            </a:r>
          </a:p>
          <a:p>
            <a:r>
              <a:rPr lang="hu-HU" dirty="0"/>
              <a:t>(1) A tulajdonost tulajdonjogának tárgyán - jogszabály és mások jogai által megszabott korlátok között - teljes és kizárólagos jogi hatalom illeti meg.</a:t>
            </a:r>
          </a:p>
          <a:p>
            <a:r>
              <a:rPr lang="hu-HU" dirty="0"/>
              <a:t>(2) A tulajdonost megilleti különösen a birtoklás, a használat, a hasznosítás, a hasznok szedésének és a rendelkezés joga.</a:t>
            </a:r>
          </a:p>
          <a:p>
            <a:r>
              <a:rPr lang="hu-HU" dirty="0"/>
              <a:t>(3) A tulajdonosnak joga van minden jogosulatlan behatás kizárására.</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18</a:t>
            </a:fld>
            <a:endParaRPr lang="hu-HU"/>
          </a:p>
        </p:txBody>
      </p:sp>
      <p:sp>
        <p:nvSpPr>
          <p:cNvPr id="6" name="Cím 5"/>
          <p:cNvSpPr>
            <a:spLocks noGrp="1"/>
          </p:cNvSpPr>
          <p:nvPr>
            <p:ph type="title"/>
          </p:nvPr>
        </p:nvSpPr>
        <p:spPr/>
        <p:txBody>
          <a:bodyPr>
            <a:normAutofit fontScale="90000"/>
          </a:bodyPr>
          <a:lstStyle/>
          <a:p>
            <a:r>
              <a:rPr lang="hu-HU" dirty="0" smtClean="0"/>
              <a:t>A tulajdonjog általában a magyar </a:t>
            </a:r>
            <a:r>
              <a:rPr lang="hu-HU" dirty="0" err="1" smtClean="0"/>
              <a:t>Ptk-ban</a:t>
            </a:r>
            <a:endParaRPr lang="hu-HU" dirty="0"/>
          </a:p>
        </p:txBody>
      </p:sp>
    </p:spTree>
    <p:extLst>
      <p:ext uri="{BB962C8B-B14F-4D97-AF65-F5344CB8AC3E}">
        <p14:creationId xmlns:p14="http://schemas.microsoft.com/office/powerpoint/2010/main" val="408571841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92500" lnSpcReduction="20000"/>
          </a:bodyPr>
          <a:lstStyle/>
          <a:p>
            <a:pPr algn="ctr"/>
            <a:r>
              <a:rPr lang="hu-HU" dirty="0"/>
              <a:t>5:21. § [A birtoklás joga]  </a:t>
            </a:r>
          </a:p>
          <a:p>
            <a:r>
              <a:rPr lang="hu-HU" dirty="0"/>
              <a:t>A tulajdonost megilleti a birtoklás joga és a birtokvédelem</a:t>
            </a:r>
            <a:r>
              <a:rPr lang="hu-HU" dirty="0" smtClean="0"/>
              <a:t>.</a:t>
            </a:r>
          </a:p>
          <a:p>
            <a:endParaRPr lang="hu-HU" dirty="0"/>
          </a:p>
          <a:p>
            <a:r>
              <a:rPr lang="hu-HU" dirty="0"/>
              <a:t>BH2019. 321.</a:t>
            </a:r>
          </a:p>
          <a:p>
            <a:r>
              <a:rPr lang="hu-HU" dirty="0"/>
              <a:t>I. Részletvétel alapján a vevő megszerzi a dolog tulajdonjogát, ha a vételárat teljes egészében megfizeti és a dolog a birtokába kerül.</a:t>
            </a:r>
          </a:p>
          <a:p>
            <a:r>
              <a:rPr lang="hu-HU" b="1" dirty="0"/>
              <a:t>II. A dolog birtokbavétele megvalósulhat úgy is, hogy a dolog feletti közvetlen uralom továbbra is a tulajdonosnál marad, ő azonban a dolgot ezentúl más jogcím alapján </a:t>
            </a:r>
            <a:r>
              <a:rPr lang="hu-HU" b="1" dirty="0" smtClean="0"/>
              <a:t>birtokolja.</a:t>
            </a:r>
            <a:endParaRPr lang="hu-HU" b="1" dirty="0"/>
          </a:p>
          <a:p>
            <a:endParaRPr lang="hu-HU" dirty="0"/>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19</a:t>
            </a:fld>
            <a:endParaRPr lang="hu-HU"/>
          </a:p>
        </p:txBody>
      </p:sp>
      <p:sp>
        <p:nvSpPr>
          <p:cNvPr id="6" name="Cím 5"/>
          <p:cNvSpPr>
            <a:spLocks noGrp="1"/>
          </p:cNvSpPr>
          <p:nvPr>
            <p:ph type="title"/>
          </p:nvPr>
        </p:nvSpPr>
        <p:spPr/>
        <p:txBody>
          <a:bodyPr>
            <a:normAutofit fontScale="90000"/>
          </a:bodyPr>
          <a:lstStyle/>
          <a:p>
            <a:r>
              <a:rPr lang="hu-HU" dirty="0"/>
              <a:t>A birtokláshoz való jog</a:t>
            </a:r>
            <a:br>
              <a:rPr lang="hu-HU" dirty="0"/>
            </a:br>
            <a:endParaRPr lang="hu-HU" dirty="0"/>
          </a:p>
        </p:txBody>
      </p:sp>
    </p:spTree>
    <p:extLst>
      <p:ext uri="{BB962C8B-B14F-4D97-AF65-F5344CB8AC3E}">
        <p14:creationId xmlns:p14="http://schemas.microsoft.com/office/powerpoint/2010/main" val="26724151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r>
              <a:rPr lang="hu-HU" i="1" dirty="0" err="1" smtClean="0"/>
              <a:t>Omnis</a:t>
            </a:r>
            <a:r>
              <a:rPr lang="hu-HU" i="1" dirty="0" smtClean="0"/>
              <a:t> </a:t>
            </a:r>
            <a:r>
              <a:rPr lang="hu-HU" i="1" dirty="0" err="1"/>
              <a:t>definitio</a:t>
            </a:r>
            <a:r>
              <a:rPr lang="hu-HU" i="1" dirty="0"/>
              <a:t> </a:t>
            </a:r>
            <a:r>
              <a:rPr lang="hu-HU" i="1" dirty="0" err="1"/>
              <a:t>in</a:t>
            </a:r>
            <a:r>
              <a:rPr lang="hu-HU" i="1" dirty="0"/>
              <a:t> </a:t>
            </a:r>
            <a:r>
              <a:rPr lang="hu-HU" i="1" dirty="0" err="1"/>
              <a:t>iure</a:t>
            </a:r>
            <a:r>
              <a:rPr lang="hu-HU" i="1" dirty="0"/>
              <a:t> </a:t>
            </a:r>
            <a:r>
              <a:rPr lang="hu-HU" i="1" dirty="0" err="1"/>
              <a:t>civili</a:t>
            </a:r>
            <a:r>
              <a:rPr lang="hu-HU" i="1" dirty="0"/>
              <a:t> </a:t>
            </a:r>
            <a:r>
              <a:rPr lang="hu-HU" i="1" dirty="0" err="1"/>
              <a:t>periculosa</a:t>
            </a:r>
            <a:r>
              <a:rPr lang="hu-HU" i="1" dirty="0"/>
              <a:t> est: </a:t>
            </a:r>
            <a:r>
              <a:rPr lang="hu-HU" i="1" dirty="0" err="1"/>
              <a:t>parum</a:t>
            </a:r>
            <a:r>
              <a:rPr lang="hu-HU" i="1" dirty="0"/>
              <a:t> </a:t>
            </a:r>
            <a:r>
              <a:rPr lang="hu-HU" i="1" dirty="0" err="1"/>
              <a:t>est</a:t>
            </a:r>
            <a:r>
              <a:rPr lang="hu-HU" i="1" dirty="0"/>
              <a:t> </a:t>
            </a:r>
            <a:r>
              <a:rPr lang="hu-HU" i="1" dirty="0" err="1"/>
              <a:t>enim</a:t>
            </a:r>
            <a:r>
              <a:rPr lang="hu-HU" i="1" dirty="0"/>
              <a:t> </a:t>
            </a:r>
            <a:r>
              <a:rPr lang="hu-HU" i="1" dirty="0" err="1"/>
              <a:t>ut</a:t>
            </a:r>
            <a:r>
              <a:rPr lang="hu-HU" i="1" dirty="0"/>
              <a:t> non </a:t>
            </a:r>
            <a:r>
              <a:rPr lang="hu-HU" i="1" dirty="0" err="1"/>
              <a:t>subverti</a:t>
            </a:r>
            <a:r>
              <a:rPr lang="hu-HU" i="1" dirty="0"/>
              <a:t> </a:t>
            </a:r>
            <a:r>
              <a:rPr lang="hu-HU" i="1" dirty="0" err="1" smtClean="0"/>
              <a:t>possit</a:t>
            </a:r>
            <a:r>
              <a:rPr lang="hu-HU" i="1" dirty="0" smtClean="0"/>
              <a:t>…</a:t>
            </a:r>
          </a:p>
          <a:p>
            <a:r>
              <a:rPr lang="hu-HU" i="1" dirty="0" err="1" smtClean="0"/>
              <a:t>Das</a:t>
            </a:r>
            <a:r>
              <a:rPr lang="hu-HU" i="1" dirty="0" smtClean="0"/>
              <a:t> </a:t>
            </a:r>
            <a:r>
              <a:rPr lang="hu-HU" i="1" dirty="0" err="1" smtClean="0"/>
              <a:t>Privatrecht</a:t>
            </a:r>
            <a:r>
              <a:rPr lang="hu-HU" i="1" dirty="0" smtClean="0"/>
              <a:t>: die </a:t>
            </a:r>
            <a:r>
              <a:rPr lang="hu-HU" i="1" dirty="0" err="1" smtClean="0"/>
              <a:t>Herzkammer</a:t>
            </a:r>
            <a:r>
              <a:rPr lang="hu-HU" i="1" dirty="0" smtClean="0"/>
              <a:t> </a:t>
            </a:r>
            <a:r>
              <a:rPr lang="hu-HU" i="1" dirty="0" err="1" smtClean="0"/>
              <a:t>allen</a:t>
            </a:r>
            <a:r>
              <a:rPr lang="hu-HU" i="1" dirty="0" smtClean="0"/>
              <a:t> </a:t>
            </a:r>
            <a:r>
              <a:rPr lang="hu-HU" i="1" dirty="0" err="1" smtClean="0"/>
              <a:t>Rechts</a:t>
            </a:r>
            <a:r>
              <a:rPr lang="hu-HU" i="1" dirty="0" smtClean="0"/>
              <a:t> (G. </a:t>
            </a:r>
            <a:r>
              <a:rPr lang="hu-HU" i="1" dirty="0" err="1" smtClean="0"/>
              <a:t>Radbruch</a:t>
            </a:r>
            <a:r>
              <a:rPr lang="hu-HU" i="1" dirty="0" smtClean="0"/>
              <a:t>)</a:t>
            </a:r>
            <a:endParaRPr lang="hu-HU" i="1"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2</a:t>
            </a:fld>
            <a:endParaRPr lang="hu-HU"/>
          </a:p>
        </p:txBody>
      </p:sp>
      <p:sp>
        <p:nvSpPr>
          <p:cNvPr id="6" name="Cím 5"/>
          <p:cNvSpPr>
            <a:spLocks noGrp="1"/>
          </p:cNvSpPr>
          <p:nvPr>
            <p:ph type="title"/>
          </p:nvPr>
        </p:nvSpPr>
        <p:spPr/>
        <p:txBody>
          <a:bodyPr/>
          <a:lstStyle/>
          <a:p>
            <a:r>
              <a:rPr lang="hu-HU" dirty="0" smtClean="0"/>
              <a:t>Mottó</a:t>
            </a:r>
            <a:endParaRPr lang="hu-HU" dirty="0"/>
          </a:p>
        </p:txBody>
      </p:sp>
    </p:spTree>
    <p:extLst>
      <p:ext uri="{BB962C8B-B14F-4D97-AF65-F5344CB8AC3E}">
        <p14:creationId xmlns:p14="http://schemas.microsoft.com/office/powerpoint/2010/main" val="307486816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85000" lnSpcReduction="10000"/>
          </a:bodyPr>
          <a:lstStyle/>
          <a:p>
            <a:r>
              <a:rPr lang="hu-HU" dirty="0" smtClean="0"/>
              <a:t>1</a:t>
            </a:r>
            <a:r>
              <a:rPr lang="hu-HU" dirty="0"/>
              <a:t>. Általános szabályok</a:t>
            </a:r>
          </a:p>
          <a:p>
            <a:r>
              <a:rPr lang="hu-HU" dirty="0"/>
              <a:t>5:22. § [Használat, hasznok szedése, terhek viselése és veszélyviselés]  </a:t>
            </a:r>
          </a:p>
          <a:p>
            <a:r>
              <a:rPr lang="hu-HU" dirty="0"/>
              <a:t>A tulajdonos jogosult a dolgot használni és a dolog hasznait szedni; viseli a dologgal járó terheket és a dologban beállott azt a kárt, amelynek megtérítésére senkit sem lehet kötelezni.</a:t>
            </a:r>
          </a:p>
          <a:p>
            <a:r>
              <a:rPr lang="hu-HU" dirty="0"/>
              <a:t>5:23. § [A dolog használatának általános magánjogi korlátja]  </a:t>
            </a:r>
          </a:p>
          <a:p>
            <a:r>
              <a:rPr lang="hu-HU" dirty="0"/>
              <a:t>A tulajdonos a dolog használata során köteles tartózkodni minden olyan magatartástól, amellyel másokat, különösen a szomszédokat szükségtelenül zavarná, vagy amellyel jogaik gyakorlását veszélyeztetné.</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20</a:t>
            </a:fld>
            <a:endParaRPr lang="hu-HU"/>
          </a:p>
        </p:txBody>
      </p:sp>
      <p:sp>
        <p:nvSpPr>
          <p:cNvPr id="6" name="Cím 5"/>
          <p:cNvSpPr>
            <a:spLocks noGrp="1"/>
          </p:cNvSpPr>
          <p:nvPr>
            <p:ph type="title"/>
          </p:nvPr>
        </p:nvSpPr>
        <p:spPr/>
        <p:txBody>
          <a:bodyPr>
            <a:normAutofit fontScale="90000"/>
          </a:bodyPr>
          <a:lstStyle/>
          <a:p>
            <a:r>
              <a:rPr lang="hu-HU" dirty="0" smtClean="0"/>
              <a:t/>
            </a:r>
            <a:br>
              <a:rPr lang="hu-HU" dirty="0" smtClean="0"/>
            </a:br>
            <a:r>
              <a:rPr lang="hu-HU" dirty="0" smtClean="0"/>
              <a:t>A </a:t>
            </a:r>
            <a:r>
              <a:rPr lang="hu-HU" dirty="0"/>
              <a:t>használat és a hasznok szedésének joga</a:t>
            </a:r>
            <a:br>
              <a:rPr lang="hu-HU" dirty="0"/>
            </a:br>
            <a:endParaRPr lang="hu-HU" dirty="0"/>
          </a:p>
        </p:txBody>
      </p:sp>
    </p:spTree>
    <p:extLst>
      <p:ext uri="{BB962C8B-B14F-4D97-AF65-F5344CB8AC3E}">
        <p14:creationId xmlns:p14="http://schemas.microsoft.com/office/powerpoint/2010/main" val="428988891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92500" lnSpcReduction="10000"/>
          </a:bodyPr>
          <a:lstStyle/>
          <a:p>
            <a:pPr algn="ctr"/>
            <a:r>
              <a:rPr lang="hu-HU" dirty="0"/>
              <a:t>PK 3. szám * </a:t>
            </a:r>
          </a:p>
          <a:p>
            <a:r>
              <a:rPr lang="hu-HU" dirty="0"/>
              <a:t>A szomszédos ingatlanon - különösen a közös határvonal közelében - levő növényzet zavaró, károsító hatása miatt a növényzet eltávolítása iránt indított perben mindenkor azt kell vizsgálni, hogy a növényzet szükségtelenül zavarja-e a szomszédot ingatlana birtoklásában, okoz-e kárt, vagy fennáll-e a károsodás veszélye.</a:t>
            </a:r>
          </a:p>
          <a:p>
            <a:r>
              <a:rPr lang="hu-HU" dirty="0"/>
              <a:t>A növényzet kivágására való kötelezésre kivételesen kerülhet sor, csak abban az esetben, ha az érdeksérelem más módon, így kártérítéssel sem hárítható el.</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21</a:t>
            </a:fld>
            <a:endParaRPr lang="hu-HU"/>
          </a:p>
        </p:txBody>
      </p:sp>
      <p:sp>
        <p:nvSpPr>
          <p:cNvPr id="6" name="Cím 5"/>
          <p:cNvSpPr>
            <a:spLocks noGrp="1"/>
          </p:cNvSpPr>
          <p:nvPr>
            <p:ph type="title"/>
          </p:nvPr>
        </p:nvSpPr>
        <p:spPr/>
        <p:txBody>
          <a:bodyPr/>
          <a:lstStyle/>
          <a:p>
            <a:r>
              <a:rPr lang="hu-HU" dirty="0" smtClean="0"/>
              <a:t>Joggyakorlat</a:t>
            </a:r>
            <a:endParaRPr lang="hu-HU" dirty="0"/>
          </a:p>
        </p:txBody>
      </p:sp>
    </p:spTree>
    <p:extLst>
      <p:ext uri="{BB962C8B-B14F-4D97-AF65-F5344CB8AC3E}">
        <p14:creationId xmlns:p14="http://schemas.microsoft.com/office/powerpoint/2010/main" val="136063263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55000" lnSpcReduction="20000"/>
          </a:bodyPr>
          <a:lstStyle/>
          <a:p>
            <a:pPr algn="ctr"/>
            <a:r>
              <a:rPr lang="hu-HU" b="1" dirty="0"/>
              <a:t>2/2006. Polgári jogegységi határozat</a:t>
            </a:r>
          </a:p>
          <a:p>
            <a:pPr algn="ctr"/>
            <a:r>
              <a:rPr lang="hu-HU" b="1" dirty="0"/>
              <a:t>a parkolási díj, valamint pótdíj befizetési kötelezettségéről *   </a:t>
            </a:r>
          </a:p>
          <a:p>
            <a:pPr algn="ctr"/>
            <a:r>
              <a:rPr lang="hu-HU" b="1" dirty="0"/>
              <a:t>A MAGYAR KÖZTÁRSASÁG NEVÉBEN!</a:t>
            </a:r>
          </a:p>
          <a:p>
            <a:r>
              <a:rPr lang="hu-HU" dirty="0"/>
              <a:t>A Magyar Köztársaság Legfelsőbb Bíróságának jogegységi tanácsa a Legfelsőbb Bíróság </a:t>
            </a:r>
            <a:r>
              <a:rPr lang="hu-HU" dirty="0" err="1"/>
              <a:t>Gfv</a:t>
            </a:r>
            <a:r>
              <a:rPr lang="hu-HU" dirty="0"/>
              <a:t>. XI. tanácsa által indítványozott jogegységi eljárásban meghozta a következő</a:t>
            </a:r>
          </a:p>
          <a:p>
            <a:r>
              <a:rPr lang="hu-HU" dirty="0"/>
              <a:t>jogegységi határozatot:</a:t>
            </a:r>
          </a:p>
          <a:p>
            <a:r>
              <a:rPr lang="hu-HU" dirty="0"/>
              <a:t>A parkolási díj, valamint pótdíj kötelmi pénzkövetelés, amelynek megfizetésére a parkolási szolgáltatást igénybe vevő szerződő fél, vagyis a gépjárművet ténylegesen használó személy köteles.</a:t>
            </a:r>
          </a:p>
          <a:p>
            <a:r>
              <a:rPr lang="hu-HU" dirty="0"/>
              <a:t>Az üzemben tartói minőség magában foglalja a gépjármű tényleges használatát is, ezért vélelem szól amellett, hogy a gépjárművet a parkoláskor az üzemben tartó használta. Az üzemben tartó ezt a vélelmet csak azzal tudja megdönteni, ha - a gépjárművet ténylegesen használó személy és a használat jogcímének a megjelölésével - kétséget kizáró módon bizonyítja, hogy a gépjárművet a parkolási szolgáltatás igénybevételekor nem ő használta.</a:t>
            </a:r>
          </a:p>
          <a:p>
            <a:r>
              <a:rPr lang="hu-HU" dirty="0"/>
              <a:t>Amennyiben jogszabály (pl. önkormányzati rendelet) a helyszínen meg nem fizetett parkolási díj (pótdíj) miatt a gépjármű tulajdonosának (üzemben tartójának) felelősségét állapítja meg, a gépjármű tulajdonosa (üzemben tartója) a felelősség alól nem mentheti ki magát azzal, hogy a gépjárművet a parkolási szolgáltatás igénybevételekor nem ő használt</a:t>
            </a:r>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22</a:t>
            </a:fld>
            <a:endParaRPr lang="hu-HU"/>
          </a:p>
        </p:txBody>
      </p:sp>
      <p:sp>
        <p:nvSpPr>
          <p:cNvPr id="6" name="Cím 5"/>
          <p:cNvSpPr>
            <a:spLocks noGrp="1"/>
          </p:cNvSpPr>
          <p:nvPr>
            <p:ph type="title"/>
          </p:nvPr>
        </p:nvSpPr>
        <p:spPr/>
        <p:txBody>
          <a:bodyPr/>
          <a:lstStyle/>
          <a:p>
            <a:r>
              <a:rPr lang="hu-HU" dirty="0" smtClean="0"/>
              <a:t>Joggyakorlat</a:t>
            </a:r>
            <a:endParaRPr lang="hu-HU" dirty="0"/>
          </a:p>
        </p:txBody>
      </p:sp>
    </p:spTree>
    <p:extLst>
      <p:ext uri="{BB962C8B-B14F-4D97-AF65-F5344CB8AC3E}">
        <p14:creationId xmlns:p14="http://schemas.microsoft.com/office/powerpoint/2010/main" val="420365613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77500" lnSpcReduction="20000"/>
          </a:bodyPr>
          <a:lstStyle/>
          <a:p>
            <a:r>
              <a:rPr lang="hu-HU" dirty="0" smtClean="0"/>
              <a:t>5:24</a:t>
            </a:r>
            <a:r>
              <a:rPr lang="hu-HU" dirty="0"/>
              <a:t>. § [A földtámasz joga]  </a:t>
            </a:r>
          </a:p>
          <a:p>
            <a:r>
              <a:rPr lang="hu-HU" dirty="0"/>
              <a:t>A tulajdonos nem foszthatja meg a szomszédos épületet a szükséges földtámasztól anélkül, hogy más megfelelő rögzítésről ne gondoskodnék.</a:t>
            </a:r>
          </a:p>
          <a:p>
            <a:r>
              <a:rPr lang="hu-HU" dirty="0"/>
              <a:t>5:25. § [A szomszédos telek igénybevétele]  </a:t>
            </a:r>
          </a:p>
          <a:p>
            <a:r>
              <a:rPr lang="hu-HU" dirty="0"/>
              <a:t>(1) Ha közérdekű munkálatok elvégzése, állatok befogása, az áthajló ágak gyümölcsének összegyűjtése, az ágak és gyökerek eltávolítása céljából vagy más fontos okból szükséges, a tulajdonos kártalanítás ellenében köteles a földjére való belépést megengedni.</a:t>
            </a:r>
          </a:p>
          <a:p>
            <a:r>
              <a:rPr lang="hu-HU" dirty="0"/>
              <a:t>(2) A tulajdonos a szomszédos földet kártalanítás ellenében használhatja, ha ez a földjén való építkezéshez, bontási, átalakítási vagy karbantartási munkálatok elvégzéséhez szükséges</a:t>
            </a:r>
            <a:r>
              <a:rPr lang="hu-HU" dirty="0" smtClean="0"/>
              <a:t>.</a:t>
            </a:r>
          </a:p>
          <a:p>
            <a:r>
              <a:rPr lang="hu-HU" dirty="0" smtClean="0"/>
              <a:t>Római Jogi </a:t>
            </a:r>
            <a:r>
              <a:rPr lang="hu-HU" smtClean="0"/>
              <a:t>Előzmény: pl. </a:t>
            </a:r>
            <a:r>
              <a:rPr lang="hu-HU" i="1" dirty="0" err="1" smtClean="0"/>
              <a:t>Cautio</a:t>
            </a:r>
            <a:r>
              <a:rPr lang="hu-HU" i="1" dirty="0" smtClean="0"/>
              <a:t> </a:t>
            </a:r>
            <a:r>
              <a:rPr lang="hu-HU" i="1" dirty="0" err="1" smtClean="0"/>
              <a:t>damni</a:t>
            </a:r>
            <a:r>
              <a:rPr lang="hu-HU" i="1" dirty="0" smtClean="0"/>
              <a:t> </a:t>
            </a:r>
            <a:r>
              <a:rPr lang="hu-HU" i="1" dirty="0" err="1" smtClean="0"/>
              <a:t>infecti</a:t>
            </a:r>
            <a:endParaRPr lang="hu-HU" dirty="0"/>
          </a:p>
          <a:p>
            <a:endParaRPr lang="hu-HU" dirty="0"/>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23</a:t>
            </a:fld>
            <a:endParaRPr lang="hu-HU"/>
          </a:p>
        </p:txBody>
      </p:sp>
      <p:sp>
        <p:nvSpPr>
          <p:cNvPr id="6" name="Cím 5"/>
          <p:cNvSpPr>
            <a:spLocks noGrp="1"/>
          </p:cNvSpPr>
          <p:nvPr>
            <p:ph type="title"/>
          </p:nvPr>
        </p:nvSpPr>
        <p:spPr/>
        <p:txBody>
          <a:bodyPr>
            <a:normAutofit fontScale="90000"/>
          </a:bodyPr>
          <a:lstStyle/>
          <a:p>
            <a:r>
              <a:rPr lang="hu-HU" dirty="0"/>
              <a:t>2. Egyes szomszédjogok</a:t>
            </a:r>
            <a:br>
              <a:rPr lang="hu-HU" dirty="0"/>
            </a:br>
            <a:endParaRPr lang="hu-HU" dirty="0"/>
          </a:p>
        </p:txBody>
      </p:sp>
    </p:spTree>
    <p:extLst>
      <p:ext uri="{BB962C8B-B14F-4D97-AF65-F5344CB8AC3E}">
        <p14:creationId xmlns:p14="http://schemas.microsoft.com/office/powerpoint/2010/main" val="124123370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25000" lnSpcReduction="20000"/>
          </a:bodyPr>
          <a:lstStyle/>
          <a:p>
            <a:r>
              <a:rPr lang="hu-HU" sz="4000" dirty="0"/>
              <a:t>5:26. § [A szükséghelyzet]  </a:t>
            </a:r>
          </a:p>
          <a:p>
            <a:r>
              <a:rPr lang="hu-HU" sz="4000" dirty="0"/>
              <a:t>(1) Másnak életét, testi épségét vagy vagyonát közvetlenül fenyegető és más módon el nem hárítható veszély esetén a tulajdonos köteles tűrni, hogy dolgát a veszély megszüntetése céljából a szükséges mértékben igénybe vegyék, felhasználják vagy abban kárt okozzanak. Más vagyonát fenyegető veszély esetén ez a kötelezettség a tulajdonost akkor terheli, ha a fenyegető kár előreláthatóan jelentős mértékben meghaladja azt a kárt, amely a tulajdonost a behatás következtében érheti.</a:t>
            </a:r>
          </a:p>
          <a:p>
            <a:r>
              <a:rPr lang="hu-HU" sz="4000" dirty="0"/>
              <a:t>(2) A tulajdonos a szükséghelyzetbe került személytől kártalanítást, attól, aki a veszély megszüntetése során indokolatlanul nagy kárt okozott, a szerződésen kívül okozott károkért való felelősség szabályai szerint kártérítést követelhet.</a:t>
            </a:r>
          </a:p>
          <a:p>
            <a:r>
              <a:rPr lang="hu-HU" sz="4000" dirty="0"/>
              <a:t>(3) Ha több személy életét, testi épségét vagy vagyonát fenyegető veszélyt egyes veszélyeztetett tárgyak feláldozásával hárítanak el, az ebből eredő kárt, ha e tárgyak feláldozása szükséges volt, veszélyeztetett érdekeik arányában valamennyien viselik; ezt a szabályt kell alkalmazni a veszély elhárítására fordított szükséges költség megosztására is.</a:t>
            </a:r>
          </a:p>
          <a:p>
            <a:r>
              <a:rPr lang="hu-HU" sz="4000" dirty="0"/>
              <a:t>5:27. § [A közérdekű használat]  </a:t>
            </a:r>
          </a:p>
          <a:p>
            <a:r>
              <a:rPr lang="hu-HU" sz="4000" dirty="0"/>
              <a:t>(1) Az ingatlan tulajdonosa tűrni köteles, hogy az erre jogszabályban feljogosított személyek - a feladataik ellátásához szükséges mértékben - az ingatlant időlegesen használják, arra használati jogot szerezzenek vagy az azon fennálló tulajdonjogot egyébként korlátozzák. Ebben az esetben az ingatlan tulajdonosát a korlátozás mértékének megfelelő kártalanítás illeti meg.</a:t>
            </a:r>
          </a:p>
          <a:p>
            <a:r>
              <a:rPr lang="hu-HU" sz="4000" dirty="0"/>
              <a:t>(2) Ha a korlátozás az ingatlan rendeltetésszerű használatát lehetetlenné teszi vagy jelentős mértékben akadályozza, a tulajdonos az ingatlan kisajátítását kérheti.</a:t>
            </a:r>
          </a:p>
          <a:p>
            <a:endParaRPr lang="hu-HU" sz="4000" dirty="0" smtClean="0"/>
          </a:p>
          <a:p>
            <a:r>
              <a:rPr lang="hu-HU" sz="4000" dirty="0"/>
              <a:t>Lásd: PJD2019. 13.</a:t>
            </a:r>
          </a:p>
          <a:p>
            <a:r>
              <a:rPr lang="hu-HU" sz="4000" dirty="0"/>
              <a:t>I. Ha nem áll fenn katasztrófa, akkor a polgármestert nem illetik meg a Ptk. által a szükséghelyzetre biztosított jogok, csak azokat az intézkedéseket teheti meg, amelyekre egyéb jogszabály feljogosítja</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24</a:t>
            </a:fld>
            <a:endParaRPr lang="hu-HU"/>
          </a:p>
        </p:txBody>
      </p:sp>
      <p:sp>
        <p:nvSpPr>
          <p:cNvPr id="6" name="Cím 5"/>
          <p:cNvSpPr>
            <a:spLocks noGrp="1"/>
          </p:cNvSpPr>
          <p:nvPr>
            <p:ph type="title"/>
          </p:nvPr>
        </p:nvSpPr>
        <p:spPr/>
        <p:txBody>
          <a:bodyPr/>
          <a:lstStyle/>
          <a:p>
            <a:r>
              <a:rPr lang="hu-HU" dirty="0" smtClean="0"/>
              <a:t>A használat különös esetei</a:t>
            </a:r>
            <a:endParaRPr lang="hu-HU" dirty="0"/>
          </a:p>
        </p:txBody>
      </p:sp>
    </p:spTree>
    <p:extLst>
      <p:ext uri="{BB962C8B-B14F-4D97-AF65-F5344CB8AC3E}">
        <p14:creationId xmlns:p14="http://schemas.microsoft.com/office/powerpoint/2010/main" val="258969345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40000" lnSpcReduction="20000"/>
          </a:bodyPr>
          <a:lstStyle/>
          <a:p>
            <a:r>
              <a:rPr lang="hu-HU" dirty="0"/>
              <a:t>5:28. § [A jóhiszemű túlépítés]  </a:t>
            </a:r>
          </a:p>
          <a:p>
            <a:r>
              <a:rPr lang="hu-HU" dirty="0"/>
              <a:t>(1) Ha a tulajdonos jóhiszeműen földjének határain túl építkezett, a szomszéd követelheti, hogy a túlépítő</a:t>
            </a:r>
          </a:p>
          <a:p>
            <a:r>
              <a:rPr lang="hu-HU" dirty="0"/>
              <a:t>a) </a:t>
            </a:r>
            <a:r>
              <a:rPr lang="hu-HU" dirty="0" err="1"/>
              <a:t>a</a:t>
            </a:r>
            <a:r>
              <a:rPr lang="hu-HU" dirty="0"/>
              <a:t> beépített rész használatáért és a beépítéssel okozott értékcsökkenésért adjon kártalanítást;</a:t>
            </a:r>
          </a:p>
          <a:p>
            <a:r>
              <a:rPr lang="hu-HU" dirty="0"/>
              <a:t>b) a beépített részt vásárolja meg, ha a föld megosztható; vagy</a:t>
            </a:r>
          </a:p>
          <a:p>
            <a:r>
              <a:rPr lang="hu-HU" dirty="0"/>
              <a:t>c) az egész földet vásárolja meg.</a:t>
            </a:r>
          </a:p>
          <a:p>
            <a:r>
              <a:rPr lang="hu-HU" dirty="0"/>
              <a:t>(2) A szomszéd az egész földjének megvásárlását akkor követelheti a túlépítőtől, ha</a:t>
            </a:r>
          </a:p>
          <a:p>
            <a:r>
              <a:rPr lang="hu-HU" dirty="0"/>
              <a:t>a) </a:t>
            </a:r>
            <a:r>
              <a:rPr lang="hu-HU" dirty="0" err="1"/>
              <a:t>a</a:t>
            </a:r>
            <a:r>
              <a:rPr lang="hu-HU" dirty="0"/>
              <a:t> föld fennmaradó része a túlépítés következtében használhatatlanná válik; vagy</a:t>
            </a:r>
          </a:p>
          <a:p>
            <a:r>
              <a:rPr lang="hu-HU" dirty="0"/>
              <a:t>b) a földdel kapcsolatos valamely jog vagy foglalkozás gyakorlása a túlépítés következtében lehetetlenné vagy számottevően költségesebbé válik.</a:t>
            </a:r>
          </a:p>
          <a:p>
            <a:r>
              <a:rPr lang="hu-HU" dirty="0"/>
              <a:t>(3) A bíróság a szomszéd által választott jogkövetkezmény helyett az (1) bekezdésben meghatározott más jogkövetkezményt alkalmazhat. Nem alkalmazhat a bíróság olyan jogkövetkezményt, amelynek alkalmazása ellen mindkét fél tiltakozik.</a:t>
            </a:r>
          </a:p>
          <a:p>
            <a:r>
              <a:rPr lang="hu-HU" dirty="0"/>
              <a:t>5:29. § [A rosszhiszemű túlépítés]  </a:t>
            </a:r>
          </a:p>
          <a:p>
            <a:r>
              <a:rPr lang="hu-HU" dirty="0"/>
              <a:t>(1) Ha a túlépítő rosszhiszemű volt, vagy ha a szomszéd a túlépítés ellen olyan időben tiltakozott, amikor a túlépítőnek az eredeti állapot helyreállítása még nem okozott volna aránytalan károsodást, a szomszéd követelheti, hogy a túlépítő</a:t>
            </a:r>
          </a:p>
          <a:p>
            <a:r>
              <a:rPr lang="hu-HU" dirty="0"/>
              <a:t>a) az épületet bontsa le; vagy</a:t>
            </a:r>
          </a:p>
          <a:p>
            <a:r>
              <a:rPr lang="hu-HU" dirty="0"/>
              <a:t>b) a saját földjét és az épületet - a föld és az épület értékének megtérítése ellenében - bocsássa tulajdonába.</a:t>
            </a:r>
          </a:p>
          <a:p>
            <a:r>
              <a:rPr lang="hu-HU" dirty="0"/>
              <a:t>(2) Az (1) bekezdésben foglaltak mellett a szomszédot - választása szerint - megilletik a jóhiszemű túlépítésre vonatkozó szabályokban foglaltak szerinti jogok.</a:t>
            </a:r>
          </a:p>
          <a:p>
            <a:r>
              <a:rPr lang="hu-HU" dirty="0"/>
              <a:t>(3) A lebontás és az eredeti állapot helyreállításának költségei a túlépítőt terhelik. A túlépítőt megilleti a beépített anyag elvitelének joga.</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25</a:t>
            </a:fld>
            <a:endParaRPr lang="hu-HU"/>
          </a:p>
        </p:txBody>
      </p:sp>
      <p:sp>
        <p:nvSpPr>
          <p:cNvPr id="6" name="Cím 5"/>
          <p:cNvSpPr>
            <a:spLocks noGrp="1"/>
          </p:cNvSpPr>
          <p:nvPr>
            <p:ph type="title"/>
          </p:nvPr>
        </p:nvSpPr>
        <p:spPr/>
        <p:txBody>
          <a:bodyPr/>
          <a:lstStyle/>
          <a:p>
            <a:r>
              <a:rPr lang="hu-HU" dirty="0" smtClean="0"/>
              <a:t>A túlépítés fogalma</a:t>
            </a:r>
            <a:endParaRPr lang="hu-HU" dirty="0"/>
          </a:p>
        </p:txBody>
      </p:sp>
    </p:spTree>
    <p:extLst>
      <p:ext uri="{BB962C8B-B14F-4D97-AF65-F5344CB8AC3E}">
        <p14:creationId xmlns:p14="http://schemas.microsoft.com/office/powerpoint/2010/main" val="54839226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lnSpcReduction="10000"/>
          </a:bodyPr>
          <a:lstStyle/>
          <a:p>
            <a:r>
              <a:rPr lang="hu-HU" dirty="0"/>
              <a:t>(1) A tulajdonost megilleti az a jog, hogy a dolog birtokát, használatát vagy hasznai szedésének jogát másnak átengedje, azt biztosítékul adja vagy más módon megterhelje, továbbá hogy a tulajdonjogát másra átruházza vagy azzal felhagyjon.</a:t>
            </a:r>
          </a:p>
          <a:p>
            <a:r>
              <a:rPr lang="hu-HU" dirty="0"/>
              <a:t>(2) Ingatlan tulajdonjogával felhagyni nem lehet.</a:t>
            </a:r>
          </a:p>
          <a:p>
            <a:endParaRPr lang="hu-HU" dirty="0" smtClean="0"/>
          </a:p>
          <a:p>
            <a:pPr algn="ctr"/>
            <a:r>
              <a:rPr lang="hu-HU" dirty="0" smtClean="0"/>
              <a:t>Mi a különbség az ingó és az ingatlan tulajdonjoga között?</a:t>
            </a:r>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26</a:t>
            </a:fld>
            <a:endParaRPr lang="hu-HU"/>
          </a:p>
        </p:txBody>
      </p:sp>
      <p:sp>
        <p:nvSpPr>
          <p:cNvPr id="6" name="Cím 5"/>
          <p:cNvSpPr>
            <a:spLocks noGrp="1"/>
          </p:cNvSpPr>
          <p:nvPr>
            <p:ph type="title"/>
          </p:nvPr>
        </p:nvSpPr>
        <p:spPr/>
        <p:txBody>
          <a:bodyPr>
            <a:normAutofit fontScale="90000"/>
          </a:bodyPr>
          <a:lstStyle/>
          <a:p>
            <a:r>
              <a:rPr lang="hu-HU" dirty="0" smtClean="0"/>
              <a:t>A rendelkezési jog – Általános szabályok </a:t>
            </a:r>
            <a:endParaRPr lang="hu-HU" dirty="0"/>
          </a:p>
        </p:txBody>
      </p:sp>
    </p:spTree>
    <p:extLst>
      <p:ext uri="{BB962C8B-B14F-4D97-AF65-F5344CB8AC3E}">
        <p14:creationId xmlns:p14="http://schemas.microsoft.com/office/powerpoint/2010/main" val="338141747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40000" lnSpcReduction="20000"/>
          </a:bodyPr>
          <a:lstStyle/>
          <a:p>
            <a:r>
              <a:rPr lang="hu-HU" dirty="0"/>
              <a:t>5:31. § [Elidegenítési és terhelési tilalom alapítása]  </a:t>
            </a:r>
          </a:p>
          <a:p>
            <a:r>
              <a:rPr lang="hu-HU" dirty="0"/>
              <a:t>(1) Tulajdonjog tárgyára vonatkozó jog biztosítása érdekében a tulajdonos harmadik személlyel szemben hatályosan a tulajdonjog tárgyára elidegenítési és terhelési tilalmat vagy elidegenítési tilalmat alapíthat. Ingatlan esetén az ingatlan-nyilvántartásban azt a jogot is fel kell tüntetni, amelynek biztosítására a tilalom szolgál.</a:t>
            </a:r>
          </a:p>
          <a:p>
            <a:r>
              <a:rPr lang="hu-HU" dirty="0"/>
              <a:t>(2) Az elidegenítési és terhelési tilalom, valamint az elidegenítési tilalom az azzal biztosított jog megszűnésével megszűnik.</a:t>
            </a:r>
          </a:p>
          <a:p>
            <a:r>
              <a:rPr lang="hu-HU" dirty="0"/>
              <a:t>5:32. § [Az elidegenítési és terhelési tilalom hatása]  </a:t>
            </a:r>
          </a:p>
          <a:p>
            <a:r>
              <a:rPr lang="hu-HU" dirty="0"/>
              <a:t>(1) Az elidegenítési és terhelési tilalomba ütköző rendelkezéshez a jogosult hozzájárulása szükséges. Az elidegenítési és terhelési tilalommal ellentétes rendelkezés hatálytalan azzal szemben, akinek jogát a tilalom biztosítja. Az elidegenítési és terhelési tilalommal ellentétes rendelkezés a tilalommal biztosított jog jogosultjának a rendelkezés jogosultjához intézett hozzájáruló nyilatkozatával hatályossá válik.</a:t>
            </a:r>
          </a:p>
          <a:p>
            <a:r>
              <a:rPr lang="hu-HU" dirty="0"/>
              <a:t>(2) Az ellenérték fejében jogot szerző jóhiszemű személyek jogszerzését az elidegenítési és terhelési tilalom nem korlátozza.</a:t>
            </a:r>
          </a:p>
          <a:p>
            <a:r>
              <a:rPr lang="hu-HU" dirty="0"/>
              <a:t>(3) Az elidegenítési és terhelési tilalomra vonatkozó rendelkezéseket megfelelően alkalmazni kell, ha a dolgon csak elidegenítési tilalom áll fenn, vagy ha a rendelkezés jogát a tilalom más módon korlátozza.</a:t>
            </a:r>
          </a:p>
          <a:p>
            <a:r>
              <a:rPr lang="hu-HU" dirty="0"/>
              <a:t>5:33. § [Elidegenítési és terhelési tilalom jogszabály vagy bírósági határozat alapján]</a:t>
            </a:r>
          </a:p>
          <a:p>
            <a:r>
              <a:rPr lang="hu-HU" dirty="0"/>
              <a:t>A jogszabályban vagy bírósági határozattal meghatározott személyek javára megállapított elidegenítési és terhelési tilalomra a szerződéssel létesített elidegenítési és terhelési tilalomra vonatkozó szabályokat kell alkalmazni.</a:t>
            </a:r>
          </a:p>
          <a:p>
            <a:r>
              <a:rPr lang="hu-HU" dirty="0"/>
              <a:t>5:34. § [Az elidegenítési és terhelési tilalomba ütköző rendelkezés ingatlan-nyilvántartási bejegyezhetősége]  </a:t>
            </a:r>
          </a:p>
          <a:p>
            <a:r>
              <a:rPr lang="hu-HU" dirty="0"/>
              <a:t>Ingatlanra bejegyzett vagy ingatlanon jogszabály vagy bírósági határozat alapján ingatlan-nyilvántartási bejegyzés nélkül is fennálló elidegenítési és terhelési tilalom esetén a tulajdonjog változása vagy az ingatlan megterhelése az elidegenítési és terhelési tilalom jogosultjának hozzájáruló nyilatkozata esetén jegyezhető be az ingatlan-nyilvántartásba</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27</a:t>
            </a:fld>
            <a:endParaRPr lang="hu-HU"/>
          </a:p>
        </p:txBody>
      </p:sp>
      <p:sp>
        <p:nvSpPr>
          <p:cNvPr id="6" name="Cím 5"/>
          <p:cNvSpPr>
            <a:spLocks noGrp="1"/>
          </p:cNvSpPr>
          <p:nvPr>
            <p:ph type="title"/>
          </p:nvPr>
        </p:nvSpPr>
        <p:spPr/>
        <p:txBody>
          <a:bodyPr>
            <a:normAutofit fontScale="90000"/>
          </a:bodyPr>
          <a:lstStyle/>
          <a:p>
            <a:r>
              <a:rPr lang="hu-HU" dirty="0" smtClean="0"/>
              <a:t>Az elidegenítési és terhelési tilalom</a:t>
            </a:r>
            <a:endParaRPr lang="hu-HU" dirty="0"/>
          </a:p>
        </p:txBody>
      </p:sp>
    </p:spTree>
    <p:extLst>
      <p:ext uri="{BB962C8B-B14F-4D97-AF65-F5344CB8AC3E}">
        <p14:creationId xmlns:p14="http://schemas.microsoft.com/office/powerpoint/2010/main" val="269720371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a:bodyPr>
          <a:lstStyle/>
          <a:p>
            <a:r>
              <a:rPr lang="hu-HU" dirty="0"/>
              <a:t>BDTBDT2015. 3423.Az elidegenítési és terhelési tilalom joghatásai tekintetében a 2013. évi V. törvény rendelkezéseit kell alkalmazni akkor is, ha a tilalmat annak hatálybalépése előtt kötötték ki, vagy az már az 1959. évi IV. törvény hatálybalépésekor fennállt. Az ellenérték fejében jóhiszeműen jogot szerző személyek jogszerzését az elidegenítési és terhelési tilalom nem akadályozza</a:t>
            </a:r>
            <a:r>
              <a:rPr lang="hu-HU" dirty="0" smtClean="0"/>
              <a:t>.</a:t>
            </a:r>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28</a:t>
            </a:fld>
            <a:endParaRPr lang="hu-HU"/>
          </a:p>
        </p:txBody>
      </p:sp>
      <p:sp>
        <p:nvSpPr>
          <p:cNvPr id="6" name="Cím 5"/>
          <p:cNvSpPr>
            <a:spLocks noGrp="1"/>
          </p:cNvSpPr>
          <p:nvPr>
            <p:ph type="title"/>
          </p:nvPr>
        </p:nvSpPr>
        <p:spPr/>
        <p:txBody>
          <a:bodyPr>
            <a:normAutofit fontScale="90000"/>
          </a:bodyPr>
          <a:lstStyle/>
          <a:p>
            <a:r>
              <a:rPr lang="hu-HU" dirty="0" smtClean="0"/>
              <a:t>Elidegenítési és terhelési tilalom - gyakorlat</a:t>
            </a:r>
            <a:endParaRPr lang="hu-HU" dirty="0"/>
          </a:p>
        </p:txBody>
      </p:sp>
    </p:spTree>
    <p:extLst>
      <p:ext uri="{BB962C8B-B14F-4D97-AF65-F5344CB8AC3E}">
        <p14:creationId xmlns:p14="http://schemas.microsoft.com/office/powerpoint/2010/main" val="111020965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47500" lnSpcReduction="20000"/>
          </a:bodyPr>
          <a:lstStyle/>
          <a:p>
            <a:r>
              <a:rPr lang="hu-HU" dirty="0"/>
              <a:t>5:35. § [A tulajdoni igények elévülésének kizártsága]  </a:t>
            </a:r>
          </a:p>
          <a:p>
            <a:r>
              <a:rPr lang="hu-HU" dirty="0"/>
              <a:t>A tulajdoni igények nem évülnek el.</a:t>
            </a:r>
          </a:p>
          <a:p>
            <a:r>
              <a:rPr lang="hu-HU" dirty="0"/>
              <a:t>5:36. § [A tulajdonjog védelme]  </a:t>
            </a:r>
          </a:p>
          <a:p>
            <a:r>
              <a:rPr lang="hu-HU" dirty="0"/>
              <a:t>(1) A tulajdonos követelheti a jogellenes beavatkozás vagy behatás megszüntetését és a jogalap nélküli birtokostól a dolog kiadását.</a:t>
            </a:r>
          </a:p>
          <a:p>
            <a:r>
              <a:rPr lang="hu-HU" dirty="0"/>
              <a:t>(2) Ha az </a:t>
            </a:r>
            <a:r>
              <a:rPr lang="hu-HU" dirty="0" err="1"/>
              <a:t>albirtokos</a:t>
            </a:r>
            <a:r>
              <a:rPr lang="hu-HU" dirty="0"/>
              <a:t> a dolog birtokát jogosulatlanul engedte át harmadik személynek, a tulajdonos a harmadik személytől az </a:t>
            </a:r>
            <a:r>
              <a:rPr lang="hu-HU" dirty="0" err="1"/>
              <a:t>albirtokos</a:t>
            </a:r>
            <a:r>
              <a:rPr lang="hu-HU" dirty="0"/>
              <a:t> nevében követelheti, hogy a dolgot az </a:t>
            </a:r>
            <a:r>
              <a:rPr lang="hu-HU" dirty="0" err="1"/>
              <a:t>albirtokosnak</a:t>
            </a:r>
            <a:r>
              <a:rPr lang="hu-HU" dirty="0"/>
              <a:t> adja vissza. Ha az </a:t>
            </a:r>
            <a:r>
              <a:rPr lang="hu-HU" dirty="0" err="1"/>
              <a:t>albirtokos</a:t>
            </a:r>
            <a:r>
              <a:rPr lang="hu-HU" dirty="0"/>
              <a:t> a dolog átvételét megtagadja, a tulajdonos a dolog kiadását saját részére követelheti.</a:t>
            </a:r>
          </a:p>
          <a:p>
            <a:r>
              <a:rPr lang="hu-HU" dirty="0"/>
              <a:t>(3) Olyan tulajdonos dolog kiadása iránti igényével szemben, aki a dolog tulajdonjogát tényleges átadás nélkül, a dolog kiadása iránti követelés átengedése útján szerezte meg, a dolog birtokosát mindazok a kifogások megilletik, amelyek a dolog kiadása iránti követelést átruházó tulajdonosnak a dolog kiadására irányuló követelésével szemben is megillették volna.</a:t>
            </a:r>
          </a:p>
          <a:p>
            <a:r>
              <a:rPr lang="hu-HU" dirty="0"/>
              <a:t>(4) A tulajdonos a birtokvédelem szabályai szerint önhatalommal is kizárhat vagy elháríthat minden olyan jogellenes beavatkozást vagy behatást, amely tulajdonjogának gyakorlását akadályozza, korlátozza vagy lehetetlenné teszi.</a:t>
            </a:r>
          </a:p>
          <a:p>
            <a:r>
              <a:rPr lang="hu-HU" dirty="0"/>
              <a:t>5:37. § [Ingatlan-nyilvántartási igény]  </a:t>
            </a:r>
          </a:p>
          <a:p>
            <a:r>
              <a:rPr lang="hu-HU" dirty="0"/>
              <a:t>Ha az ingatlantulajdonos a tulajdonjogot ingatlan-nyilvántartáson kívül szerezte, igényt tarthat arra, hogy tulajdonjogát az ingatlan-nyilvántartásba bejegyezzék.</a:t>
            </a:r>
          </a:p>
          <a:p>
            <a:r>
              <a:rPr lang="hu-HU" dirty="0" smtClean="0"/>
              <a:t> </a:t>
            </a:r>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29</a:t>
            </a:fld>
            <a:endParaRPr lang="hu-HU"/>
          </a:p>
        </p:txBody>
      </p:sp>
      <p:sp>
        <p:nvSpPr>
          <p:cNvPr id="6" name="Cím 5"/>
          <p:cNvSpPr>
            <a:spLocks noGrp="1"/>
          </p:cNvSpPr>
          <p:nvPr>
            <p:ph type="title"/>
          </p:nvPr>
        </p:nvSpPr>
        <p:spPr/>
        <p:txBody>
          <a:bodyPr/>
          <a:lstStyle/>
          <a:p>
            <a:r>
              <a:rPr lang="hu-HU" dirty="0" smtClean="0"/>
              <a:t>A tulajdonjog védelme</a:t>
            </a:r>
            <a:endParaRPr lang="hu-HU" dirty="0"/>
          </a:p>
        </p:txBody>
      </p:sp>
    </p:spTree>
    <p:extLst>
      <p:ext uri="{BB962C8B-B14F-4D97-AF65-F5344CB8AC3E}">
        <p14:creationId xmlns:p14="http://schemas.microsoft.com/office/powerpoint/2010/main" val="133379291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r>
              <a:rPr lang="hu-HU" dirty="0" smtClean="0"/>
              <a:t>Tankönyv</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3</a:t>
            </a:fld>
            <a:endParaRPr lang="hu-HU"/>
          </a:p>
        </p:txBody>
      </p:sp>
      <p:sp>
        <p:nvSpPr>
          <p:cNvPr id="6" name="Cím 5"/>
          <p:cNvSpPr>
            <a:spLocks noGrp="1"/>
          </p:cNvSpPr>
          <p:nvPr>
            <p:ph type="title"/>
          </p:nvPr>
        </p:nvSpPr>
        <p:spPr/>
        <p:txBody>
          <a:bodyPr/>
          <a:lstStyle/>
          <a:p>
            <a:r>
              <a:rPr lang="hu-HU" dirty="0" smtClean="0"/>
              <a:t>Dologi Jog</a:t>
            </a:r>
            <a:endParaRPr lang="hu-HU" dirty="0"/>
          </a:p>
        </p:txBody>
      </p:sp>
      <p:pic>
        <p:nvPicPr>
          <p:cNvPr id="8" name="Kép 7" descr="http://patrocinium.hu/wp-content/uploads/2016/11/El%C5%91ad%C3%A1sv%C3%A1zlatok-a-dologi-jog-k%C3%B6r%C3%A9b%C5%91l.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63672" y="1618567"/>
            <a:ext cx="3326816" cy="4712360"/>
          </a:xfrm>
          <a:prstGeom prst="rect">
            <a:avLst/>
          </a:prstGeom>
          <a:noFill/>
          <a:ln>
            <a:noFill/>
          </a:ln>
        </p:spPr>
      </p:pic>
    </p:spTree>
    <p:extLst>
      <p:ext uri="{BB962C8B-B14F-4D97-AF65-F5344CB8AC3E}">
        <p14:creationId xmlns:p14="http://schemas.microsoft.com/office/powerpoint/2010/main" val="43499068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r>
              <a:rPr lang="hu-HU" b="1" dirty="0" smtClean="0"/>
              <a:t>Tulajdoni szerzésmód:</a:t>
            </a:r>
            <a:r>
              <a:rPr lang="hu-HU" dirty="0" smtClean="0"/>
              <a:t> olyan taxatíve meghatározott jogi tények, melyekhez a jogrend a tulajdonjog megszerzését rendeli.</a:t>
            </a:r>
          </a:p>
          <a:p>
            <a:r>
              <a:rPr lang="hu-HU" dirty="0" err="1" smtClean="0"/>
              <a:t>Cf</a:t>
            </a:r>
            <a:r>
              <a:rPr lang="hu-HU" dirty="0" smtClean="0"/>
              <a:t>. Római jog</a:t>
            </a:r>
          </a:p>
          <a:p>
            <a:r>
              <a:rPr lang="hu-HU" dirty="0" smtClean="0"/>
              <a:t>A szerzésmódok felosztásának rendszere</a:t>
            </a:r>
          </a:p>
          <a:p>
            <a:r>
              <a:rPr lang="hu-HU" dirty="0" smtClean="0"/>
              <a:t>Római jogi felosztás v. Mai magánjogi felosztás</a:t>
            </a:r>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30</a:t>
            </a:fld>
            <a:endParaRPr lang="hu-HU"/>
          </a:p>
        </p:txBody>
      </p:sp>
      <p:sp>
        <p:nvSpPr>
          <p:cNvPr id="6" name="Cím 5"/>
          <p:cNvSpPr>
            <a:spLocks noGrp="1"/>
          </p:cNvSpPr>
          <p:nvPr>
            <p:ph type="title"/>
          </p:nvPr>
        </p:nvSpPr>
        <p:spPr/>
        <p:txBody>
          <a:bodyPr/>
          <a:lstStyle/>
          <a:p>
            <a:r>
              <a:rPr lang="hu-HU" dirty="0" smtClean="0"/>
              <a:t>A tulajdonjog megszerzése</a:t>
            </a:r>
            <a:endParaRPr lang="hu-HU" dirty="0"/>
          </a:p>
        </p:txBody>
      </p:sp>
    </p:spTree>
    <p:extLst>
      <p:ext uri="{BB962C8B-B14F-4D97-AF65-F5344CB8AC3E}">
        <p14:creationId xmlns:p14="http://schemas.microsoft.com/office/powerpoint/2010/main" val="333625187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r>
              <a:rPr lang="hu-HU" dirty="0" smtClean="0"/>
              <a:t>A legfontosabb különbség:</a:t>
            </a:r>
          </a:p>
          <a:p>
            <a:endParaRPr lang="hu-HU" dirty="0"/>
          </a:p>
          <a:p>
            <a:r>
              <a:rPr lang="hu-HU" i="1" dirty="0" err="1" smtClean="0"/>
              <a:t>Nemo</a:t>
            </a:r>
            <a:r>
              <a:rPr lang="hu-HU" i="1" dirty="0" smtClean="0"/>
              <a:t> plus </a:t>
            </a:r>
            <a:r>
              <a:rPr lang="hu-HU" i="1" dirty="0" err="1" smtClean="0"/>
              <a:t>iuris</a:t>
            </a:r>
            <a:r>
              <a:rPr lang="hu-HU" i="1" dirty="0" smtClean="0"/>
              <a:t> ad </a:t>
            </a:r>
            <a:r>
              <a:rPr lang="hu-HU" i="1" dirty="0" err="1" smtClean="0"/>
              <a:t>alium</a:t>
            </a:r>
            <a:r>
              <a:rPr lang="hu-HU" i="1" dirty="0" smtClean="0"/>
              <a:t> </a:t>
            </a:r>
            <a:r>
              <a:rPr lang="hu-HU" i="1" dirty="0" err="1" smtClean="0"/>
              <a:t>transferre</a:t>
            </a:r>
            <a:r>
              <a:rPr lang="hu-HU" i="1" dirty="0" smtClean="0"/>
              <a:t> </a:t>
            </a:r>
            <a:r>
              <a:rPr lang="hu-HU" i="1" dirty="0" err="1" smtClean="0"/>
              <a:t>potest</a:t>
            </a:r>
            <a:r>
              <a:rPr lang="hu-HU" i="1" dirty="0" smtClean="0"/>
              <a:t>, </a:t>
            </a:r>
            <a:r>
              <a:rPr lang="hu-HU" i="1" dirty="0" err="1" smtClean="0"/>
              <a:t>quam</a:t>
            </a:r>
            <a:r>
              <a:rPr lang="hu-HU" i="1" dirty="0" smtClean="0"/>
              <a:t> ipse </a:t>
            </a:r>
            <a:r>
              <a:rPr lang="hu-HU" i="1" dirty="0" err="1" smtClean="0"/>
              <a:t>haberet</a:t>
            </a:r>
            <a:r>
              <a:rPr lang="hu-HU" i="1" dirty="0" smtClean="0"/>
              <a:t>…</a:t>
            </a:r>
            <a:endParaRPr lang="hu-HU" dirty="0" smtClean="0"/>
          </a:p>
          <a:p>
            <a:endParaRPr lang="hu-HU" i="1" dirty="0"/>
          </a:p>
          <a:p>
            <a:pPr algn="ctr"/>
            <a:r>
              <a:rPr lang="hu-HU" dirty="0" smtClean="0"/>
              <a:t>Melyik az előnyösebb?</a:t>
            </a:r>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31</a:t>
            </a:fld>
            <a:endParaRPr lang="hu-HU"/>
          </a:p>
        </p:txBody>
      </p:sp>
      <p:sp>
        <p:nvSpPr>
          <p:cNvPr id="6" name="Cím 5"/>
          <p:cNvSpPr>
            <a:spLocks noGrp="1"/>
          </p:cNvSpPr>
          <p:nvPr>
            <p:ph type="title"/>
          </p:nvPr>
        </p:nvSpPr>
        <p:spPr/>
        <p:txBody>
          <a:bodyPr>
            <a:normAutofit fontScale="90000"/>
          </a:bodyPr>
          <a:lstStyle/>
          <a:p>
            <a:r>
              <a:rPr lang="hu-HU" dirty="0" smtClean="0"/>
              <a:t>Az eredeti és a származékos szerzésmód</a:t>
            </a:r>
            <a:endParaRPr lang="hu-HU" dirty="0"/>
          </a:p>
        </p:txBody>
      </p:sp>
    </p:spTree>
    <p:extLst>
      <p:ext uri="{BB962C8B-B14F-4D97-AF65-F5344CB8AC3E}">
        <p14:creationId xmlns:p14="http://schemas.microsoft.com/office/powerpoint/2010/main" val="193966802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92500" lnSpcReduction="20000"/>
          </a:bodyPr>
          <a:lstStyle/>
          <a:p>
            <a:r>
              <a:rPr lang="hu-HU" b="1" u="sng" dirty="0"/>
              <a:t>Ingók tulajdonszerzési módjai</a:t>
            </a:r>
            <a:endParaRPr lang="hu-HU" dirty="0"/>
          </a:p>
          <a:p>
            <a:r>
              <a:rPr lang="hu-HU" dirty="0"/>
              <a:t>- hatósági határozat vagy hatósági árverés;</a:t>
            </a:r>
          </a:p>
          <a:p>
            <a:r>
              <a:rPr lang="hu-HU" dirty="0"/>
              <a:t>- elbirtoklás;</a:t>
            </a:r>
          </a:p>
          <a:p>
            <a:r>
              <a:rPr lang="hu-HU" dirty="0"/>
              <a:t>- tulajdonszerzés gazdátlan javakon;</a:t>
            </a:r>
          </a:p>
          <a:p>
            <a:r>
              <a:rPr lang="hu-HU" dirty="0"/>
              <a:t>- találás.</a:t>
            </a:r>
          </a:p>
          <a:p>
            <a:endParaRPr lang="hu-HU" dirty="0"/>
          </a:p>
          <a:p>
            <a:r>
              <a:rPr lang="hu-HU" b="1" u="sng" dirty="0"/>
              <a:t>Ingatlanok tulajdonszerzési módjai</a:t>
            </a:r>
            <a:endParaRPr lang="hu-HU" dirty="0"/>
          </a:p>
          <a:p>
            <a:r>
              <a:rPr lang="hu-HU" dirty="0"/>
              <a:t>- hatósági határozat vagy hatósági árverés;</a:t>
            </a:r>
          </a:p>
          <a:p>
            <a:r>
              <a:rPr lang="hu-HU" dirty="0"/>
              <a:t>- elbirtoklás;</a:t>
            </a:r>
          </a:p>
          <a:p>
            <a:r>
              <a:rPr lang="hu-HU" dirty="0"/>
              <a:t>- kisajátítás.</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32</a:t>
            </a:fld>
            <a:endParaRPr lang="hu-HU"/>
          </a:p>
        </p:txBody>
      </p:sp>
      <p:sp>
        <p:nvSpPr>
          <p:cNvPr id="6" name="Cím 5"/>
          <p:cNvSpPr>
            <a:spLocks noGrp="1"/>
          </p:cNvSpPr>
          <p:nvPr>
            <p:ph type="title"/>
          </p:nvPr>
        </p:nvSpPr>
        <p:spPr/>
        <p:txBody>
          <a:bodyPr/>
          <a:lstStyle/>
          <a:p>
            <a:r>
              <a:rPr lang="hu-HU" dirty="0" smtClean="0"/>
              <a:t>Eredeti szerzésmódok</a:t>
            </a:r>
            <a:endParaRPr lang="hu-HU" dirty="0"/>
          </a:p>
        </p:txBody>
      </p:sp>
    </p:spTree>
    <p:extLst>
      <p:ext uri="{BB962C8B-B14F-4D97-AF65-F5344CB8AC3E}">
        <p14:creationId xmlns:p14="http://schemas.microsoft.com/office/powerpoint/2010/main" val="36773550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85000" lnSpcReduction="20000"/>
          </a:bodyPr>
          <a:lstStyle/>
          <a:p>
            <a:r>
              <a:rPr lang="hu-HU" b="1" u="sng" dirty="0"/>
              <a:t>Ingók tulajdonszerzési módjai</a:t>
            </a:r>
          </a:p>
          <a:p>
            <a:r>
              <a:rPr lang="hu-HU" dirty="0"/>
              <a:t>- átruházás;</a:t>
            </a:r>
          </a:p>
          <a:p>
            <a:r>
              <a:rPr lang="hu-HU" dirty="0"/>
              <a:t>- tulajdonszerzés terméken, terményen és szaporulaton;</a:t>
            </a:r>
          </a:p>
          <a:p>
            <a:r>
              <a:rPr lang="hu-HU" dirty="0"/>
              <a:t>- a vadak és a halak tulajdonjogának megszerzése;</a:t>
            </a:r>
          </a:p>
          <a:p>
            <a:r>
              <a:rPr lang="hu-HU" dirty="0"/>
              <a:t>- feldolgozás;</a:t>
            </a:r>
          </a:p>
          <a:p>
            <a:r>
              <a:rPr lang="hu-HU" dirty="0"/>
              <a:t>- átalakítás, egyesülés, vegyülés;</a:t>
            </a:r>
          </a:p>
          <a:p>
            <a:r>
              <a:rPr lang="hu-HU" b="1" u="sng" dirty="0"/>
              <a:t>Ingatlanok tulajdonszerzési módjai</a:t>
            </a:r>
          </a:p>
          <a:p>
            <a:r>
              <a:rPr lang="hu-HU" dirty="0"/>
              <a:t>- átruházás (ingatlan-nyilvántartás szerepe);</a:t>
            </a:r>
          </a:p>
          <a:p>
            <a:r>
              <a:rPr lang="hu-HU" dirty="0"/>
              <a:t>- hozzáépítés, átépítés, beépítés, ráépítés;</a:t>
            </a:r>
          </a:p>
          <a:p>
            <a:r>
              <a:rPr lang="hu-HU" dirty="0"/>
              <a:t>- öröklés</a:t>
            </a:r>
          </a:p>
          <a:p>
            <a:r>
              <a:rPr lang="hu-HU" dirty="0" smtClean="0"/>
              <a:t> </a:t>
            </a:r>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33</a:t>
            </a:fld>
            <a:endParaRPr lang="hu-HU"/>
          </a:p>
        </p:txBody>
      </p:sp>
      <p:sp>
        <p:nvSpPr>
          <p:cNvPr id="6" name="Cím 5"/>
          <p:cNvSpPr>
            <a:spLocks noGrp="1"/>
          </p:cNvSpPr>
          <p:nvPr>
            <p:ph type="title"/>
          </p:nvPr>
        </p:nvSpPr>
        <p:spPr/>
        <p:txBody>
          <a:bodyPr/>
          <a:lstStyle/>
          <a:p>
            <a:r>
              <a:rPr lang="hu-HU" dirty="0" smtClean="0"/>
              <a:t>Származékos szerzésmódok</a:t>
            </a:r>
            <a:endParaRPr lang="hu-HU" dirty="0"/>
          </a:p>
        </p:txBody>
      </p:sp>
    </p:spTree>
    <p:extLst>
      <p:ext uri="{BB962C8B-B14F-4D97-AF65-F5344CB8AC3E}">
        <p14:creationId xmlns:p14="http://schemas.microsoft.com/office/powerpoint/2010/main" val="337767414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47500" lnSpcReduction="20000"/>
          </a:bodyPr>
          <a:lstStyle/>
          <a:p>
            <a:r>
              <a:rPr lang="hu-HU" dirty="0"/>
              <a:t>5:38. § [Az átruházás]  </a:t>
            </a:r>
          </a:p>
          <a:p>
            <a:r>
              <a:rPr lang="hu-HU" dirty="0"/>
              <a:t>(1) Ingó dolog tulajdonjogának átruházással való megszerzéséhez az átruházásra irányuló szerződés vagy más jogcím és erre tekintettel a dolog birtokának átruházása szükséges.</a:t>
            </a:r>
          </a:p>
          <a:p>
            <a:r>
              <a:rPr lang="hu-HU" dirty="0"/>
              <a:t>(2) Ingatlan tulajdonjogának átruházással való megszerzéséhez az átruházásra irányuló szerződés vagy más jogcím és erre tekintettel a tulajdonjog átruházásának az ingatlan-nyilvántartásba való bejegyzése szükséges.</a:t>
            </a:r>
          </a:p>
          <a:p>
            <a:r>
              <a:rPr lang="hu-HU" dirty="0"/>
              <a:t>5:39. § [Nem tulajdonostól való tulajdonszerzés]  </a:t>
            </a:r>
          </a:p>
          <a:p>
            <a:r>
              <a:rPr lang="hu-HU" dirty="0"/>
              <a:t>(1) Átruházással a dolog tulajdonosától lehet a tulajdonjogot megszerezni.</a:t>
            </a:r>
          </a:p>
          <a:p>
            <a:r>
              <a:rPr lang="hu-HU" dirty="0"/>
              <a:t>(2) A kereskedelmi forgalomban jóhiszeműen és ellenérték fejében szerző megszerzi az átruházással az ingó dolog tulajdonjogát akkor is, ha az átruházó nem volt tulajdonos.</a:t>
            </a:r>
          </a:p>
          <a:p>
            <a:r>
              <a:rPr lang="hu-HU" dirty="0"/>
              <a:t>(3) Kereskedelmi forgalomban való szerzésnek minősül az, ha a vevő olyan eladótól vásárol, aki az adásvételi szerződést jogszerűen folytatott, üzletszerű gazdasági tevékenysége körében, saját nevében köti meg.</a:t>
            </a:r>
          </a:p>
          <a:p>
            <a:r>
              <a:rPr lang="hu-HU" dirty="0"/>
              <a:t>(4) A tulajdonjognak a (2) bekezdés szerinti megszerzésével megszűnnek a harmadik személynek a dolgot terhelő olyan jogai, amelyek az átruházás előtt keletkeztek, és amelyek fennállása tekintetében a tulajdonjogot megszerző fél jóhiszemű volt.</a:t>
            </a:r>
          </a:p>
          <a:p>
            <a:r>
              <a:rPr lang="hu-HU" dirty="0"/>
              <a:t>5:40. § [Tulajdonszerzés pénzen és értékpapíron]  </a:t>
            </a:r>
          </a:p>
          <a:p>
            <a:r>
              <a:rPr lang="hu-HU" dirty="0"/>
              <a:t>Akire pénzt vagy az értékpapírok átruházására vonatkozó szabályok szerint értékpapírt ruháznak át, tulajdonossá lesz akkor is, ha az átruházó nem volt tulajdonos.</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dirty="0"/>
          </a:p>
        </p:txBody>
      </p:sp>
      <p:sp>
        <p:nvSpPr>
          <p:cNvPr id="5" name="Dia számának helye 4"/>
          <p:cNvSpPr>
            <a:spLocks noGrp="1"/>
          </p:cNvSpPr>
          <p:nvPr>
            <p:ph type="sldNum" sz="quarter" idx="12"/>
          </p:nvPr>
        </p:nvSpPr>
        <p:spPr/>
        <p:txBody>
          <a:bodyPr/>
          <a:lstStyle/>
          <a:p>
            <a:fld id="{FBC058E6-0AFA-429D-B207-3E662702A3C6}" type="slidenum">
              <a:rPr lang="hu-HU" smtClean="0"/>
              <a:t>34</a:t>
            </a:fld>
            <a:endParaRPr lang="hu-HU"/>
          </a:p>
        </p:txBody>
      </p:sp>
      <p:sp>
        <p:nvSpPr>
          <p:cNvPr id="6" name="Cím 5"/>
          <p:cNvSpPr>
            <a:spLocks noGrp="1"/>
          </p:cNvSpPr>
          <p:nvPr>
            <p:ph type="title"/>
          </p:nvPr>
        </p:nvSpPr>
        <p:spPr/>
        <p:txBody>
          <a:bodyPr/>
          <a:lstStyle/>
          <a:p>
            <a:r>
              <a:rPr lang="hu-HU" dirty="0" smtClean="0"/>
              <a:t>Az átruházás</a:t>
            </a:r>
            <a:endParaRPr lang="hu-HU" dirty="0"/>
          </a:p>
        </p:txBody>
      </p:sp>
    </p:spTree>
    <p:extLst>
      <p:ext uri="{BB962C8B-B14F-4D97-AF65-F5344CB8AC3E}">
        <p14:creationId xmlns:p14="http://schemas.microsoft.com/office/powerpoint/2010/main" val="379104368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r>
              <a:rPr lang="hu-HU" dirty="0"/>
              <a:t>PJD2018. 3.</a:t>
            </a:r>
          </a:p>
          <a:p>
            <a:r>
              <a:rPr lang="hu-HU" dirty="0"/>
              <a:t>I. A küldemény közreműködő általi továbbítása során felróható okból bekövetkező károkért a szállítmányozó és a fuvarozó egyaránt felel.  </a:t>
            </a:r>
          </a:p>
          <a:p>
            <a:r>
              <a:rPr lang="hu-HU" dirty="0"/>
              <a:t>II. Birtokátruházás hiányában az ingó dolog tulajdonjoga akkor sem száll át a vevőre, ha a vételár megfizetésére sor került</a:t>
            </a:r>
            <a:r>
              <a:rPr lang="hu-HU" dirty="0" smtClean="0"/>
              <a:t>.</a:t>
            </a:r>
          </a:p>
          <a:p>
            <a:r>
              <a:rPr lang="hu-HU" dirty="0" smtClean="0"/>
              <a:t>- a </a:t>
            </a:r>
            <a:r>
              <a:rPr lang="hu-HU" dirty="0" err="1" smtClean="0"/>
              <a:t>nemtulajdonostól</a:t>
            </a:r>
            <a:r>
              <a:rPr lang="hu-HU" dirty="0" smtClean="0"/>
              <a:t> szerzés esetkörei</a:t>
            </a:r>
            <a:endParaRPr lang="hu-HU" dirty="0"/>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35</a:t>
            </a:fld>
            <a:endParaRPr lang="hu-HU"/>
          </a:p>
        </p:txBody>
      </p:sp>
      <p:sp>
        <p:nvSpPr>
          <p:cNvPr id="6" name="Cím 5"/>
          <p:cNvSpPr>
            <a:spLocks noGrp="1"/>
          </p:cNvSpPr>
          <p:nvPr>
            <p:ph type="title"/>
          </p:nvPr>
        </p:nvSpPr>
        <p:spPr/>
        <p:txBody>
          <a:bodyPr>
            <a:normAutofit fontScale="90000"/>
          </a:bodyPr>
          <a:lstStyle/>
          <a:p>
            <a:r>
              <a:rPr lang="hu-HU" dirty="0" smtClean="0"/>
              <a:t>Az átruházás – gyakorlati kérdések</a:t>
            </a:r>
            <a:endParaRPr lang="hu-HU" dirty="0"/>
          </a:p>
        </p:txBody>
      </p:sp>
    </p:spTree>
    <p:extLst>
      <p:ext uri="{BB962C8B-B14F-4D97-AF65-F5344CB8AC3E}">
        <p14:creationId xmlns:p14="http://schemas.microsoft.com/office/powerpoint/2010/main" val="343257915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47500" lnSpcReduction="20000"/>
          </a:bodyPr>
          <a:lstStyle/>
          <a:p>
            <a:r>
              <a:rPr lang="hu-HU" dirty="0"/>
              <a:t>5:41. § [Tulajdonszerzés hatósági határozattal vagy hatósági árverés útján]  </a:t>
            </a:r>
          </a:p>
          <a:p>
            <a:r>
              <a:rPr lang="hu-HU" dirty="0"/>
              <a:t>(1) Aki a dolgot hatósági határozat vagy hatósági árverés útján jóhiszeműen szerzi meg, tulajdonossá válik, tekintet nélkül arra, hogy korábban ki volt a tulajdonos.</a:t>
            </a:r>
          </a:p>
          <a:p>
            <a:r>
              <a:rPr lang="hu-HU" dirty="0"/>
              <a:t>(2) A tulajdonjogot hatósági határozattal megszerző jogosult - ha a hatósági határozat eltérően nem rendelkezik - ingó dolog esetén a dolog birtokának átruházásával, ingatlan esetén tulajdonjogának ingatlan-nyilvántartási bejegyzésével szerzi meg.</a:t>
            </a:r>
          </a:p>
          <a:p>
            <a:r>
              <a:rPr lang="hu-HU" dirty="0"/>
              <a:t>(3) Hatósági árverés esetén az árverési vevő a tulajdonjogot az ingó dolog birtokának a hatósági árverést végző általi átruházásával, ingatlan esetén a tulajdonjog ingatlan-nyilvántartási bejegyzésével szerzi meg.</a:t>
            </a:r>
          </a:p>
          <a:p>
            <a:r>
              <a:rPr lang="hu-HU" dirty="0"/>
              <a:t>(4) A dolog tulajdonának hatósági határozattal vagy hatósági árverés útján való megszerzésével megszűnnek a harmadik személynek a dolgot terhelő jogai, kivéve, ha a hatósági határozattal vagy hatósági árverés útján szerző e jogok tekintetében nem volt jóhiszemű.</a:t>
            </a:r>
          </a:p>
          <a:p>
            <a:r>
              <a:rPr lang="hu-HU" dirty="0"/>
              <a:t>5:42. § [Az állam kártalanítás nélküli tulajdonszerzése hatósági határozattal]  </a:t>
            </a:r>
          </a:p>
          <a:p>
            <a:r>
              <a:rPr lang="hu-HU" dirty="0"/>
              <a:t>(1) Ha az állam jogszabály erejénél fogva, valamint bírósági vagy más hatósági határozattal kártalanítás nélkül szerez tulajdonjogot, a dolog értékének erejéig felel a volt tulajdonosnak a tulajdonszerzéskor - jogszabály, bírósági és más hatósági határozat vagy visszterhes szerződés alapján - jóhiszemű személlyel szemben fennálló kötelezettségéért. Az állam felelőssége akkor áll fenn, ha a jogosult a volt tulajdonos vagyonára végrehajtást vezetett, és a végrehajtás során a követelés nem nyert kielégítést.</a:t>
            </a:r>
          </a:p>
          <a:p>
            <a:r>
              <a:rPr lang="hu-HU" dirty="0"/>
              <a:t>(2) Az állam tulajdonszerzése nem érinti a jóhiszemű harmadik személy javára az ingatlan-nyilvántartásban bejegyzett jogokat.</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36</a:t>
            </a:fld>
            <a:endParaRPr lang="hu-HU"/>
          </a:p>
        </p:txBody>
      </p:sp>
      <p:sp>
        <p:nvSpPr>
          <p:cNvPr id="6" name="Cím 5"/>
          <p:cNvSpPr>
            <a:spLocks noGrp="1"/>
          </p:cNvSpPr>
          <p:nvPr>
            <p:ph type="title"/>
          </p:nvPr>
        </p:nvSpPr>
        <p:spPr/>
        <p:txBody>
          <a:bodyPr>
            <a:normAutofit/>
          </a:bodyPr>
          <a:lstStyle/>
          <a:p>
            <a:r>
              <a:rPr lang="hu-HU" sz="3200" dirty="0"/>
              <a:t>Tulajdonszerzés hatósági határozattal és hatósági árverés útján</a:t>
            </a:r>
          </a:p>
        </p:txBody>
      </p:sp>
    </p:spTree>
    <p:extLst>
      <p:ext uri="{BB962C8B-B14F-4D97-AF65-F5344CB8AC3E}">
        <p14:creationId xmlns:p14="http://schemas.microsoft.com/office/powerpoint/2010/main" val="69771537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r>
              <a:rPr lang="hu-HU" dirty="0" smtClean="0"/>
              <a:t>5:43</a:t>
            </a:r>
            <a:r>
              <a:rPr lang="hu-HU" dirty="0"/>
              <a:t>. § [Kisajátítás]  </a:t>
            </a:r>
          </a:p>
          <a:p>
            <a:r>
              <a:rPr lang="hu-HU" dirty="0"/>
              <a:t>(1) Kisajátítással ingatlan tulajdonjoga kivételesen, közérdekű célra, azonnali, teljes és feltétlen kártalanítás ellenében szerezhető meg.</a:t>
            </a:r>
          </a:p>
          <a:p>
            <a:r>
              <a:rPr lang="hu-HU" dirty="0"/>
              <a:t>(2) A kártalanítás nyújtására az köteles, aki a kisajátítás alapján a tulajdont megszerzi.</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37</a:t>
            </a:fld>
            <a:endParaRPr lang="hu-HU"/>
          </a:p>
        </p:txBody>
      </p:sp>
      <p:sp>
        <p:nvSpPr>
          <p:cNvPr id="6" name="Cím 5"/>
          <p:cNvSpPr>
            <a:spLocks noGrp="1"/>
          </p:cNvSpPr>
          <p:nvPr>
            <p:ph type="title"/>
          </p:nvPr>
        </p:nvSpPr>
        <p:spPr/>
        <p:txBody>
          <a:bodyPr/>
          <a:lstStyle/>
          <a:p>
            <a:r>
              <a:rPr lang="hu-HU" dirty="0" smtClean="0"/>
              <a:t>A kisajátítás</a:t>
            </a:r>
            <a:endParaRPr lang="hu-HU" dirty="0"/>
          </a:p>
        </p:txBody>
      </p:sp>
    </p:spTree>
    <p:extLst>
      <p:ext uri="{BB962C8B-B14F-4D97-AF65-F5344CB8AC3E}">
        <p14:creationId xmlns:p14="http://schemas.microsoft.com/office/powerpoint/2010/main" val="141924188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r>
              <a:rPr lang="hu-HU" dirty="0"/>
              <a:t>Kisajátítással ingatlan tulajdonjoga csak kivételesen vonható el, az e törvényben meghatározott közérdekű célból, feltételekkel és módon, teljes, azonnali és feltétlen kártalanítás mellett.</a:t>
            </a:r>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38</a:t>
            </a:fld>
            <a:endParaRPr lang="hu-HU"/>
          </a:p>
        </p:txBody>
      </p:sp>
      <p:sp>
        <p:nvSpPr>
          <p:cNvPr id="6" name="Cím 5"/>
          <p:cNvSpPr>
            <a:spLocks noGrp="1"/>
          </p:cNvSpPr>
          <p:nvPr>
            <p:ph type="title"/>
          </p:nvPr>
        </p:nvSpPr>
        <p:spPr/>
        <p:txBody>
          <a:bodyPr>
            <a:noAutofit/>
          </a:bodyPr>
          <a:lstStyle/>
          <a:p>
            <a:r>
              <a:rPr lang="hu-HU" sz="3200" b="1" dirty="0" smtClean="0"/>
              <a:t/>
            </a:r>
            <a:br>
              <a:rPr lang="hu-HU" sz="3200" b="1" dirty="0" smtClean="0"/>
            </a:br>
            <a:r>
              <a:rPr lang="hu-HU" sz="3200" b="1" dirty="0" smtClean="0"/>
              <a:t>2007</a:t>
            </a:r>
            <a:r>
              <a:rPr lang="hu-HU" sz="3200" b="1" dirty="0"/>
              <a:t>. évi CXXIII. törvény</a:t>
            </a:r>
            <a:br>
              <a:rPr lang="hu-HU" sz="3200" b="1" dirty="0"/>
            </a:br>
            <a:r>
              <a:rPr lang="hu-HU" sz="3200" b="1" dirty="0"/>
              <a:t>a kisajátításról</a:t>
            </a:r>
            <a:br>
              <a:rPr lang="hu-HU" sz="3200" b="1" dirty="0"/>
            </a:br>
            <a:endParaRPr lang="hu-HU" sz="3200" dirty="0"/>
          </a:p>
        </p:txBody>
      </p:sp>
    </p:spTree>
    <p:extLst>
      <p:ext uri="{BB962C8B-B14F-4D97-AF65-F5344CB8AC3E}">
        <p14:creationId xmlns:p14="http://schemas.microsoft.com/office/powerpoint/2010/main" val="210216760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40000" lnSpcReduction="20000"/>
          </a:bodyPr>
          <a:lstStyle/>
          <a:p>
            <a:r>
              <a:rPr lang="hu-HU" i="1" dirty="0" smtClean="0"/>
              <a:t>a) </a:t>
            </a:r>
            <a:r>
              <a:rPr lang="hu-HU" dirty="0"/>
              <a:t>honvédelem;</a:t>
            </a:r>
          </a:p>
          <a:p>
            <a:r>
              <a:rPr lang="hu-HU" i="1" dirty="0"/>
              <a:t>b) </a:t>
            </a:r>
            <a:r>
              <a:rPr lang="hu-HU" dirty="0"/>
              <a:t>nemzetközi szerződés alapján megvalósuló területcsere;</a:t>
            </a:r>
          </a:p>
          <a:p>
            <a:r>
              <a:rPr lang="hu-HU" i="1" dirty="0"/>
              <a:t>c) </a:t>
            </a:r>
            <a:r>
              <a:rPr lang="hu-HU" dirty="0"/>
              <a:t>terület- és településrendezés;</a:t>
            </a:r>
          </a:p>
          <a:p>
            <a:r>
              <a:rPr lang="hu-HU" i="1" dirty="0"/>
              <a:t>d)</a:t>
            </a:r>
            <a:r>
              <a:rPr lang="hu-HU" i="1" baseline="30000" dirty="0">
                <a:hlinkClick r:id="rId2"/>
              </a:rPr>
              <a:t> * </a:t>
            </a:r>
            <a:r>
              <a:rPr lang="hu-HU" i="1" dirty="0"/>
              <a:t> </a:t>
            </a:r>
            <a:r>
              <a:rPr lang="hu-HU" dirty="0"/>
              <a:t>kötelező állami, illetve kötelező önkormányzati feladathoz kapcsolódó oktatási - ideértve a diákotthoni elhelyezést biztosító létesítményeket is -, egészségügyi, szociális létesítmény elhelyezése;</a:t>
            </a:r>
          </a:p>
          <a:p>
            <a:r>
              <a:rPr lang="hu-HU" i="1" dirty="0"/>
              <a:t>e) </a:t>
            </a:r>
            <a:r>
              <a:rPr lang="hu-HU" dirty="0"/>
              <a:t>közlekedési infrastruktúra fejlesztése;</a:t>
            </a:r>
          </a:p>
          <a:p>
            <a:r>
              <a:rPr lang="hu-HU" i="1" dirty="0"/>
              <a:t>f) </a:t>
            </a:r>
            <a:r>
              <a:rPr lang="hu-HU" dirty="0"/>
              <a:t>energiatermelés;</a:t>
            </a:r>
          </a:p>
          <a:p>
            <a:r>
              <a:rPr lang="hu-HU" i="1" dirty="0"/>
              <a:t>g) </a:t>
            </a:r>
            <a:r>
              <a:rPr lang="hu-HU" dirty="0"/>
              <a:t>energiaellátás;</a:t>
            </a:r>
          </a:p>
          <a:p>
            <a:r>
              <a:rPr lang="hu-HU" i="1" dirty="0"/>
              <a:t>h) </a:t>
            </a:r>
            <a:r>
              <a:rPr lang="hu-HU" dirty="0"/>
              <a:t>bányászat;</a:t>
            </a:r>
          </a:p>
          <a:p>
            <a:r>
              <a:rPr lang="hu-HU" i="1" dirty="0"/>
              <a:t>i) </a:t>
            </a:r>
            <a:r>
              <a:rPr lang="hu-HU" dirty="0"/>
              <a:t>elektronikus hírközlési szolgáltatás;</a:t>
            </a:r>
          </a:p>
          <a:p>
            <a:r>
              <a:rPr lang="hu-HU" i="1" dirty="0"/>
              <a:t>j)</a:t>
            </a:r>
            <a:r>
              <a:rPr lang="hu-HU" i="1" baseline="30000" dirty="0">
                <a:hlinkClick r:id="rId3"/>
              </a:rPr>
              <a:t> * </a:t>
            </a:r>
            <a:r>
              <a:rPr lang="hu-HU" i="1" dirty="0"/>
              <a:t> </a:t>
            </a:r>
            <a:r>
              <a:rPr lang="hu-HU" dirty="0"/>
              <a:t>örökségvédelem;</a:t>
            </a:r>
          </a:p>
          <a:p>
            <a:r>
              <a:rPr lang="hu-HU" i="1" dirty="0"/>
              <a:t>k) </a:t>
            </a:r>
            <a:r>
              <a:rPr lang="hu-HU" dirty="0"/>
              <a:t>természetvédelem;</a:t>
            </a:r>
          </a:p>
          <a:p>
            <a:r>
              <a:rPr lang="hu-HU" i="1" dirty="0"/>
              <a:t>l)</a:t>
            </a:r>
            <a:r>
              <a:rPr lang="hu-HU" i="1" baseline="30000" dirty="0">
                <a:hlinkClick r:id="rId4"/>
              </a:rPr>
              <a:t> * </a:t>
            </a:r>
            <a:r>
              <a:rPr lang="hu-HU" i="1" dirty="0"/>
              <a:t> </a:t>
            </a:r>
            <a:r>
              <a:rPr lang="hu-HU" dirty="0"/>
              <a:t>vízgazdálkodás, víziközmű-szolgáltatás;</a:t>
            </a:r>
          </a:p>
          <a:p>
            <a:r>
              <a:rPr lang="hu-HU" i="1" dirty="0"/>
              <a:t>m) </a:t>
            </a:r>
            <a:r>
              <a:rPr lang="hu-HU" dirty="0"/>
              <a:t>fenntartható erdőgazdálkodás, valamint véderdő telepítése, védőfásítás és közérdekű erdőtelepítés;</a:t>
            </a:r>
          </a:p>
          <a:p>
            <a:r>
              <a:rPr lang="hu-HU" i="1" dirty="0"/>
              <a:t>n) </a:t>
            </a:r>
            <a:r>
              <a:rPr lang="hu-HU" dirty="0"/>
              <a:t>építésügyi korlátozások felszámolása;</a:t>
            </a:r>
          </a:p>
          <a:p>
            <a:r>
              <a:rPr lang="hu-HU" i="1" dirty="0"/>
              <a:t>o) </a:t>
            </a:r>
            <a:r>
              <a:rPr lang="hu-HU" dirty="0"/>
              <a:t>az ingatlant terhelő, az ingatlan rendeltetésszerű használatát jelentősen korlátozó, vagy megszüntető közérdekű használati jogok, szolgalmak miatti hátrányok megszüntetése;</a:t>
            </a:r>
          </a:p>
          <a:p>
            <a:r>
              <a:rPr lang="hu-HU" i="1" dirty="0"/>
              <a:t>p)</a:t>
            </a:r>
            <a:r>
              <a:rPr lang="hu-HU" i="1" baseline="30000" dirty="0">
                <a:hlinkClick r:id="rId5"/>
              </a:rPr>
              <a:t> * </a:t>
            </a:r>
            <a:r>
              <a:rPr lang="hu-HU" i="1" dirty="0"/>
              <a:t> </a:t>
            </a:r>
            <a:r>
              <a:rPr lang="hu-HU" dirty="0"/>
              <a:t>környezetvédelem;</a:t>
            </a:r>
          </a:p>
          <a:p>
            <a:r>
              <a:rPr lang="hu-HU" i="1" dirty="0"/>
              <a:t>q)</a:t>
            </a:r>
            <a:r>
              <a:rPr lang="hu-HU" i="1" baseline="30000" dirty="0">
                <a:hlinkClick r:id="rId6"/>
              </a:rPr>
              <a:t> * </a:t>
            </a:r>
            <a:r>
              <a:rPr lang="hu-HU" i="1" dirty="0"/>
              <a:t> </a:t>
            </a:r>
            <a:r>
              <a:rPr lang="hu-HU" dirty="0"/>
              <a:t>sportinfrastruktúra fejlesztése;</a:t>
            </a:r>
          </a:p>
          <a:p>
            <a:r>
              <a:rPr lang="hu-HU" i="1" dirty="0"/>
              <a:t>r)</a:t>
            </a:r>
            <a:r>
              <a:rPr lang="hu-HU" i="1" baseline="30000" dirty="0">
                <a:hlinkClick r:id="rId7"/>
              </a:rPr>
              <a:t> * </a:t>
            </a:r>
            <a:r>
              <a:rPr lang="hu-HU" i="1" dirty="0"/>
              <a:t> </a:t>
            </a:r>
            <a:r>
              <a:rPr lang="hu-HU" dirty="0"/>
              <a:t>az Országgyűlés munkáját segítő hivatali szervezet elhelyezése;</a:t>
            </a:r>
          </a:p>
          <a:p>
            <a:r>
              <a:rPr lang="hu-HU" i="1" dirty="0"/>
              <a:t>s)</a:t>
            </a:r>
            <a:r>
              <a:rPr lang="hu-HU" i="1" baseline="30000" dirty="0">
                <a:hlinkClick r:id="rId8"/>
              </a:rPr>
              <a:t> * </a:t>
            </a:r>
            <a:r>
              <a:rPr lang="hu-HU" i="1" dirty="0"/>
              <a:t> </a:t>
            </a:r>
            <a:r>
              <a:rPr lang="hu-HU" dirty="0"/>
              <a:t>kulturális infrastruktúra fejlesztése.</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39</a:t>
            </a:fld>
            <a:endParaRPr lang="hu-HU"/>
          </a:p>
        </p:txBody>
      </p:sp>
      <p:sp>
        <p:nvSpPr>
          <p:cNvPr id="6" name="Cím 5"/>
          <p:cNvSpPr>
            <a:spLocks noGrp="1"/>
          </p:cNvSpPr>
          <p:nvPr>
            <p:ph type="title"/>
          </p:nvPr>
        </p:nvSpPr>
        <p:spPr/>
        <p:txBody>
          <a:bodyPr/>
          <a:lstStyle/>
          <a:p>
            <a:r>
              <a:rPr lang="hu-HU" dirty="0" smtClean="0"/>
              <a:t>Kisajátítási okok</a:t>
            </a:r>
            <a:endParaRPr lang="hu-HU" dirty="0"/>
          </a:p>
        </p:txBody>
      </p:sp>
    </p:spTree>
    <p:extLst>
      <p:ext uri="{BB962C8B-B14F-4D97-AF65-F5344CB8AC3E}">
        <p14:creationId xmlns:p14="http://schemas.microsoft.com/office/powerpoint/2010/main" val="98610705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marL="0" indent="0">
              <a:buFontTx/>
              <a:buNone/>
            </a:pPr>
            <a:r>
              <a:rPr lang="hu-HU" altLang="en-US" dirty="0">
                <a:latin typeface="+mj-lt"/>
                <a:ea typeface="ＭＳ Ｐゴシック" pitchFamily="34" charset="-128"/>
                <a:cs typeface="Arial" panose="020B0604020202020204" pitchFamily="34" charset="0"/>
              </a:rPr>
              <a:t>2013. évi V. törvény (új Ptk.) </a:t>
            </a:r>
          </a:p>
          <a:p>
            <a:pPr marL="0" indent="0">
              <a:buFontTx/>
              <a:buNone/>
            </a:pPr>
            <a:r>
              <a:rPr lang="hu-HU" altLang="en-US" dirty="0">
                <a:latin typeface="+mj-lt"/>
                <a:ea typeface="ＭＳ Ｐゴシック" pitchFamily="34" charset="-128"/>
                <a:cs typeface="Arial" panose="020B0604020202020204" pitchFamily="34" charset="0"/>
              </a:rPr>
              <a:t>Hatályos: 2014. március 15-étől.</a:t>
            </a:r>
          </a:p>
          <a:p>
            <a:pPr marL="0" indent="0">
              <a:buFontTx/>
              <a:buNone/>
            </a:pPr>
            <a:r>
              <a:rPr lang="hu-HU" altLang="en-US" dirty="0">
                <a:latin typeface="+mj-lt"/>
                <a:ea typeface="ＭＳ Ｐゴシック" pitchFamily="34" charset="-128"/>
                <a:cs typeface="Arial" panose="020B0604020202020204" pitchFamily="34" charset="0"/>
              </a:rPr>
              <a:t>Továbbá: </a:t>
            </a:r>
            <a:r>
              <a:rPr lang="hu-HU" altLang="en-US" dirty="0" err="1">
                <a:latin typeface="+mj-lt"/>
                <a:ea typeface="ＭＳ Ｐゴシック" pitchFamily="34" charset="-128"/>
                <a:cs typeface="Arial" panose="020B0604020202020204" pitchFamily="34" charset="0"/>
              </a:rPr>
              <a:t>Ptké</a:t>
            </a:r>
            <a:r>
              <a:rPr lang="hu-HU" altLang="en-US" dirty="0">
                <a:latin typeface="+mj-lt"/>
                <a:ea typeface="ＭＳ Ｐゴシック" pitchFamily="34" charset="-128"/>
                <a:cs typeface="Arial" panose="020B0604020202020204" pitchFamily="34" charset="0"/>
              </a:rPr>
              <a:t>.</a:t>
            </a:r>
          </a:p>
          <a:p>
            <a:pPr marL="0" indent="0">
              <a:buFontTx/>
              <a:buNone/>
            </a:pPr>
            <a:r>
              <a:rPr lang="hu-HU" altLang="en-US" dirty="0">
                <a:latin typeface="+mj-lt"/>
                <a:ea typeface="ＭＳ Ｐゴシック" pitchFamily="34" charset="-128"/>
                <a:cs typeface="Arial" panose="020B0604020202020204" pitchFamily="34" charset="0"/>
              </a:rPr>
              <a:t>Továbbá: bizonyos esetekben a régi Ptk. (1959: IV. tv.)</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4</a:t>
            </a:fld>
            <a:endParaRPr lang="hu-HU"/>
          </a:p>
        </p:txBody>
      </p:sp>
      <p:sp>
        <p:nvSpPr>
          <p:cNvPr id="6" name="Cím 5"/>
          <p:cNvSpPr>
            <a:spLocks noGrp="1"/>
          </p:cNvSpPr>
          <p:nvPr>
            <p:ph type="title"/>
          </p:nvPr>
        </p:nvSpPr>
        <p:spPr/>
        <p:txBody>
          <a:bodyPr/>
          <a:lstStyle/>
          <a:p>
            <a:r>
              <a:rPr lang="hu-HU" dirty="0" smtClean="0"/>
              <a:t>Alkalmazandó jogszabály</a:t>
            </a:r>
            <a:endParaRPr lang="hu-HU" dirty="0"/>
          </a:p>
        </p:txBody>
      </p:sp>
    </p:spTree>
    <p:extLst>
      <p:ext uri="{BB962C8B-B14F-4D97-AF65-F5344CB8AC3E}">
        <p14:creationId xmlns:p14="http://schemas.microsoft.com/office/powerpoint/2010/main" val="195967287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70000" lnSpcReduction="20000"/>
          </a:bodyPr>
          <a:lstStyle/>
          <a:p>
            <a:r>
              <a:rPr lang="hu-HU" dirty="0"/>
              <a:t>(1) Elbirtoklás útján megszerzi a dolog tulajdonjogát, aki a dolgot ingatlan esetén tizenöt, ingó dolog esetén tíz éven át sajátjaként szakadatlanul birtokolja.</a:t>
            </a:r>
          </a:p>
          <a:p>
            <a:r>
              <a:rPr lang="hu-HU" dirty="0"/>
              <a:t>(2) Ingó dolog tulajdonjogának elbirtoklásával megszűnnek a harmadik személynek a dolgot terhelő olyan jogai, amelyek az elbirtokló birtokának megszerzése előtt keletkeztek, és amelyekre nézve az elbirtoklás ideje szintén eltelt, kivéve, ha az elbirtokló a harmadik személy jogának fennállása tekintetében nem volt jóhiszemű.</a:t>
            </a:r>
          </a:p>
          <a:p>
            <a:r>
              <a:rPr lang="hu-HU" dirty="0"/>
              <a:t>(3) Elidegenítési és terhelési tilalom fennállása nem zárja ki az elbirtoklással való tulajdonszerzést, ha az elbirtoklás feltételei egyébként fennállnak.</a:t>
            </a:r>
          </a:p>
          <a:p>
            <a:r>
              <a:rPr lang="hu-HU" dirty="0"/>
              <a:t>(4) Az elbirtoklásra vonatkozó általános szabályok szerint birtokolható el a dolog tulajdoni hányada is.</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40</a:t>
            </a:fld>
            <a:endParaRPr lang="hu-HU"/>
          </a:p>
        </p:txBody>
      </p:sp>
      <p:sp>
        <p:nvSpPr>
          <p:cNvPr id="6" name="Cím 5"/>
          <p:cNvSpPr>
            <a:spLocks noGrp="1"/>
          </p:cNvSpPr>
          <p:nvPr>
            <p:ph type="title"/>
          </p:nvPr>
        </p:nvSpPr>
        <p:spPr/>
        <p:txBody>
          <a:bodyPr/>
          <a:lstStyle/>
          <a:p>
            <a:r>
              <a:rPr lang="hu-HU" dirty="0" smtClean="0"/>
              <a:t>Az elbirtoklás</a:t>
            </a:r>
            <a:endParaRPr lang="hu-HU" dirty="0"/>
          </a:p>
        </p:txBody>
      </p:sp>
    </p:spTree>
    <p:extLst>
      <p:ext uri="{BB962C8B-B14F-4D97-AF65-F5344CB8AC3E}">
        <p14:creationId xmlns:p14="http://schemas.microsoft.com/office/powerpoint/2010/main" val="205019547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r>
              <a:rPr lang="hu-HU" dirty="0"/>
              <a:t>Az elbirtoklás öt év elteltével következik be, ha a birtokos az ingatlan birtokát a tulajdonostól olyan írásbeli szerződéssel szerezte, amelynek alapján a tulajdonjogának ingatlan-nyilvántartási bejegyzését követelhetné, ha a szerződés az ehhez megkívánt alakszerűségi követelményeknek megfelelne, és a birtokos az ellenszolgáltatást teljesítette.</a:t>
            </a:r>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41</a:t>
            </a:fld>
            <a:endParaRPr lang="hu-HU"/>
          </a:p>
        </p:txBody>
      </p:sp>
      <p:sp>
        <p:nvSpPr>
          <p:cNvPr id="6" name="Cím 5"/>
          <p:cNvSpPr>
            <a:spLocks noGrp="1"/>
          </p:cNvSpPr>
          <p:nvPr>
            <p:ph type="title"/>
          </p:nvPr>
        </p:nvSpPr>
        <p:spPr/>
        <p:txBody>
          <a:bodyPr/>
          <a:lstStyle/>
          <a:p>
            <a:r>
              <a:rPr lang="hu-HU" dirty="0" smtClean="0"/>
              <a:t>A jogcímes elbirtoklás</a:t>
            </a:r>
            <a:endParaRPr lang="hu-HU" dirty="0"/>
          </a:p>
        </p:txBody>
      </p:sp>
    </p:spTree>
    <p:extLst>
      <p:ext uri="{BB962C8B-B14F-4D97-AF65-F5344CB8AC3E}">
        <p14:creationId xmlns:p14="http://schemas.microsoft.com/office/powerpoint/2010/main" val="332459698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70000" lnSpcReduction="20000"/>
          </a:bodyPr>
          <a:lstStyle/>
          <a:p>
            <a:r>
              <a:rPr lang="hu-HU" dirty="0"/>
              <a:t>5:46. § [Jogutódlás az elbirtoklásban]  </a:t>
            </a:r>
          </a:p>
          <a:p>
            <a:r>
              <a:rPr lang="hu-HU" dirty="0"/>
              <a:t>Az új birtokos saját elbirtoklásának idejéhez hozzászámíthatja azt az időt, amely jogelődjének birtoklása idején már elbirtoklási időnek minősült.</a:t>
            </a:r>
          </a:p>
          <a:p>
            <a:r>
              <a:rPr lang="hu-HU" dirty="0"/>
              <a:t>5:47. § [Az elbirtoklás kizártsága]  </a:t>
            </a:r>
          </a:p>
          <a:p>
            <a:r>
              <a:rPr lang="hu-HU" dirty="0"/>
              <a:t>(1) Aki bűncselekménnyel vagy egyébként erőszakos vagy alattomos úton jutott a dolog birtokához, elbirtoklás útján nem szerez tulajdonjogot.</a:t>
            </a:r>
          </a:p>
          <a:p>
            <a:r>
              <a:rPr lang="hu-HU" dirty="0"/>
              <a:t>(2) Ingatlan tulajdonjogát elbirtoklás útján nem lehet megszerezni, ha az elbirtoklás feltételei a föld egy részére vonatkozóan állnak fenn, és a föld nem osztható meg.</a:t>
            </a:r>
          </a:p>
          <a:p>
            <a:r>
              <a:rPr lang="hu-HU" dirty="0"/>
              <a:t>5:48. § [Az elbirtoklási idő nyugvása]  </a:t>
            </a:r>
          </a:p>
          <a:p>
            <a:r>
              <a:rPr lang="hu-HU" dirty="0"/>
              <a:t>Ha a tulajdonos menthető okból nincs abban a helyzetben, hogy tulajdonosi jogait gyakorolhassa, az akadály megszűnésétől számított egy évig az elbirtoklás akkor sem következik be, ha egyébként az elbirtoklási idő már eltelt vagy abból egy évnél kevesebb volna hátra.</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42</a:t>
            </a:fld>
            <a:endParaRPr lang="hu-HU"/>
          </a:p>
        </p:txBody>
      </p:sp>
      <p:sp>
        <p:nvSpPr>
          <p:cNvPr id="6" name="Cím 5"/>
          <p:cNvSpPr>
            <a:spLocks noGrp="1"/>
          </p:cNvSpPr>
          <p:nvPr>
            <p:ph type="title"/>
          </p:nvPr>
        </p:nvSpPr>
        <p:spPr/>
        <p:txBody>
          <a:bodyPr/>
          <a:lstStyle/>
          <a:p>
            <a:r>
              <a:rPr lang="hu-HU" dirty="0" smtClean="0"/>
              <a:t>Az elbirtoklás</a:t>
            </a:r>
            <a:endParaRPr lang="hu-HU" dirty="0"/>
          </a:p>
        </p:txBody>
      </p:sp>
    </p:spTree>
    <p:extLst>
      <p:ext uri="{BB962C8B-B14F-4D97-AF65-F5344CB8AC3E}">
        <p14:creationId xmlns:p14="http://schemas.microsoft.com/office/powerpoint/2010/main" val="15378870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85000" lnSpcReduction="10000"/>
          </a:bodyPr>
          <a:lstStyle/>
          <a:p>
            <a:r>
              <a:rPr lang="hu-HU" dirty="0"/>
              <a:t>(1) Az elbirtoklás megszakad, ha</a:t>
            </a:r>
          </a:p>
          <a:p>
            <a:r>
              <a:rPr lang="hu-HU" dirty="0"/>
              <a:t>a) </a:t>
            </a:r>
            <a:r>
              <a:rPr lang="hu-HU" dirty="0" err="1"/>
              <a:t>a</a:t>
            </a:r>
            <a:r>
              <a:rPr lang="hu-HU" dirty="0"/>
              <a:t> tulajdonos a dolog kiadása iránti követelését bírósági úton érvényesíti;</a:t>
            </a:r>
          </a:p>
          <a:p>
            <a:r>
              <a:rPr lang="hu-HU" dirty="0"/>
              <a:t>b) a tulajdonos a dologgal kapcsolatban tulajdonosi jogát gyakorolja; vagy</a:t>
            </a:r>
          </a:p>
          <a:p>
            <a:r>
              <a:rPr lang="hu-HU" dirty="0"/>
              <a:t>c) a birtokos a birtokot akaratán kívül elveszti, és azt egy éven belül nem szerzi vissza, vagy egy éven belül nem kéri a bíróságnál, hogy a dolog újabb birtokosa a dolgot adja vissza.</a:t>
            </a:r>
          </a:p>
          <a:p>
            <a:r>
              <a:rPr lang="hu-HU" dirty="0"/>
              <a:t>(2) Ha az elbirtoklás megszakad, a birtoklásnak addig eltelt ideje nem vehető figyelembe, és az elbirtoklás a megszakadást okozó körülmény elmúltával újból kezdődik.</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43</a:t>
            </a:fld>
            <a:endParaRPr lang="hu-HU"/>
          </a:p>
        </p:txBody>
      </p:sp>
      <p:sp>
        <p:nvSpPr>
          <p:cNvPr id="6" name="Cím 5"/>
          <p:cNvSpPr>
            <a:spLocks noGrp="1"/>
          </p:cNvSpPr>
          <p:nvPr>
            <p:ph type="title"/>
          </p:nvPr>
        </p:nvSpPr>
        <p:spPr/>
        <p:txBody>
          <a:bodyPr/>
          <a:lstStyle/>
          <a:p>
            <a:r>
              <a:rPr lang="hu-HU" dirty="0" smtClean="0"/>
              <a:t>Az elbirtoklás megszakadása</a:t>
            </a:r>
            <a:endParaRPr lang="hu-HU" dirty="0"/>
          </a:p>
        </p:txBody>
      </p:sp>
    </p:spTree>
    <p:extLst>
      <p:ext uri="{BB962C8B-B14F-4D97-AF65-F5344CB8AC3E}">
        <p14:creationId xmlns:p14="http://schemas.microsoft.com/office/powerpoint/2010/main" val="420258789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62500" lnSpcReduction="20000"/>
          </a:bodyPr>
          <a:lstStyle/>
          <a:p>
            <a:r>
              <a:rPr lang="hu-HU" dirty="0"/>
              <a:t>(1) Akinek más dolgán olyan joga van, amely őt a termékek, a termények vagy a szaporulat </a:t>
            </a:r>
            <a:r>
              <a:rPr lang="hu-HU" dirty="0" err="1"/>
              <a:t>tulajdonbavételére</a:t>
            </a:r>
            <a:r>
              <a:rPr lang="hu-HU" dirty="0"/>
              <a:t> jogosítja - ha ezek tulajdonjogát korábban nem szerezte meg -, az elválással tulajdonjogot szerez. Ha a jogosultnak nincs birtokában az a dolog, amelyből a termék, a termény vagy a szaporulat származik, a birtokbavétellel válik tulajdonossá.</a:t>
            </a:r>
          </a:p>
          <a:p>
            <a:r>
              <a:rPr lang="hu-HU" dirty="0"/>
              <a:t>(2) Ha valakinek az a joga, amely őt a termékek, a termények vagy a szaporulat </a:t>
            </a:r>
            <a:r>
              <a:rPr lang="hu-HU" dirty="0" err="1"/>
              <a:t>tulajdonbavételére</a:t>
            </a:r>
            <a:r>
              <a:rPr lang="hu-HU" dirty="0"/>
              <a:t> jogosítja megszűnik, mielőtt ezeken tulajdonjogot szerzett volna, eltérő megállapodás hiányában követelheti, hogy a tulajdonos vagy az új jogosult a termékek, a termények, a szaporulat, továbbá a munkája értékének arányában és máshonnan meg nem térülő költekezései erejéig a jogalap nélküli gazdagodás szabályai szerint nyújtson megtérítést.</a:t>
            </a:r>
          </a:p>
          <a:p>
            <a:r>
              <a:rPr lang="hu-HU" dirty="0"/>
              <a:t>(3) A jóhiszemű birtokos addig az időpontig, amíg rosszhiszeművé nem válik, vagy a dolgot tőle a bíróság vagy a jegyző előtt vissza nem követelik, az elválással tulajdonjogot szerez a terméken, terményen és dolog szaporulatán.</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44</a:t>
            </a:fld>
            <a:endParaRPr lang="hu-HU"/>
          </a:p>
        </p:txBody>
      </p:sp>
      <p:sp>
        <p:nvSpPr>
          <p:cNvPr id="6" name="Cím 5"/>
          <p:cNvSpPr>
            <a:spLocks noGrp="1"/>
          </p:cNvSpPr>
          <p:nvPr>
            <p:ph type="title"/>
          </p:nvPr>
        </p:nvSpPr>
        <p:spPr/>
        <p:txBody>
          <a:bodyPr>
            <a:normAutofit fontScale="90000"/>
          </a:bodyPr>
          <a:lstStyle/>
          <a:p>
            <a:r>
              <a:rPr lang="hu-HU" dirty="0"/>
              <a:t>Tulajdonszerzés terméken, terményen és szaporulaton</a:t>
            </a:r>
          </a:p>
        </p:txBody>
      </p:sp>
    </p:spTree>
    <p:extLst>
      <p:ext uri="{BB962C8B-B14F-4D97-AF65-F5344CB8AC3E}">
        <p14:creationId xmlns:p14="http://schemas.microsoft.com/office/powerpoint/2010/main" val="266954947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62500" lnSpcReduction="20000"/>
          </a:bodyPr>
          <a:lstStyle/>
          <a:p>
            <a:r>
              <a:rPr lang="hu-HU" dirty="0"/>
              <a:t>A föld tulajdonosa megszerzi mindazoknak a dolgoknak a tulajdonjogát, amelyek utóbb váltak a föld alkotórészévé, kivéve, ha az valamely jogviszony alapján mást illet</a:t>
            </a:r>
            <a:r>
              <a:rPr lang="hu-HU" dirty="0" smtClean="0"/>
              <a:t>.</a:t>
            </a:r>
          </a:p>
          <a:p>
            <a:endParaRPr lang="hu-HU" dirty="0" smtClean="0"/>
          </a:p>
          <a:p>
            <a:r>
              <a:rPr lang="hu-HU" i="1" dirty="0" smtClean="0"/>
              <a:t>XXVI</a:t>
            </a:r>
            <a:r>
              <a:rPr lang="hu-HU" i="1" dirty="0"/>
              <a:t>. számú Polgári Elvi Döntés</a:t>
            </a:r>
          </a:p>
          <a:p>
            <a:r>
              <a:rPr lang="hu-HU" i="1" dirty="0"/>
              <a:t>a kültelki közút szélére ültetett fák tulajdonjogáról, kezeléséről, fenntartásáról és pótlásáról *   </a:t>
            </a:r>
          </a:p>
          <a:p>
            <a:r>
              <a:rPr lang="hu-HU" i="1" dirty="0"/>
              <a:t>Külterületeken az 1945. január 1. napja előtt létesített közút rézsűjének külső szélétől számított két méter távolságon belül ültetett - összefüggő üzemi gyümölcsöshöz nem tartozó - fáknak a kezelése, fenntartása és pótlása az illetékes útfenntartó állami szervnek a joga és kötelessége. A fákat a földtulajdonos csak akkor vághatja ki, ha erre az útfenntartó állami szerv is engedélyt (hozzájárulást) ad.</a:t>
            </a:r>
          </a:p>
          <a:p>
            <a:r>
              <a:rPr lang="hu-HU" i="1" dirty="0"/>
              <a:t>A kérdéses fák tulajdonjoga - ezekkel a korlátozásokkal - a földtulajdonost illeti, a földtől elvált fákkal a földtulajdonos rendelkezik.</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45</a:t>
            </a:fld>
            <a:endParaRPr lang="hu-HU"/>
          </a:p>
        </p:txBody>
      </p:sp>
      <p:sp>
        <p:nvSpPr>
          <p:cNvPr id="6" name="Cím 5"/>
          <p:cNvSpPr>
            <a:spLocks noGrp="1"/>
          </p:cNvSpPr>
          <p:nvPr>
            <p:ph type="title"/>
          </p:nvPr>
        </p:nvSpPr>
        <p:spPr/>
        <p:txBody>
          <a:bodyPr/>
          <a:lstStyle/>
          <a:p>
            <a:r>
              <a:rPr lang="hu-HU" dirty="0" smtClean="0"/>
              <a:t>A növedék</a:t>
            </a:r>
            <a:endParaRPr lang="hu-HU" dirty="0"/>
          </a:p>
        </p:txBody>
      </p:sp>
    </p:spTree>
    <p:extLst>
      <p:ext uri="{BB962C8B-B14F-4D97-AF65-F5344CB8AC3E}">
        <p14:creationId xmlns:p14="http://schemas.microsoft.com/office/powerpoint/2010/main" val="94398630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r>
              <a:rPr lang="hu-HU" dirty="0"/>
              <a:t>5:52. § [Tulajdonszerzés gazdátlan javakon]  </a:t>
            </a:r>
          </a:p>
          <a:p>
            <a:r>
              <a:rPr lang="hu-HU" dirty="0"/>
              <a:t>(1) Gazdátlan ingó dolog tulajdonjogát megszerzi, aki a dolgot tulajdonszerzés szándékával birtokba veszi.</a:t>
            </a:r>
          </a:p>
          <a:p>
            <a:r>
              <a:rPr lang="hu-HU" dirty="0"/>
              <a:t>(2) Gazdátlan az az ingó dolog, amely még senkinek sem volt a tulajdona vagy amelynek birtoklásával a tulajdonos a tulajdonról való lemondás szándékával felhagyott.</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46</a:t>
            </a:fld>
            <a:endParaRPr lang="hu-HU"/>
          </a:p>
        </p:txBody>
      </p:sp>
      <p:sp>
        <p:nvSpPr>
          <p:cNvPr id="6" name="Cím 5"/>
          <p:cNvSpPr>
            <a:spLocks noGrp="1"/>
          </p:cNvSpPr>
          <p:nvPr>
            <p:ph type="title"/>
          </p:nvPr>
        </p:nvSpPr>
        <p:spPr/>
        <p:txBody>
          <a:bodyPr>
            <a:normAutofit fontScale="90000"/>
          </a:bodyPr>
          <a:lstStyle/>
          <a:p>
            <a:r>
              <a:rPr lang="hu-HU" dirty="0"/>
              <a:t>Tulajdonszerzés gazdátlan </a:t>
            </a:r>
            <a:r>
              <a:rPr lang="hu-HU" dirty="0" smtClean="0"/>
              <a:t>javakon (</a:t>
            </a:r>
            <a:r>
              <a:rPr lang="hu-HU" i="1" dirty="0" err="1" smtClean="0"/>
              <a:t>occupatio</a:t>
            </a:r>
            <a:r>
              <a:rPr lang="hu-HU" dirty="0" smtClean="0"/>
              <a:t>)</a:t>
            </a:r>
            <a:endParaRPr lang="hu-HU" dirty="0"/>
          </a:p>
        </p:txBody>
      </p:sp>
    </p:spTree>
    <p:extLst>
      <p:ext uri="{BB962C8B-B14F-4D97-AF65-F5344CB8AC3E}">
        <p14:creationId xmlns:p14="http://schemas.microsoft.com/office/powerpoint/2010/main" val="350115535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77500" lnSpcReduction="20000"/>
          </a:bodyPr>
          <a:lstStyle/>
          <a:p>
            <a:r>
              <a:rPr lang="hu-HU" dirty="0"/>
              <a:t>5:53. § [Tulajdonszerzés vadakon és halakon]  </a:t>
            </a:r>
          </a:p>
          <a:p>
            <a:r>
              <a:rPr lang="hu-HU" dirty="0"/>
              <a:t>(1) A vadak, továbbá a folyóvizekben és a természetes tavakban élő halak, valamint más hasznos víziállatok az állam tulajdonában vannak.</a:t>
            </a:r>
          </a:p>
          <a:p>
            <a:r>
              <a:rPr lang="hu-HU" dirty="0"/>
              <a:t>(2) A vadászterületen elejtett, elfogott vagy elhullott vad annak a vadászatra jogosultnak a tulajdonába kerül, akinek a vadászterületén az elejtés, elfogás vagy elhullás történt, feltéve, hogy a vadászati jogosultsága erre a vadra kiterjedt. Ilyen jogosultság hiányában a vadon az a más vadászterületen vadászatra jogosult szerez tulajdonjogot, akinek területéről a vad kiváltott, ha az elejtett, elfogott vagy elhullott vadra jogosult volt vadászni.</a:t>
            </a:r>
          </a:p>
          <a:p>
            <a:r>
              <a:rPr lang="hu-HU" dirty="0"/>
              <a:t>(3) A kifogott hal és más hasznos víziállat tulajdonjogát a halászati jog gyakorlására jogosult szerzi meg.</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47</a:t>
            </a:fld>
            <a:endParaRPr lang="hu-HU"/>
          </a:p>
        </p:txBody>
      </p:sp>
      <p:sp>
        <p:nvSpPr>
          <p:cNvPr id="6" name="Cím 5"/>
          <p:cNvSpPr>
            <a:spLocks noGrp="1"/>
          </p:cNvSpPr>
          <p:nvPr>
            <p:ph type="title"/>
          </p:nvPr>
        </p:nvSpPr>
        <p:spPr/>
        <p:txBody>
          <a:bodyPr>
            <a:normAutofit fontScale="90000"/>
          </a:bodyPr>
          <a:lstStyle/>
          <a:p>
            <a:r>
              <a:rPr lang="hu-HU" dirty="0" smtClean="0"/>
              <a:t>A vadak és a halak tulajdonjogának megszerzése</a:t>
            </a:r>
            <a:endParaRPr lang="hu-HU" dirty="0"/>
          </a:p>
        </p:txBody>
      </p:sp>
    </p:spTree>
    <p:extLst>
      <p:ext uri="{BB962C8B-B14F-4D97-AF65-F5344CB8AC3E}">
        <p14:creationId xmlns:p14="http://schemas.microsoft.com/office/powerpoint/2010/main" val="423063859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40000" lnSpcReduction="20000"/>
          </a:bodyPr>
          <a:lstStyle/>
          <a:p>
            <a:r>
              <a:rPr lang="hu-HU" dirty="0"/>
              <a:t>5:54. § [Tulajdonszerzés találással]  </a:t>
            </a:r>
          </a:p>
          <a:p>
            <a:r>
              <a:rPr lang="hu-HU" dirty="0"/>
              <a:t>(1) Ha valaki feltehetően más tulajdonában álló, elveszett dolgot talál és azt birtokba veszi, megszerzi annak tulajdonjogát, ha arra igényt tart feltéve, hogy</a:t>
            </a:r>
          </a:p>
          <a:p>
            <a:r>
              <a:rPr lang="hu-HU" dirty="0"/>
              <a:t>a) megtett mindent annak érdekében, hogy a dolgot a tulajdonos visszakaphassa; és</a:t>
            </a:r>
          </a:p>
          <a:p>
            <a:r>
              <a:rPr lang="hu-HU" dirty="0"/>
              <a:t>b) a dolog tulajdonosa vagy az átvételre jogosult más személy a találástól számított egy éven belül, élő állat esetén három hónapon belül, a dologért nem jelentkezik.</a:t>
            </a:r>
          </a:p>
          <a:p>
            <a:r>
              <a:rPr lang="hu-HU" dirty="0"/>
              <a:t>(2) Ha a dolgot többen találják meg, a találótársakat a találó jogai együttesen, egymás között egyenlő arányban illetik meg és kötelességei egyetemlegesen terhelik. Találótárs az is, aki a dolgot elsőként felfedezte és annak birtokbavételére törekedett, de végül más vette azt előbb birtokba.</a:t>
            </a:r>
          </a:p>
          <a:p>
            <a:r>
              <a:rPr lang="hu-HU" dirty="0"/>
              <a:t>5:55. § [A találó kötelezettsége]  </a:t>
            </a:r>
          </a:p>
          <a:p>
            <a:r>
              <a:rPr lang="hu-HU" dirty="0"/>
              <a:t>(1) A találó köteles a talált dolgot a találástól számított nyolc napon belül a dolog elvesztőjének, tulajdonosának, a dolog átvételre jogosult más személynek vagy a találás helye szerint illetékes jegyzőnek átadni.</a:t>
            </a:r>
          </a:p>
          <a:p>
            <a:r>
              <a:rPr lang="hu-HU" dirty="0"/>
              <a:t>(2) A jegyzőnek való átadáskor a találó nyilatkozni köteles arra nézve, hogy igényt tart-e a dolog tulajdonjogára. A találó igénybejelentéséről a jegyző igazolást ad.</a:t>
            </a:r>
          </a:p>
          <a:p>
            <a:r>
              <a:rPr lang="hu-HU" dirty="0"/>
              <a:t>5:56. § [A jegyző eljárása]  </a:t>
            </a:r>
          </a:p>
          <a:p>
            <a:r>
              <a:rPr lang="hu-HU" dirty="0"/>
              <a:t>(1) Ha az átadott dolog átvételére jogosult személye megállapítható, a jegyző a dolgot késedelem nélkül átadja a jogosultnak.</a:t>
            </a:r>
          </a:p>
          <a:p>
            <a:r>
              <a:rPr lang="hu-HU" dirty="0"/>
              <a:t>(2) Ha az átvételre jogosult személye nem állapítható meg, a jegyző a dolgot az átadástól számított három hónapon át megőrzi. Ha ez idő alatt a jogosult nem jelentkezik, a dolgot - ha ennek tulajdonjogára az átadáskor igényt tartott - a találónak ki kell adni.</a:t>
            </a:r>
          </a:p>
          <a:p>
            <a:r>
              <a:rPr lang="hu-HU" dirty="0"/>
              <a:t>5:57. § [A találó jogainak korlátai és a dolgot terhelő jogok sorsa]  </a:t>
            </a:r>
          </a:p>
          <a:p>
            <a:r>
              <a:rPr lang="hu-HU" dirty="0"/>
              <a:t>(1) A találó a neki kiadott dolgot állagának sérelme nélkül használhatja, azonban azt nem idegenítheti el, nem terhelheti meg és használatát másnak nem engedheti át.</a:t>
            </a:r>
          </a:p>
          <a:p>
            <a:r>
              <a:rPr lang="hu-HU" dirty="0"/>
              <a:t>(2) A jogosult tulajdonszerzésével a harmadik személynek a dolgot terhelő jogai megszűnnek.</a:t>
            </a:r>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48</a:t>
            </a:fld>
            <a:endParaRPr lang="hu-HU"/>
          </a:p>
        </p:txBody>
      </p:sp>
      <p:sp>
        <p:nvSpPr>
          <p:cNvPr id="6" name="Cím 5"/>
          <p:cNvSpPr>
            <a:spLocks noGrp="1"/>
          </p:cNvSpPr>
          <p:nvPr>
            <p:ph type="title"/>
          </p:nvPr>
        </p:nvSpPr>
        <p:spPr/>
        <p:txBody>
          <a:bodyPr/>
          <a:lstStyle/>
          <a:p>
            <a:r>
              <a:rPr lang="hu-HU" dirty="0" smtClean="0"/>
              <a:t>A találás I.</a:t>
            </a:r>
            <a:endParaRPr lang="hu-HU" dirty="0"/>
          </a:p>
        </p:txBody>
      </p:sp>
    </p:spTree>
    <p:extLst>
      <p:ext uri="{BB962C8B-B14F-4D97-AF65-F5344CB8AC3E}">
        <p14:creationId xmlns:p14="http://schemas.microsoft.com/office/powerpoint/2010/main" val="42011765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47500" lnSpcReduction="20000"/>
          </a:bodyPr>
          <a:lstStyle/>
          <a:p>
            <a:r>
              <a:rPr lang="hu-HU" dirty="0"/>
              <a:t>5:58. § [A talált dolog értékesítése]  </a:t>
            </a:r>
          </a:p>
          <a:p>
            <a:r>
              <a:rPr lang="hu-HU" dirty="0"/>
              <a:t>(1) Ha a jogosult a dologért az átadástól számított három hónap alatt nem jelentkezett, és a találó az átadáskor nem tartott igényt a dolog tulajdonjogára, a jegyző a talált dolgot értékesíti.</a:t>
            </a:r>
          </a:p>
          <a:p>
            <a:r>
              <a:rPr lang="hu-HU" dirty="0"/>
              <a:t>(2) *  A talált dolgok értékesítésére a közigazgatási végrehajtás keretében lefoglalt vagy zár alá vett vagyontárgyak értékesítésére vonatkozó rendelkezéseket kell megfelelően alkalmazni.</a:t>
            </a:r>
          </a:p>
          <a:p>
            <a:r>
              <a:rPr lang="hu-HU" dirty="0"/>
              <a:t>5:59. § [Közönség számára nyitva álló helyen talált dolog]  </a:t>
            </a:r>
          </a:p>
          <a:p>
            <a:r>
              <a:rPr lang="hu-HU" dirty="0"/>
              <a:t>(1) A közönség számára nyitva álló épületben vagy helyiségben, továbbá közforgalmú közlekedési és szállítási vállalat szállítóeszközén talált dolgot a találó köteles az üzemeltető alkalmazottjának késedelem nélkül átadni. Az ilyen dolog tulajdonjogára a találó nem tarthat igényt.</a:t>
            </a:r>
          </a:p>
          <a:p>
            <a:r>
              <a:rPr lang="hu-HU" dirty="0"/>
              <a:t>(2) Ha a talált dolog átvételére jogosult személye megállapítható, az üzemeltető őt értesíti és jelentkezése esetén részére a dolgot késedelem nélkül átadja.</a:t>
            </a:r>
          </a:p>
          <a:p>
            <a:r>
              <a:rPr lang="hu-HU" dirty="0"/>
              <a:t>(3) Ha az átvételére jogosult személye nem állapítható meg, az üzemeltető a dolgot az átadástól számított három hónapon át megőrzi, vagy - ha a megőrzésre lehetősége nincs - azt az átadástól számított nyolc napon belül a jegyzőnek átadja.</a:t>
            </a:r>
          </a:p>
          <a:p>
            <a:r>
              <a:rPr lang="hu-HU" dirty="0"/>
              <a:t>(4) Ha a jogosult a dologért három hónap alatt nem jelentkezik, az üzemeltető vagy a jegyző azt értékesíti.</a:t>
            </a:r>
          </a:p>
          <a:p>
            <a:r>
              <a:rPr lang="hu-HU" dirty="0"/>
              <a:t>5:60. § [A nem eltartható vagy nem megőrizhető dolog esetén követendő eljárás]  </a:t>
            </a:r>
          </a:p>
          <a:p>
            <a:r>
              <a:rPr lang="hu-HU" dirty="0"/>
              <a:t>Ha a talált dolog nem tartható el vagy nem őrizhető meg, a jegyző, a hivatal vagy a vállalat az értékesítéséről késedelem nélkül gondoskodik.</a:t>
            </a:r>
          </a:p>
          <a:p>
            <a:r>
              <a:rPr lang="hu-HU" dirty="0"/>
              <a:t>5:61. § [A tulajdonos jogai]  </a:t>
            </a:r>
          </a:p>
          <a:p>
            <a:r>
              <a:rPr lang="hu-HU" dirty="0"/>
              <a:t>Ha a jogosult az értékesítés előtt jelentkezik, a dolgot részére ki kell adni, az értékesítés után történő jelentkezés esetén a befolyt összeget ki kell neki fizetni. Elveszti a jogosult a dolog tulajdonjogára vagy az értékesítés során befolyt összegre vonatkozó igényét, ha a találástól számított egy éven belül nem jelentkezik.</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49</a:t>
            </a:fld>
            <a:endParaRPr lang="hu-HU"/>
          </a:p>
        </p:txBody>
      </p:sp>
      <p:sp>
        <p:nvSpPr>
          <p:cNvPr id="6" name="Cím 5"/>
          <p:cNvSpPr>
            <a:spLocks noGrp="1"/>
          </p:cNvSpPr>
          <p:nvPr>
            <p:ph type="title"/>
          </p:nvPr>
        </p:nvSpPr>
        <p:spPr/>
        <p:txBody>
          <a:bodyPr/>
          <a:lstStyle/>
          <a:p>
            <a:r>
              <a:rPr lang="hu-HU" dirty="0" smtClean="0"/>
              <a:t>A találás II</a:t>
            </a:r>
            <a:endParaRPr lang="hu-HU" dirty="0"/>
          </a:p>
        </p:txBody>
      </p:sp>
    </p:spTree>
    <p:extLst>
      <p:ext uri="{BB962C8B-B14F-4D97-AF65-F5344CB8AC3E}">
        <p14:creationId xmlns:p14="http://schemas.microsoft.com/office/powerpoint/2010/main" val="95402187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92500"/>
          </a:bodyPr>
          <a:lstStyle/>
          <a:p>
            <a:r>
              <a:rPr lang="hu-HU" altLang="en-US" dirty="0">
                <a:ea typeface="ＭＳ Ｐゴシック" pitchFamily="34" charset="-128"/>
                <a:cs typeface="Arial" panose="020B0604020202020204" pitchFamily="34" charset="0"/>
              </a:rPr>
              <a:t>a Ptk. miniszteri indokolása,</a:t>
            </a:r>
          </a:p>
          <a:p>
            <a:r>
              <a:rPr lang="hu-HU" altLang="en-US" dirty="0">
                <a:ea typeface="ＭＳ Ｐゴシック" pitchFamily="34" charset="-128"/>
                <a:cs typeface="Arial" panose="020B0604020202020204" pitchFamily="34" charset="0"/>
              </a:rPr>
              <a:t>a Ptk. megjelenése előtti előkészítő anyagok,</a:t>
            </a:r>
          </a:p>
          <a:p>
            <a:r>
              <a:rPr lang="hu-HU" altLang="en-US" dirty="0">
                <a:ea typeface="ＭＳ Ｐゴシック" pitchFamily="34" charset="-128"/>
                <a:cs typeface="Arial" panose="020B0604020202020204" pitchFamily="34" charset="0"/>
              </a:rPr>
              <a:t> a Ptk. kommentárjai (</a:t>
            </a:r>
            <a:r>
              <a:rPr lang="hu-HU" altLang="en-US" dirty="0" err="1">
                <a:ea typeface="ＭＳ Ｐゴシック" pitchFamily="34" charset="-128"/>
                <a:cs typeface="Arial" panose="020B0604020202020204" pitchFamily="34" charset="0"/>
              </a:rPr>
              <a:t>Opten</a:t>
            </a:r>
            <a:r>
              <a:rPr lang="hu-HU" altLang="en-US" dirty="0">
                <a:ea typeface="ＭＳ Ｐゴシック" pitchFamily="34" charset="-128"/>
                <a:cs typeface="Arial" panose="020B0604020202020204" pitchFamily="34" charset="0"/>
              </a:rPr>
              <a:t>, </a:t>
            </a:r>
            <a:r>
              <a:rPr lang="hu-HU" altLang="en-US" dirty="0" err="1">
                <a:ea typeface="ＭＳ Ｐゴシック" pitchFamily="34" charset="-128"/>
                <a:cs typeface="Arial" panose="020B0604020202020204" pitchFamily="34" charset="0"/>
              </a:rPr>
              <a:t>Complex</a:t>
            </a:r>
            <a:r>
              <a:rPr lang="hu-HU" altLang="en-US" dirty="0">
                <a:ea typeface="ＭＳ Ｐゴシック" pitchFamily="34" charset="-128"/>
                <a:cs typeface="Arial" panose="020B0604020202020204" pitchFamily="34" charset="0"/>
              </a:rPr>
              <a:t>, HVG-ORAC, Menedzser Praxis),</a:t>
            </a:r>
          </a:p>
          <a:p>
            <a:r>
              <a:rPr lang="hu-HU" altLang="en-US" dirty="0">
                <a:ea typeface="ＭＳ Ｐゴシック" pitchFamily="34" charset="-128"/>
                <a:cs typeface="Arial" panose="020B0604020202020204" pitchFamily="34" charset="0"/>
              </a:rPr>
              <a:t>tudományos folyóiratok (Magyar Jog, Jogtudományi Közlöny, Gazdaság és Jog, Állam- és Jogtudomány stb.),</a:t>
            </a:r>
          </a:p>
          <a:p>
            <a:r>
              <a:rPr lang="hu-HU" altLang="en-US" dirty="0">
                <a:ea typeface="ＭＳ Ｐゴシック" pitchFamily="34" charset="-128"/>
                <a:cs typeface="Arial" panose="020B0604020202020204" pitchFamily="34" charset="0"/>
              </a:rPr>
              <a:t>a Ptk. egyes részterületeivel kapcsolatos monográfiák,</a:t>
            </a:r>
          </a:p>
          <a:p>
            <a:r>
              <a:rPr lang="hu-HU" altLang="en-US" dirty="0">
                <a:ea typeface="ＭＳ Ｐゴシック" pitchFamily="34" charset="-128"/>
                <a:cs typeface="Arial" panose="020B0604020202020204" pitchFamily="34" charset="0"/>
              </a:rPr>
              <a:t>ptk2013.hu.</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5</a:t>
            </a:fld>
            <a:endParaRPr lang="hu-HU"/>
          </a:p>
        </p:txBody>
      </p:sp>
      <p:sp>
        <p:nvSpPr>
          <p:cNvPr id="6" name="Cím 5"/>
          <p:cNvSpPr>
            <a:spLocks noGrp="1"/>
          </p:cNvSpPr>
          <p:nvPr>
            <p:ph type="title"/>
          </p:nvPr>
        </p:nvSpPr>
        <p:spPr/>
        <p:txBody>
          <a:bodyPr/>
          <a:lstStyle/>
          <a:p>
            <a:r>
              <a:rPr lang="hu-HU" altLang="en-US" b="1" dirty="0">
                <a:latin typeface="+mn-lt"/>
                <a:ea typeface="ＭＳ Ｐゴシック" pitchFamily="34" charset="-128"/>
                <a:cs typeface="Arial" panose="020B0604020202020204" pitchFamily="34" charset="0"/>
              </a:rPr>
              <a:t>JAVASOLT SEGÉDANYAGOK</a:t>
            </a:r>
            <a:endParaRPr lang="hu-HU" dirty="0">
              <a:latin typeface="+mn-lt"/>
            </a:endParaRPr>
          </a:p>
        </p:txBody>
      </p:sp>
    </p:spTree>
    <p:extLst>
      <p:ext uri="{BB962C8B-B14F-4D97-AF65-F5344CB8AC3E}">
        <p14:creationId xmlns:p14="http://schemas.microsoft.com/office/powerpoint/2010/main" val="335192879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62500" lnSpcReduction="20000"/>
          </a:bodyPr>
          <a:lstStyle/>
          <a:p>
            <a:r>
              <a:rPr lang="hu-HU" dirty="0"/>
              <a:t>(1) Ha a talált dolog nagyobb értékű, és annak tulajdonjogát a találó nem szerzi meg, a találó méltányos összegű találódíjra jogosult, ha mindent megtett annak érdekében, hogy a tulajdonos a dolgot visszakaphassa. A találódíj a találótársakat egyenlő arányban illeti meg.</a:t>
            </a:r>
          </a:p>
          <a:p>
            <a:r>
              <a:rPr lang="hu-HU" dirty="0"/>
              <a:t>(2) A találó a talált dolog kiadását költségkövetelésének és találódíjának kielégítéséig megtagadhatja.</a:t>
            </a:r>
          </a:p>
          <a:p>
            <a:r>
              <a:rPr lang="hu-HU" dirty="0"/>
              <a:t>(3) A találót ezek a jogok akkor is megilletik, ha a talált dolgot a hatóságnak adta át. A hatóság a dolgot vagy az értékesítéséből befolyt vételárat a találó hozzájárulásával adhatja ki az átvételre jogosultnak, kivéve, ha az átvételre jogosult a dolog értékét a hatóságnál letétbe helyezi. A letétbe helyezett összeg a letett dolog helyébe lép.</a:t>
            </a:r>
          </a:p>
          <a:p>
            <a:r>
              <a:rPr lang="hu-HU" dirty="0"/>
              <a:t>5:63. § [A tulajdonjog és az értékesítés során befolyt vételár sorsa, ha a jogosult nem jelentkezik]</a:t>
            </a:r>
          </a:p>
          <a:p>
            <a:r>
              <a:rPr lang="hu-HU" dirty="0"/>
              <a:t>Ha a talált dolog tulajdonosa, elvesztője vagy az átvételre jogosult más személy az egyéves, élő állat esetén három hónapos határidőn belül nem jelentkezik, és a dolgon a találó sem szerez tulajdonjogot, a tulajdonjog vagy a dolog értékesítéséből befolyt vételár az államot illeti.</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50</a:t>
            </a:fld>
            <a:endParaRPr lang="hu-HU"/>
          </a:p>
        </p:txBody>
      </p:sp>
      <p:sp>
        <p:nvSpPr>
          <p:cNvPr id="6" name="Cím 5"/>
          <p:cNvSpPr>
            <a:spLocks noGrp="1"/>
          </p:cNvSpPr>
          <p:nvPr>
            <p:ph type="title"/>
          </p:nvPr>
        </p:nvSpPr>
        <p:spPr/>
        <p:txBody>
          <a:bodyPr/>
          <a:lstStyle/>
          <a:p>
            <a:r>
              <a:rPr lang="hu-HU" dirty="0" smtClean="0"/>
              <a:t>A találás III</a:t>
            </a:r>
            <a:endParaRPr lang="hu-HU" dirty="0"/>
          </a:p>
        </p:txBody>
      </p:sp>
    </p:spTree>
    <p:extLst>
      <p:ext uri="{BB962C8B-B14F-4D97-AF65-F5344CB8AC3E}">
        <p14:creationId xmlns:p14="http://schemas.microsoft.com/office/powerpoint/2010/main" val="151127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899592" y="2780928"/>
            <a:ext cx="7408333" cy="3450696"/>
          </a:xfrm>
        </p:spPr>
        <p:txBody>
          <a:bodyPr>
            <a:normAutofit fontScale="92500" lnSpcReduction="10000"/>
          </a:bodyPr>
          <a:lstStyle/>
          <a:p>
            <a:r>
              <a:rPr lang="hu-HU" dirty="0"/>
              <a:t>(1) Ha valaki olyan értékes dolgot talált, amelyet ismeretlen személyek elrejtettek, vagy amelynek tulajdonjoga egyébként feledésbe ment, köteles azt az államnak felajánlani.</a:t>
            </a:r>
          </a:p>
          <a:p>
            <a:r>
              <a:rPr lang="hu-HU" dirty="0"/>
              <a:t>(2) Ha az állam a dologra nem tart igényt, annak tulajdonát a találó szerzi meg; ellenkező esetben a találó a dolog értékéhez mérten megfelelő díjra jogosult.</a:t>
            </a:r>
          </a:p>
          <a:p>
            <a:r>
              <a:rPr lang="hu-HU" dirty="0"/>
              <a:t>(3) Ha az (1) bekezdésben megjelölt talált tárgy a védett kulturális javak körébe tartozik, annak tulajdonjoga az államot illeti meg.</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51</a:t>
            </a:fld>
            <a:endParaRPr lang="hu-HU"/>
          </a:p>
        </p:txBody>
      </p:sp>
      <p:sp>
        <p:nvSpPr>
          <p:cNvPr id="6" name="Cím 5"/>
          <p:cNvSpPr>
            <a:spLocks noGrp="1"/>
          </p:cNvSpPr>
          <p:nvPr>
            <p:ph type="title"/>
          </p:nvPr>
        </p:nvSpPr>
        <p:spPr/>
        <p:txBody>
          <a:bodyPr/>
          <a:lstStyle/>
          <a:p>
            <a:r>
              <a:rPr lang="hu-HU" dirty="0" smtClean="0"/>
              <a:t>A kincstalálás (</a:t>
            </a:r>
            <a:r>
              <a:rPr lang="hu-HU" i="1" dirty="0" err="1" smtClean="0"/>
              <a:t>thesauri</a:t>
            </a:r>
            <a:r>
              <a:rPr lang="hu-HU" i="1" dirty="0" smtClean="0"/>
              <a:t> </a:t>
            </a:r>
            <a:r>
              <a:rPr lang="hu-HU" i="1" dirty="0" err="1" smtClean="0"/>
              <a:t>inventio</a:t>
            </a:r>
            <a:r>
              <a:rPr lang="hu-HU" dirty="0" smtClean="0"/>
              <a:t>)</a:t>
            </a:r>
            <a:endParaRPr lang="hu-HU" dirty="0"/>
          </a:p>
        </p:txBody>
      </p:sp>
    </p:spTree>
    <p:extLst>
      <p:ext uri="{BB962C8B-B14F-4D97-AF65-F5344CB8AC3E}">
        <p14:creationId xmlns:p14="http://schemas.microsoft.com/office/powerpoint/2010/main" val="146176733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lnSpcReduction="10000"/>
          </a:bodyPr>
          <a:lstStyle/>
          <a:p>
            <a:r>
              <a:rPr lang="hu-HU" dirty="0"/>
              <a:t>feldolgozás, </a:t>
            </a:r>
          </a:p>
          <a:p>
            <a:r>
              <a:rPr lang="hu-HU" dirty="0" smtClean="0"/>
              <a:t>átalakítás</a:t>
            </a:r>
            <a:r>
              <a:rPr lang="hu-HU" dirty="0"/>
              <a:t>, </a:t>
            </a:r>
          </a:p>
          <a:p>
            <a:r>
              <a:rPr lang="hu-HU" dirty="0" smtClean="0"/>
              <a:t>egyesülés</a:t>
            </a:r>
            <a:r>
              <a:rPr lang="hu-HU" dirty="0"/>
              <a:t>, </a:t>
            </a:r>
          </a:p>
          <a:p>
            <a:r>
              <a:rPr lang="hu-HU" dirty="0" smtClean="0"/>
              <a:t>vegyülés</a:t>
            </a:r>
            <a:r>
              <a:rPr lang="hu-HU" dirty="0"/>
              <a:t>, </a:t>
            </a:r>
          </a:p>
          <a:p>
            <a:r>
              <a:rPr lang="hu-HU" dirty="0" smtClean="0"/>
              <a:t>hozzáépítés, </a:t>
            </a:r>
          </a:p>
          <a:p>
            <a:r>
              <a:rPr lang="hu-HU" dirty="0" smtClean="0"/>
              <a:t>átépítés</a:t>
            </a:r>
            <a:r>
              <a:rPr lang="hu-HU" dirty="0"/>
              <a:t>, </a:t>
            </a:r>
          </a:p>
          <a:p>
            <a:r>
              <a:rPr lang="hu-HU" dirty="0" smtClean="0"/>
              <a:t>beépítés </a:t>
            </a:r>
            <a:endParaRPr lang="hu-HU" dirty="0"/>
          </a:p>
          <a:p>
            <a:r>
              <a:rPr lang="hu-HU" dirty="0" smtClean="0"/>
              <a:t>ráépítés</a:t>
            </a:r>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52</a:t>
            </a:fld>
            <a:endParaRPr lang="hu-HU"/>
          </a:p>
        </p:txBody>
      </p:sp>
      <p:sp>
        <p:nvSpPr>
          <p:cNvPr id="6" name="Cím 5"/>
          <p:cNvSpPr>
            <a:spLocks noGrp="1"/>
          </p:cNvSpPr>
          <p:nvPr>
            <p:ph type="title"/>
          </p:nvPr>
        </p:nvSpPr>
        <p:spPr/>
        <p:txBody>
          <a:bodyPr/>
          <a:lstStyle/>
          <a:p>
            <a:r>
              <a:rPr lang="hu-HU" dirty="0" smtClean="0"/>
              <a:t>Egyéb tulajdonszerzési módok</a:t>
            </a:r>
            <a:endParaRPr lang="hu-HU" dirty="0"/>
          </a:p>
        </p:txBody>
      </p:sp>
    </p:spTree>
    <p:extLst>
      <p:ext uri="{BB962C8B-B14F-4D97-AF65-F5344CB8AC3E}">
        <p14:creationId xmlns:p14="http://schemas.microsoft.com/office/powerpoint/2010/main" val="81715694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55000" lnSpcReduction="20000"/>
          </a:bodyPr>
          <a:lstStyle/>
          <a:p>
            <a:r>
              <a:rPr lang="hu-HU" dirty="0"/>
              <a:t>5:73. § [A közös tulajdon fogalma]  </a:t>
            </a:r>
          </a:p>
          <a:p>
            <a:r>
              <a:rPr lang="hu-HU" dirty="0"/>
              <a:t>(1) A dolgon fennálló tulajdonjog meghatározott hányadok szerint több személyt is megillethet.</a:t>
            </a:r>
          </a:p>
          <a:p>
            <a:r>
              <a:rPr lang="hu-HU" dirty="0"/>
              <a:t>(2) Kétség esetén a tulajdonostársak tulajdoni hányada egyenlő.</a:t>
            </a:r>
          </a:p>
          <a:p>
            <a:r>
              <a:rPr lang="hu-HU" dirty="0"/>
              <a:t>5:74. § [A tulajdonostársak joga a birtoklásra és használatra]  </a:t>
            </a:r>
          </a:p>
          <a:p>
            <a:r>
              <a:rPr lang="hu-HU" dirty="0"/>
              <a:t>A tulajdonostársak mindegyike jogosult a dolog birtoklására és használatára; e jogot azonban egyik tulajdonostárs sem gyakorolhatja a többiek jogainak és a dologhoz fűződő lényeges jogi érdekeinek sérelmére.</a:t>
            </a:r>
          </a:p>
          <a:p>
            <a:r>
              <a:rPr lang="hu-HU" dirty="0"/>
              <a:t>5:75. § [A közös tulajdon hasznainak szedése, költségviselés és veszélyviselés]  </a:t>
            </a:r>
          </a:p>
          <a:p>
            <a:r>
              <a:rPr lang="hu-HU" dirty="0"/>
              <a:t>A dolog hasznai a tulajdonostársakat tulajdoni hányaduk arányában illetik meg; ilyen arányban terhelik őket a dologgal kapcsolatos kiadások, a közös tulajdoni viszonyból eredő kötelezettségek, és ugyanilyen arányban viselik a dologban beállott kárt is.</a:t>
            </a:r>
          </a:p>
          <a:p>
            <a:r>
              <a:rPr lang="hu-HU" dirty="0"/>
              <a:t>5:76. § [A közös tulajdon állagának megóvása]  </a:t>
            </a:r>
          </a:p>
          <a:p>
            <a:r>
              <a:rPr lang="hu-HU" dirty="0"/>
              <a:t>Az állag megóvásához és fenntartásához feltétlenül szükséges munkálatokat bármelyik tulajdonostárs jogosult elvégezni; az ilyen kiadások ráeső részét mindegyik tulajdonostárs köteles viselni. Ilyen kiadások előtt a tulajdonostársakat lehetőség szerint értesíteni kell.</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53</a:t>
            </a:fld>
            <a:endParaRPr lang="hu-HU"/>
          </a:p>
        </p:txBody>
      </p:sp>
      <p:sp>
        <p:nvSpPr>
          <p:cNvPr id="6" name="Cím 5"/>
          <p:cNvSpPr>
            <a:spLocks noGrp="1"/>
          </p:cNvSpPr>
          <p:nvPr>
            <p:ph type="title"/>
          </p:nvPr>
        </p:nvSpPr>
        <p:spPr/>
        <p:txBody>
          <a:bodyPr/>
          <a:lstStyle/>
          <a:p>
            <a:r>
              <a:rPr lang="hu-HU" dirty="0" smtClean="0"/>
              <a:t>A közös tulajdon főbb szabályai I.</a:t>
            </a:r>
            <a:endParaRPr lang="hu-HU" dirty="0"/>
          </a:p>
        </p:txBody>
      </p:sp>
    </p:spTree>
    <p:extLst>
      <p:ext uri="{BB962C8B-B14F-4D97-AF65-F5344CB8AC3E}">
        <p14:creationId xmlns:p14="http://schemas.microsoft.com/office/powerpoint/2010/main" val="364200787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47500" lnSpcReduction="20000"/>
          </a:bodyPr>
          <a:lstStyle/>
          <a:p>
            <a:r>
              <a:rPr lang="hu-HU" dirty="0"/>
              <a:t>5:77. § [Több dologból létrejövő közös tulajdon anyagain fennálló jogok sorsa]  </a:t>
            </a:r>
          </a:p>
          <a:p>
            <a:r>
              <a:rPr lang="hu-HU" dirty="0"/>
              <a:t>Ha közös tulajdon több dologból jön létre, harmadik személyeknek a közös tulajdon keletkezése előtt a dolgokat terhelő jogai a külön dolgok helyébe lépő tulajdoni hányadokat terhelik.</a:t>
            </a:r>
          </a:p>
          <a:p>
            <a:r>
              <a:rPr lang="hu-HU" dirty="0"/>
              <a:t>5:78. § [Határozathozatal]  </a:t>
            </a:r>
          </a:p>
          <a:p>
            <a:r>
              <a:rPr lang="hu-HU" dirty="0"/>
              <a:t>(1) A tulajdonostársak - ha eltérően nem rendelkeznek - szótöbbséggel határoznak a közös tulajdont érintő kérdésekben. Minden tulajdonostársat tulajdoni hányada arányában illeti meg szavazati jog.</a:t>
            </a:r>
          </a:p>
          <a:p>
            <a:r>
              <a:rPr lang="hu-HU" dirty="0"/>
              <a:t>(2) A tulajdonostársak egyhangú határozata szükséges</a:t>
            </a:r>
          </a:p>
          <a:p>
            <a:r>
              <a:rPr lang="hu-HU" dirty="0"/>
              <a:t>a) </a:t>
            </a:r>
            <a:r>
              <a:rPr lang="hu-HU" dirty="0" err="1"/>
              <a:t>a</a:t>
            </a:r>
            <a:r>
              <a:rPr lang="hu-HU" dirty="0"/>
              <a:t> rendes gazdálkodás körét meghaladó kiadásokhoz;</a:t>
            </a:r>
          </a:p>
          <a:p>
            <a:r>
              <a:rPr lang="hu-HU" dirty="0"/>
              <a:t>b) az egész dolog feletti tulajdonjog átruházásához, az egész dolog megterheléséhez vagy az egész dologra kiterjedő kötelezettségvállaláshoz.</a:t>
            </a:r>
          </a:p>
          <a:p>
            <a:r>
              <a:rPr lang="hu-HU" dirty="0"/>
              <a:t>5:79. § [A szótöbbséggel hozott határozat bíróság előtti megtámadása]  </a:t>
            </a:r>
          </a:p>
          <a:p>
            <a:r>
              <a:rPr lang="hu-HU" dirty="0"/>
              <a:t>(1) Ha a határozat az okszerű gazdálkodást sérti vagy a kisebbség jogi érdekeinek lényeges sérelmével jár, a kisebbség a határozatot a bíróságnál megtámadhatja. A megtámadásnak a határozat végrehajtására nincs halasztó hatálya; a bíróság a végrehajtást szükség esetén felfüggesztheti.</a:t>
            </a:r>
          </a:p>
          <a:p>
            <a:r>
              <a:rPr lang="hu-HU" dirty="0"/>
              <a:t>(2) Ezt a szabályt kell alkalmazni akkor is, ha a tulajdonostársak között vitás, hogy a tervezett munkálat feltétlenül szükséges-e az állag megóvásához és fenntartásához.</a:t>
            </a:r>
          </a:p>
          <a:p>
            <a:r>
              <a:rPr lang="hu-HU" dirty="0"/>
              <a:t>(3) Határozat hiányában a birtoklást, a használatot vagy a hasznosítás módját a bíróság bármelyik tulajdonostárs kérelmére a tulajdoni hányadoknak, a tulajdonostársak jogainak és a dologhoz fűződő jogi érdekeinek, valamint az okszerű gazdálkodás követelményeinek megfelelően szabályozhatja.</a:t>
            </a:r>
          </a:p>
          <a:p>
            <a:r>
              <a:rPr lang="hu-HU" dirty="0"/>
              <a:t>5:80. § [Rendelkezési jog a saját tulajdoni hányaddal]  </a:t>
            </a:r>
          </a:p>
          <a:p>
            <a:r>
              <a:rPr lang="hu-HU" dirty="0"/>
              <a:t>Saját tulajdoni hányadával a tulajdonostárs jogosult rendelkezni.</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54</a:t>
            </a:fld>
            <a:endParaRPr lang="hu-HU"/>
          </a:p>
        </p:txBody>
      </p:sp>
      <p:sp>
        <p:nvSpPr>
          <p:cNvPr id="6" name="Cím 5"/>
          <p:cNvSpPr>
            <a:spLocks noGrp="1"/>
          </p:cNvSpPr>
          <p:nvPr>
            <p:ph type="title"/>
          </p:nvPr>
        </p:nvSpPr>
        <p:spPr/>
        <p:txBody>
          <a:bodyPr/>
          <a:lstStyle/>
          <a:p>
            <a:r>
              <a:rPr lang="hu-HU" dirty="0"/>
              <a:t>A közös tulajdon főbb szabályai </a:t>
            </a:r>
            <a:r>
              <a:rPr lang="hu-HU" dirty="0" smtClean="0"/>
              <a:t>II.</a:t>
            </a:r>
            <a:endParaRPr lang="hu-HU" dirty="0"/>
          </a:p>
        </p:txBody>
      </p:sp>
    </p:spTree>
    <p:extLst>
      <p:ext uri="{BB962C8B-B14F-4D97-AF65-F5344CB8AC3E}">
        <p14:creationId xmlns:p14="http://schemas.microsoft.com/office/powerpoint/2010/main" val="344781722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47500" lnSpcReduction="20000"/>
          </a:bodyPr>
          <a:lstStyle/>
          <a:p>
            <a:r>
              <a:rPr lang="hu-HU" dirty="0"/>
              <a:t>5:81. § [Elővásárlási, </a:t>
            </a:r>
            <a:r>
              <a:rPr lang="hu-HU" dirty="0" err="1"/>
              <a:t>előbérleti</a:t>
            </a:r>
            <a:r>
              <a:rPr lang="hu-HU" dirty="0"/>
              <a:t> és </a:t>
            </a:r>
            <a:r>
              <a:rPr lang="hu-HU" dirty="0" err="1"/>
              <a:t>előhaszonbérleti</a:t>
            </a:r>
            <a:r>
              <a:rPr lang="hu-HU" dirty="0"/>
              <a:t> jog]  </a:t>
            </a:r>
          </a:p>
          <a:p>
            <a:r>
              <a:rPr lang="hu-HU" dirty="0"/>
              <a:t>(1) A tulajdonostárs tulajdoni hányadára a többi tulajdonostársat harmadik személlyel szemben elővásárlási, </a:t>
            </a:r>
            <a:r>
              <a:rPr lang="hu-HU" dirty="0" err="1"/>
              <a:t>előbérleti</a:t>
            </a:r>
            <a:r>
              <a:rPr lang="hu-HU" dirty="0"/>
              <a:t> és </a:t>
            </a:r>
            <a:r>
              <a:rPr lang="hu-HU" dirty="0" err="1"/>
              <a:t>előhaszonbérleti</a:t>
            </a:r>
            <a:r>
              <a:rPr lang="hu-HU" dirty="0"/>
              <a:t> jog illeti meg.</a:t>
            </a:r>
          </a:p>
          <a:p>
            <a:r>
              <a:rPr lang="hu-HU" dirty="0"/>
              <a:t>(2) Ha az eladó számára nyilvánvaló, hogy az ingatlannak ingatlan-nyilvántartáson kívüli résztulajdonosai is vannak, részéről az ajánlat közlésének kötelezettsége azokkal szemben is az általános szabályok szerint áll fenn. Ingatlan-nyilvántartáson kívüli résztulajdonosok esetén a közlési kötelezettség elmulasztásából folyó jogkövetkezmények nem alkalmazhatók azzal a jogot szerzővel szemben, aki a szerződés megkötésénél jóhiszeműen járt el.</a:t>
            </a:r>
          </a:p>
          <a:p>
            <a:r>
              <a:rPr lang="hu-HU" dirty="0"/>
              <a:t>(3) A tulajdonostársak az elővásárlási, </a:t>
            </a:r>
            <a:r>
              <a:rPr lang="hu-HU" dirty="0" err="1"/>
              <a:t>előbérleti</a:t>
            </a:r>
            <a:r>
              <a:rPr lang="hu-HU" dirty="0"/>
              <a:t> vagy </a:t>
            </a:r>
            <a:r>
              <a:rPr lang="hu-HU" dirty="0" err="1"/>
              <a:t>előhaszonbérleti</a:t>
            </a:r>
            <a:r>
              <a:rPr lang="hu-HU" dirty="0"/>
              <a:t> jogot az érintett tulajdoni hányadra tulajdoni hányaduk arányában gyakorolhatják. Ha közöttük megegyezés nem jön létre, de van olyan tulajdonostárs, aki - akár másik tulajdonostárssal közösen - az érintett tulajdoni hányadra az ajánlatot magáévá teszi, az elővásárlási, </a:t>
            </a:r>
            <a:r>
              <a:rPr lang="hu-HU" dirty="0" err="1"/>
              <a:t>előbérleti</a:t>
            </a:r>
            <a:r>
              <a:rPr lang="hu-HU" dirty="0"/>
              <a:t> vagy </a:t>
            </a:r>
            <a:r>
              <a:rPr lang="hu-HU" dirty="0" err="1"/>
              <a:t>előhaszonbérleti</a:t>
            </a:r>
            <a:r>
              <a:rPr lang="hu-HU" dirty="0"/>
              <a:t> jog egyedül őt vagy őket illeti meg. Ha több ilyen - egyedül fellépő - tulajdonostárs van, közülük a tulajdonos választ; az elővásárlási, </a:t>
            </a:r>
            <a:r>
              <a:rPr lang="hu-HU" dirty="0" err="1"/>
              <a:t>előbérleti</a:t>
            </a:r>
            <a:r>
              <a:rPr lang="hu-HU" dirty="0"/>
              <a:t> vagy </a:t>
            </a:r>
            <a:r>
              <a:rPr lang="hu-HU" dirty="0" err="1"/>
              <a:t>előhaszonbérleti</a:t>
            </a:r>
            <a:r>
              <a:rPr lang="hu-HU" dirty="0"/>
              <a:t> jog a választott tulajdonostársat illeti meg.</a:t>
            </a:r>
          </a:p>
          <a:p>
            <a:r>
              <a:rPr lang="hu-HU" dirty="0"/>
              <a:t>(4) A külön jogszabályban biztosított elővásárlási jog megelőzi a tulajdonostársat e törvény alapján megillető elővásárlási jogot.</a:t>
            </a:r>
          </a:p>
          <a:p>
            <a:r>
              <a:rPr lang="hu-HU" dirty="0"/>
              <a:t>(5) A tulajdonostárs az elővásárlási jogot végrehajtási árverés esetén is gyakorolhatja.</a:t>
            </a:r>
          </a:p>
          <a:p>
            <a:r>
              <a:rPr lang="hu-HU" dirty="0"/>
              <a:t>5:82. § [A közös tulajdon védelme]  </a:t>
            </a:r>
          </a:p>
          <a:p>
            <a:r>
              <a:rPr lang="hu-HU" dirty="0"/>
              <a:t>A közös tulajdon védelmében bármelyik tulajdonostárs önállóan is felléphet.</a:t>
            </a:r>
          </a:p>
          <a:p>
            <a:r>
              <a:rPr lang="hu-HU" dirty="0"/>
              <a:t>5:83. § [A közös tulajdon megszüntetése iránti igény]  </a:t>
            </a:r>
          </a:p>
          <a:p>
            <a:r>
              <a:rPr lang="hu-HU" dirty="0"/>
              <a:t>(1) A közös tulajdon megszüntetését bármelyik tulajdonostárs követelheti; az e jogról való lemondás semmis.</a:t>
            </a:r>
          </a:p>
          <a:p>
            <a:r>
              <a:rPr lang="hu-HU" dirty="0"/>
              <a:t>(2) A közös tulajdon megszüntetését a bíróság nem rendelheti el, ha a közös tulajdon megszüntetése alkalmatlan időre esik.</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55</a:t>
            </a:fld>
            <a:endParaRPr lang="hu-HU"/>
          </a:p>
        </p:txBody>
      </p:sp>
      <p:sp>
        <p:nvSpPr>
          <p:cNvPr id="6" name="Cím 5"/>
          <p:cNvSpPr>
            <a:spLocks noGrp="1"/>
          </p:cNvSpPr>
          <p:nvPr>
            <p:ph type="title"/>
          </p:nvPr>
        </p:nvSpPr>
        <p:spPr/>
        <p:txBody>
          <a:bodyPr>
            <a:normAutofit fontScale="90000"/>
          </a:bodyPr>
          <a:lstStyle/>
          <a:p>
            <a:r>
              <a:rPr lang="hu-HU" dirty="0"/>
              <a:t>A közös tulajdon főbb szabályai </a:t>
            </a:r>
            <a:r>
              <a:rPr lang="hu-HU" dirty="0" smtClean="0"/>
              <a:t>III</a:t>
            </a:r>
            <a:r>
              <a:rPr lang="hu-HU" dirty="0"/>
              <a:t>.</a:t>
            </a:r>
          </a:p>
        </p:txBody>
      </p:sp>
    </p:spTree>
    <p:extLst>
      <p:ext uri="{BB962C8B-B14F-4D97-AF65-F5344CB8AC3E}">
        <p14:creationId xmlns:p14="http://schemas.microsoft.com/office/powerpoint/2010/main" val="159587575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40000" lnSpcReduction="20000"/>
          </a:bodyPr>
          <a:lstStyle/>
          <a:p>
            <a:r>
              <a:rPr lang="hu-HU" dirty="0"/>
              <a:t>5:84. § [A közös tulajdon megszüntetése]  </a:t>
            </a:r>
          </a:p>
          <a:p>
            <a:r>
              <a:rPr lang="hu-HU" dirty="0"/>
              <a:t>(1) A közös tulajdon tárgyait elsősorban természetben kell megosztani. A közös tulajdon tárgyait vagy azok egy részét - ha ez a tulajdonostársak körülményeire tekintettel indokolt - megfelelő ellenérték fejében a bíróság egy vagy több tulajdonostárs tulajdonába adhatja. Ehhez a tulajdonjogot megszerző tulajdonostárs beleegyezése szükséges, kivéve, ha a bíróság a közös tulajdonban álló ingatlanrészt az abban lakó tulajdonostárs tulajdonába adja, és ez nem sérti a benne lakó méltányos érdekeit.</a:t>
            </a:r>
          </a:p>
          <a:p>
            <a:r>
              <a:rPr lang="hu-HU" dirty="0"/>
              <a:t>(2) Ha a közös tulajdon más módon nem szüntethető meg, vagy a természetbeni megosztás jelentős értékcsökkenéssel járna vagy gátolná a rendeltetésszerű használatot, a közös tulajdon tárgyait értékesíteni kell, és a vételárat kell a tulajdonostársak között megfelelően felosztani. A tulajdonostársakat az elővásárlási jog harmadik személlyel szemben az értékesítés során is megilleti.</a:t>
            </a:r>
          </a:p>
          <a:p>
            <a:r>
              <a:rPr lang="hu-HU" dirty="0"/>
              <a:t>(3) A közös tulajdon tárgyának a tulajdonostárs tulajdonába adása esetén a megfelelő ellenértéket, az árverés útján való értékesítésnél a legkisebb vételárat a bíróságnak ítéletében kell megállapítania. Az ítéletben megállapított legkisebb vételárat a végrehajtás során sem a végrehajtó, sem a bíróság nem változtathatja meg.</a:t>
            </a:r>
          </a:p>
          <a:p>
            <a:r>
              <a:rPr lang="hu-HU" dirty="0"/>
              <a:t>(4) Ha olyan ingatlan közös tulajdonát kell megszüntetni, amelyben az egyik tulajdonostárs benne lakik, a bíróság őt az ingatlan elhagyására kötelezi, vagy - ha az ingatlan elhagyására kötelezés a benne lakó tulajdonostárs méltányos érdekét sérti - részére a tulajdoni hányadával arányos használati jogot alapít. A használati jog értékcsökkentő hatását az ingatlanban maradó tulajdonostársnak kell viselnie mind a magához váltás folytán fizetendő ellenértéknek, mind az árverési vételár felosztási arányának a meghatározásánál. A használati jog bíróság által meghatározott és törvény által biztosított terjedelmének jelentős túllépése esetén a bíróság a tulajdonos kérelmére a használati jogot megszünteti.</a:t>
            </a:r>
          </a:p>
          <a:p>
            <a:r>
              <a:rPr lang="hu-HU" dirty="0"/>
              <a:t>(5) Az ingatlanon fennálló közös tulajdon - ha a társasház létesítésének feltételei egyébként fennállnak - az ingatlan társasházzá alakításával is megszüntethető. Ha a közös tulajdont társasházzá alakítással a bíróság szünteti meg, a társasház alapító okiratát a bíróság ítélete pótolja.</a:t>
            </a:r>
          </a:p>
          <a:p>
            <a:r>
              <a:rPr lang="hu-HU" dirty="0"/>
              <a:t>(6) A bíróság nem alkalmazhatja a közös tulajdon megszüntetésének olyan módját, amely ellen valamennyi tulajdonostárs tiltakozik.</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56</a:t>
            </a:fld>
            <a:endParaRPr lang="hu-HU"/>
          </a:p>
        </p:txBody>
      </p:sp>
      <p:sp>
        <p:nvSpPr>
          <p:cNvPr id="6" name="Cím 5"/>
          <p:cNvSpPr>
            <a:spLocks noGrp="1"/>
          </p:cNvSpPr>
          <p:nvPr>
            <p:ph type="title"/>
          </p:nvPr>
        </p:nvSpPr>
        <p:spPr/>
        <p:txBody>
          <a:bodyPr/>
          <a:lstStyle/>
          <a:p>
            <a:r>
              <a:rPr lang="hu-HU" dirty="0" smtClean="0"/>
              <a:t>A közös tulajdon megszüntetése</a:t>
            </a:r>
            <a:endParaRPr lang="hu-HU" dirty="0"/>
          </a:p>
        </p:txBody>
      </p:sp>
    </p:spTree>
    <p:extLst>
      <p:ext uri="{BB962C8B-B14F-4D97-AF65-F5344CB8AC3E}">
        <p14:creationId xmlns:p14="http://schemas.microsoft.com/office/powerpoint/2010/main" val="124794460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40000" lnSpcReduction="20000"/>
          </a:bodyPr>
          <a:lstStyle/>
          <a:p>
            <a:r>
              <a:rPr lang="hu-HU" dirty="0"/>
              <a:t>Új Ptk. Tanácsadó Testület véleménye</a:t>
            </a:r>
          </a:p>
          <a:p>
            <a:r>
              <a:rPr lang="hu-HU" dirty="0"/>
              <a:t>A Ptk. 5:83. § (2) bekezdése szerinti „alkalmatlan idő” fogalmának lehetséges értelmezési módjai. Az alkalmatlan idő kifogásának és a joggal való visszaélésnek a viszonya a közös tulajdon megszüntetése iránti kereset elutasítása kapcsán. *  [Ptk. 5:83. § (2) bekezdés]  </a:t>
            </a:r>
          </a:p>
          <a:p>
            <a:r>
              <a:rPr lang="hu-HU" dirty="0"/>
              <a:t>Az „alkalmatlan idő” kifejezés értelmezési tartománya elég széles ahhoz, hogy bármely természetű körülmény megalapozhassa az alkalmatlan idő kifogását. Olyan körülmény, amely tartós, vagy állandó jellegű, nem lehet a közös tulajdon megszüntetése iránti kereset elutasításának az alapja. A közös tulajdon megszüntetése iránti kereset elutasításának az alapját a Ptk. 5:83. § (2) bekezdésében foglalt rendelkezés alapján csak időlegesen fennálló, azaz belátható időn belül megszűnő körülmények képezhetik. A közös tulajdon megszüntetésének a joga a tulajdonostárs erős (tulajdoni) jogosítványa, amely csak kivételesen eshet korlátok alá. Állandósult körülmények, tartósan fennálló helyzet az alkalmatlan idő kifogását nem alapozhatják meg; ilyen esetben a közös tulajdont a bíróságnak meg kell szüntetnie. Az alkalmatlan idő kifogására nem hivatkozhat az a tulajdonostárs, akinek a magatartása súlyosan összeférhetetlen (Ptk. 1:3. §).</a:t>
            </a:r>
          </a:p>
          <a:p>
            <a:r>
              <a:rPr lang="hu-HU" dirty="0"/>
              <a:t>Az „alkalmatlan idő” kifogását nemcsak a felektől független, hanem az egyik vagy a másik félhez kapcsolódó ok is magalapozhatja. Az „alkalmatlan idő” kifogását többek között megalapozhatják instabil piaci viszonyok (jelentős áringadozás, vagy időleges piaci helyzetek), kialakulatlan használati viszonyok, személyes és szociális körülmények, családvédelmi szempontok, vagy akár az is, ha az adott helyzetben a bíróság nem talál ésszerűen alkalmazható megszüntetési módot (például mert nincs kilátás eredményes árverésre). A bíróság az alkalmatlan idő kifogásának megalapozottságát az adott perben számba jöhető megszüntetési módok körében vizsgálja. Az alkalmatlan idő fennállásának vizsgálata szempontjából a releváns időpont a bíróság döntésének az időpontja. Amennyiben a bíróság a közös tulajdon megszüntetése iránti keresetet az alkalmatlan idő kifogása alapján utasította el, a megszüntetést kérő tulajdonostárs a körülmények megváltozásával ismét keresetet terjeszthet elő. A joggal való visszaélés tilalmának az alkalmazását mindemellett, tekintettel annak generálklauzula jellegére, a Ptk. szabályai sem zárják ki. A joggal való visszaélés tilalma az alanyi jog gyakorlásának a jog társadalmi céljához kötött korlátja, így önmagában a tulajdonostárs szociális és személyes körülményei a közös tulajdon megszüntetését kérő tulajdonostárs joggyakorlásának visszaélésszerűségét nem alapozhatják meg.</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57</a:t>
            </a:fld>
            <a:endParaRPr lang="hu-HU"/>
          </a:p>
        </p:txBody>
      </p:sp>
      <p:sp>
        <p:nvSpPr>
          <p:cNvPr id="6" name="Cím 5"/>
          <p:cNvSpPr>
            <a:spLocks noGrp="1"/>
          </p:cNvSpPr>
          <p:nvPr>
            <p:ph type="title"/>
          </p:nvPr>
        </p:nvSpPr>
        <p:spPr/>
        <p:txBody>
          <a:bodyPr/>
          <a:lstStyle/>
          <a:p>
            <a:r>
              <a:rPr lang="hu-HU" dirty="0" smtClean="0"/>
              <a:t>A közös tulajdon - gyakorlat</a:t>
            </a:r>
            <a:endParaRPr lang="hu-HU" dirty="0"/>
          </a:p>
        </p:txBody>
      </p:sp>
    </p:spTree>
    <p:extLst>
      <p:ext uri="{BB962C8B-B14F-4D97-AF65-F5344CB8AC3E}">
        <p14:creationId xmlns:p14="http://schemas.microsoft.com/office/powerpoint/2010/main" val="19587624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77500" lnSpcReduction="20000"/>
          </a:bodyPr>
          <a:lstStyle/>
          <a:p>
            <a:r>
              <a:rPr lang="hu-HU" dirty="0"/>
              <a:t>1/2008. (V. 19.) PK vélemény</a:t>
            </a:r>
          </a:p>
          <a:p>
            <a:r>
              <a:rPr lang="hu-HU" dirty="0"/>
              <a:t>A PK 10. számú állásfoglalás meghaladottá nyilvánításáról és a közös tulajdon megszüntetésének egyes kérdéseiről</a:t>
            </a:r>
            <a:r>
              <a:rPr lang="hu-HU" dirty="0" smtClean="0"/>
              <a:t>.</a:t>
            </a:r>
          </a:p>
          <a:p>
            <a:r>
              <a:rPr lang="hu-HU" dirty="0" smtClean="0"/>
              <a:t>PK 9. A vételi ajánlat egyes kérdései</a:t>
            </a:r>
          </a:p>
          <a:p>
            <a:r>
              <a:rPr lang="hu-HU" dirty="0"/>
              <a:t>PK 4. szám * </a:t>
            </a:r>
          </a:p>
          <a:p>
            <a:r>
              <a:rPr lang="hu-HU" dirty="0"/>
              <a:t>Elbirtoklás útján a tulajdonostárs is megszerezheti a másik (többi) tulajdonostárs illetőségének a tulajdonjogát, de ilyenkor fokozott szigorúsággal kell vizsgálni az elbirtoklás törvényes kellékeinek a fennállását, és ennek körében azt is, hogy az elbirtoklásra hivatkozó tulajdonostárs magatartása összeegyeztethető-e a tulajdonostársak jogaira és a dologhoz fűződő törvényes érdekeire vonatkozó, a Ptk. 140. §</a:t>
            </a:r>
            <a:r>
              <a:rPr lang="hu-HU" dirty="0" err="1"/>
              <a:t>-ában</a:t>
            </a:r>
            <a:r>
              <a:rPr lang="hu-HU" dirty="0"/>
              <a:t> foglalt jogszabállyal.</a:t>
            </a:r>
          </a:p>
          <a:p>
            <a:endParaRPr lang="hu-HU" dirty="0"/>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58</a:t>
            </a:fld>
            <a:endParaRPr lang="hu-HU"/>
          </a:p>
        </p:txBody>
      </p:sp>
      <p:sp>
        <p:nvSpPr>
          <p:cNvPr id="6" name="Cím 5"/>
          <p:cNvSpPr>
            <a:spLocks noGrp="1"/>
          </p:cNvSpPr>
          <p:nvPr>
            <p:ph type="title"/>
          </p:nvPr>
        </p:nvSpPr>
        <p:spPr/>
        <p:txBody>
          <a:bodyPr/>
          <a:lstStyle/>
          <a:p>
            <a:r>
              <a:rPr lang="hu-HU" dirty="0"/>
              <a:t>A közös tulajdon - gyakorlat</a:t>
            </a:r>
          </a:p>
        </p:txBody>
      </p:sp>
    </p:spTree>
    <p:extLst>
      <p:ext uri="{BB962C8B-B14F-4D97-AF65-F5344CB8AC3E}">
        <p14:creationId xmlns:p14="http://schemas.microsoft.com/office/powerpoint/2010/main" val="162257639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62500" lnSpcReduction="20000"/>
          </a:bodyPr>
          <a:lstStyle/>
          <a:p>
            <a:r>
              <a:rPr lang="hu-HU" dirty="0"/>
              <a:t>(1) Társasház jön létre, ha az ingatlanon az alapító okiratban meghatározott, műszakilag megosztott, legalább két önálló lakás vagy nem lakás céljára szolgáló helyiség, vagy legalább egy önálló lakás és egy nem lakás céljára szolgáló helyiség a tulajdonostársak külön tulajdonába, a külön tulajdonként meg nem határozott épületrész, </a:t>
            </a:r>
            <a:r>
              <a:rPr lang="hu-HU" dirty="0" err="1"/>
              <a:t>épületberendezés</a:t>
            </a:r>
            <a:r>
              <a:rPr lang="hu-HU" dirty="0"/>
              <a:t>, helyiség, illetve lakás viszont a tulajdonostársak közös tulajdonába kerül.</a:t>
            </a:r>
          </a:p>
          <a:p>
            <a:r>
              <a:rPr lang="hu-HU" dirty="0"/>
              <a:t>(2) Ha a földrészlet, amelyen az épület áll, nem tartozik a közös tulajdonba, arra a tulajdonostársakat földhasználati jog illeti meg.</a:t>
            </a:r>
          </a:p>
          <a:p>
            <a:r>
              <a:rPr lang="hu-HU" dirty="0"/>
              <a:t>(3) A közös tulajdon tárgyát képező ingatlanrész tulajdoni hányada a külön tulajdonba tartozó lakással és nem lakás céljára szolgáló helyiséggel együtt önálló ingatlan.</a:t>
            </a:r>
          </a:p>
          <a:p>
            <a:r>
              <a:rPr lang="hu-HU" dirty="0"/>
              <a:t>(4) A közös tulajdonra vonatkozó, az egyes tulajdonostársakat megillető tulajdoni hányad és a lakásra, illetve a nem lakás céljára szolgáló helyiségre vonatkozó tulajdonjog egymástól függetlenül nem ruházható át és nem terhelhető meg.</a:t>
            </a:r>
          </a:p>
          <a:p>
            <a:r>
              <a:rPr lang="hu-HU" dirty="0"/>
              <a:t>(5) A társasháztulajdonra a közös tulajdon szabályait kell megfelelően alkalmazni.</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59</a:t>
            </a:fld>
            <a:endParaRPr lang="hu-HU"/>
          </a:p>
        </p:txBody>
      </p:sp>
      <p:sp>
        <p:nvSpPr>
          <p:cNvPr id="6" name="Cím 5"/>
          <p:cNvSpPr>
            <a:spLocks noGrp="1"/>
          </p:cNvSpPr>
          <p:nvPr>
            <p:ph type="title"/>
          </p:nvPr>
        </p:nvSpPr>
        <p:spPr/>
        <p:txBody>
          <a:bodyPr/>
          <a:lstStyle/>
          <a:p>
            <a:r>
              <a:rPr lang="hu-HU" dirty="0" smtClean="0"/>
              <a:t>A társasház</a:t>
            </a:r>
            <a:endParaRPr lang="hu-HU" dirty="0"/>
          </a:p>
        </p:txBody>
      </p:sp>
    </p:spTree>
    <p:extLst>
      <p:ext uri="{BB962C8B-B14F-4D97-AF65-F5344CB8AC3E}">
        <p14:creationId xmlns:p14="http://schemas.microsoft.com/office/powerpoint/2010/main" val="358302306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a:bodyPr>
          <a:lstStyle/>
          <a:p>
            <a:endParaRPr lang="hu-HU" dirty="0"/>
          </a:p>
          <a:p>
            <a:r>
              <a:rPr lang="hu-HU" dirty="0"/>
              <a:t> </a:t>
            </a:r>
            <a:r>
              <a:rPr lang="hu-HU" dirty="0" smtClean="0"/>
              <a:t>1. rész: A birtok;</a:t>
            </a:r>
          </a:p>
          <a:p>
            <a:r>
              <a:rPr lang="hu-HU" dirty="0" smtClean="0"/>
              <a:t>2. rész: A tulajdonjog;</a:t>
            </a:r>
          </a:p>
          <a:p>
            <a:r>
              <a:rPr lang="hu-HU" dirty="0" smtClean="0"/>
              <a:t>3. rész: A korlátolt dologi jogok;</a:t>
            </a:r>
          </a:p>
          <a:p>
            <a:r>
              <a:rPr lang="hu-HU" dirty="0" smtClean="0"/>
              <a:t>4. rész: Az ingatlan-nyilvántartás.</a:t>
            </a:r>
            <a:endParaRPr lang="hu-HU" dirty="0"/>
          </a:p>
          <a:p>
            <a:endParaRPr lang="hu-HU" dirty="0"/>
          </a:p>
          <a:p>
            <a:endParaRPr lang="hu-HU" dirty="0" smtClean="0"/>
          </a:p>
          <a:p>
            <a:endParaRPr lang="hu-HU" dirty="0"/>
          </a:p>
          <a:p>
            <a:endParaRPr lang="hu-HU" dirty="0"/>
          </a:p>
          <a:p>
            <a:endParaRPr lang="hu-HU" dirty="0"/>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6</a:t>
            </a:fld>
            <a:endParaRPr lang="hu-HU"/>
          </a:p>
        </p:txBody>
      </p:sp>
      <p:sp>
        <p:nvSpPr>
          <p:cNvPr id="6" name="Cím 5"/>
          <p:cNvSpPr>
            <a:spLocks noGrp="1"/>
          </p:cNvSpPr>
          <p:nvPr>
            <p:ph type="title"/>
          </p:nvPr>
        </p:nvSpPr>
        <p:spPr/>
        <p:txBody>
          <a:bodyPr>
            <a:normAutofit fontScale="90000"/>
          </a:bodyPr>
          <a:lstStyle/>
          <a:p>
            <a:r>
              <a:rPr lang="hu-HU" dirty="0" smtClean="0"/>
              <a:t/>
            </a:r>
            <a:br>
              <a:rPr lang="hu-HU" dirty="0" smtClean="0"/>
            </a:br>
            <a:r>
              <a:rPr lang="hu-HU" dirty="0" smtClean="0"/>
              <a:t>Ötödik </a:t>
            </a:r>
            <a:r>
              <a:rPr lang="hu-HU" dirty="0"/>
              <a:t>KÖNYV</a:t>
            </a:r>
            <a:br>
              <a:rPr lang="hu-HU" dirty="0"/>
            </a:br>
            <a:r>
              <a:rPr lang="hu-HU" dirty="0" smtClean="0"/>
              <a:t>Dologi </a:t>
            </a:r>
            <a:r>
              <a:rPr lang="hu-HU" dirty="0"/>
              <a:t>JOG</a:t>
            </a:r>
            <a:br>
              <a:rPr lang="hu-HU" dirty="0"/>
            </a:br>
            <a:endParaRPr lang="hu-HU" dirty="0"/>
          </a:p>
        </p:txBody>
      </p:sp>
    </p:spTree>
    <p:extLst>
      <p:ext uri="{BB962C8B-B14F-4D97-AF65-F5344CB8AC3E}">
        <p14:creationId xmlns:p14="http://schemas.microsoft.com/office/powerpoint/2010/main" val="237522783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77500" lnSpcReduction="20000"/>
          </a:bodyPr>
          <a:lstStyle/>
          <a:p>
            <a:r>
              <a:rPr lang="hu-HU" dirty="0" smtClean="0"/>
              <a:t>Az </a:t>
            </a:r>
            <a:r>
              <a:rPr lang="hu-HU" dirty="0"/>
              <a:t>épület tartószerkezetei, azok részei, az épület biztonságát (állékonyságát), a tulajdonostársak közös célját szolgáló épületrész, </a:t>
            </a:r>
            <a:r>
              <a:rPr lang="hu-HU" dirty="0" err="1"/>
              <a:t>épületberendezés</a:t>
            </a:r>
            <a:r>
              <a:rPr lang="hu-HU" dirty="0"/>
              <a:t> és vagyontárgy akkor is közös tulajdonba tartozik, ha az a külön tulajdonban álló lakáson vagy nem lakás céljára szolgáló helyiségen belül van.</a:t>
            </a:r>
          </a:p>
          <a:p>
            <a:r>
              <a:rPr lang="hu-HU" dirty="0" smtClean="0"/>
              <a:t>A </a:t>
            </a:r>
            <a:r>
              <a:rPr lang="hu-HU" dirty="0"/>
              <a:t>társasház tulajdonostársainak közössége (a továbbiakban: közösség) az általa viselt közös név alatt az épület fenntartása és a közös tulajdonnal kapcsolatos ügyek intézése során jogokat szerezhet és kötelezettségeket vállalhat, önállóan perelhet és perelhető, gyakorolja a közös tulajdonnal kapcsolatos tulajdonosi jogokat, viseli a közös tulajdon terheit. A perbeli cselekvőképesség a közös képviselőt (az intézőbizottság elnökét) illeti meg. A társasháznak vagy a tulajdonostársaknak ezzel ellentétes rendelkezése harmadik személyekkel szemben hatálytalan.</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60</a:t>
            </a:fld>
            <a:endParaRPr lang="hu-HU"/>
          </a:p>
        </p:txBody>
      </p:sp>
      <p:sp>
        <p:nvSpPr>
          <p:cNvPr id="6" name="Cím 5"/>
          <p:cNvSpPr>
            <a:spLocks noGrp="1"/>
          </p:cNvSpPr>
          <p:nvPr>
            <p:ph type="title"/>
          </p:nvPr>
        </p:nvSpPr>
        <p:spPr/>
        <p:txBody>
          <a:bodyPr>
            <a:normAutofit fontScale="90000"/>
          </a:bodyPr>
          <a:lstStyle/>
          <a:p>
            <a:r>
              <a:rPr lang="hu-HU" b="1" dirty="0" smtClean="0"/>
              <a:t/>
            </a:r>
            <a:br>
              <a:rPr lang="hu-HU" b="1" dirty="0" smtClean="0"/>
            </a:br>
            <a:r>
              <a:rPr lang="hu-HU" b="1" dirty="0" smtClean="0"/>
              <a:t>2003</a:t>
            </a:r>
            <a:r>
              <a:rPr lang="hu-HU" b="1" dirty="0"/>
              <a:t>. évi CXXXIII. törvény</a:t>
            </a:r>
            <a:br>
              <a:rPr lang="hu-HU" b="1" dirty="0"/>
            </a:br>
            <a:r>
              <a:rPr lang="hu-HU" b="1" dirty="0"/>
              <a:t>a társasházakról</a:t>
            </a:r>
            <a:r>
              <a:rPr lang="hu-HU" b="1" baseline="30000" dirty="0">
                <a:hlinkClick r:id="rId2"/>
              </a:rPr>
              <a:t> * </a:t>
            </a:r>
            <a:r>
              <a:rPr lang="hu-HU" b="1" dirty="0"/>
              <a:t/>
            </a:r>
            <a:br>
              <a:rPr lang="hu-HU" b="1" dirty="0"/>
            </a:br>
            <a:endParaRPr lang="hu-HU" dirty="0"/>
          </a:p>
        </p:txBody>
      </p:sp>
    </p:spTree>
    <p:extLst>
      <p:ext uri="{BB962C8B-B14F-4D97-AF65-F5344CB8AC3E}">
        <p14:creationId xmlns:p14="http://schemas.microsoft.com/office/powerpoint/2010/main" val="145561722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r>
              <a:rPr lang="hu-HU" dirty="0"/>
              <a:t>A tulajdonostársat külön tulajdona tekintetében megilleti a birtoklás, a használat, a hasznok szedése és a rendelkezés joga; a tulajdonostárs e jogait azonban nem gyakorolhatja a többi tulajdonostárs joga és törvényes érdeke sérelmével.</a:t>
            </a:r>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61</a:t>
            </a:fld>
            <a:endParaRPr lang="hu-HU"/>
          </a:p>
        </p:txBody>
      </p:sp>
      <p:sp>
        <p:nvSpPr>
          <p:cNvPr id="6" name="Cím 5"/>
          <p:cNvSpPr>
            <a:spLocks noGrp="1"/>
          </p:cNvSpPr>
          <p:nvPr>
            <p:ph type="title"/>
          </p:nvPr>
        </p:nvSpPr>
        <p:spPr/>
        <p:txBody>
          <a:bodyPr/>
          <a:lstStyle/>
          <a:p>
            <a:r>
              <a:rPr lang="hu-HU" dirty="0" smtClean="0"/>
              <a:t>Társasház</a:t>
            </a:r>
            <a:endParaRPr lang="hu-HU" dirty="0"/>
          </a:p>
        </p:txBody>
      </p:sp>
    </p:spTree>
    <p:extLst>
      <p:ext uri="{BB962C8B-B14F-4D97-AF65-F5344CB8AC3E}">
        <p14:creationId xmlns:p14="http://schemas.microsoft.com/office/powerpoint/2010/main" val="264821523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47500" lnSpcReduction="20000"/>
          </a:bodyPr>
          <a:lstStyle/>
          <a:p>
            <a:endParaRPr lang="hu-HU" dirty="0"/>
          </a:p>
          <a:p>
            <a:r>
              <a:rPr lang="hu-HU" b="1" dirty="0" smtClean="0"/>
              <a:t>A </a:t>
            </a:r>
            <a:r>
              <a:rPr lang="hu-HU" b="1" dirty="0"/>
              <a:t>társasház alapítása, alapító okirat</a:t>
            </a:r>
          </a:p>
          <a:p>
            <a:r>
              <a:rPr lang="hu-HU" b="1" dirty="0"/>
              <a:t>5. § </a:t>
            </a:r>
            <a:r>
              <a:rPr lang="hu-HU" dirty="0"/>
              <a:t>(1) Társasházat fennálló vagy felépítendő épületre lehet alapítani, ha abban legalább két, külön tulajdonként bejegyezhető lakás, illetőleg nem lakás céljára szolgáló helyiség van vagy alakítható ki. </a:t>
            </a:r>
            <a:r>
              <a:rPr lang="hu-HU" dirty="0">
                <a:hlinkClick r:id="rId2"/>
              </a:rPr>
              <a:t> </a:t>
            </a:r>
            <a:endParaRPr lang="hu-HU" dirty="0"/>
          </a:p>
          <a:p>
            <a:r>
              <a:rPr lang="hu-HU" dirty="0"/>
              <a:t>(2) A társasházat az ingatlan valamennyi tulajdonostársa vagy az ingatlan tulajdonosa, mint egyszemélyi alapító, </a:t>
            </a:r>
            <a:r>
              <a:rPr lang="hu-HU" dirty="0" err="1"/>
              <a:t>alapító</a:t>
            </a:r>
            <a:r>
              <a:rPr lang="hu-HU" dirty="0"/>
              <a:t> okiratban kifejezett alapítási elhatározással létesíthet.</a:t>
            </a:r>
          </a:p>
          <a:p>
            <a:r>
              <a:rPr lang="hu-HU" dirty="0"/>
              <a:t>(3) Az alapító okiratban a külön tulajdonban álló lakásra, illetőleg a külön tulajdonban álló nem lakás céljára szolgáló helyiségre a tulajdonostársak javára elővásárlási, </a:t>
            </a:r>
            <a:r>
              <a:rPr lang="hu-HU" dirty="0" err="1"/>
              <a:t>előbérleti</a:t>
            </a:r>
            <a:r>
              <a:rPr lang="hu-HU" dirty="0"/>
              <a:t> jog létesíthető.</a:t>
            </a:r>
          </a:p>
          <a:p>
            <a:r>
              <a:rPr lang="hu-HU" dirty="0"/>
              <a:t>(4) A (3) bekezdés szerinti elővásárlási, </a:t>
            </a:r>
            <a:r>
              <a:rPr lang="hu-HU" dirty="0" err="1"/>
              <a:t>előbérleti</a:t>
            </a:r>
            <a:r>
              <a:rPr lang="hu-HU" dirty="0"/>
              <a:t> jogot megelőzi a lakás, illetőleg a nem lakás céljára szolgáló helyiség bérbeadására, valamint az elidegenítésére vonatkozó külön jogszabályok eltérő rendelkezése.</a:t>
            </a:r>
          </a:p>
          <a:p>
            <a:r>
              <a:rPr lang="hu-HU" dirty="0"/>
              <a:t>(5) Az alapításhoz a társasháztulajdonnak az ingatlan-nyilvántartásba való bejegyzése is szükséges. Az alapító okiratot az ingatlan-nyilvántartási iratokhoz kell csatolni.</a:t>
            </a:r>
          </a:p>
          <a:p>
            <a:r>
              <a:rPr lang="hu-HU" b="1" dirty="0"/>
              <a:t>6. § </a:t>
            </a:r>
            <a:r>
              <a:rPr lang="hu-HU" dirty="0"/>
              <a:t>A társasháztulajdon földrészletre való feljegyzésének vagy meglevő épületre való bejegyzésének feltétele, hogy az ingatlan-nyilvántartásban feltüntetett jogokat töröljék, vagy az érdekeltek megegyezzenek abban, hogy azok a társasházzá történő átalakítás után mely ingatlanokat fogják terhelni. </a:t>
            </a:r>
            <a:r>
              <a:rPr lang="hu-HU" dirty="0">
                <a:hlinkClick r:id="rId2"/>
              </a:rPr>
              <a:t> </a:t>
            </a:r>
            <a:endParaRPr lang="hu-HU" dirty="0"/>
          </a:p>
          <a:p>
            <a:r>
              <a:rPr lang="hu-HU" b="1" dirty="0"/>
              <a:t>7. §</a:t>
            </a:r>
            <a:r>
              <a:rPr lang="hu-HU" b="1" baseline="30000" dirty="0">
                <a:hlinkClick r:id="rId3"/>
              </a:rPr>
              <a:t> * </a:t>
            </a:r>
            <a:r>
              <a:rPr lang="hu-HU" b="1" dirty="0"/>
              <a:t> </a:t>
            </a:r>
            <a:r>
              <a:rPr lang="hu-HU" dirty="0"/>
              <a:t>(1) Társasház felépítendő épületre úgy alapítható, hogy a földrészlet tulajdonosa vagy valamennyi tulajdonostársa az alapítási szándékot alapító okiratba foglalja, és az előzetes alapítás tényét az ingatlan-nyilvántartásban a földrészlet tulajdoni lapjára feljegyzik. </a:t>
            </a:r>
            <a:r>
              <a:rPr lang="hu-HU" dirty="0">
                <a:hlinkClick r:id="rId2"/>
              </a:rPr>
              <a:t> </a:t>
            </a:r>
            <a:endParaRPr lang="hu-HU" dirty="0"/>
          </a:p>
          <a:p>
            <a:r>
              <a:rPr lang="hu-HU" dirty="0"/>
              <a:t>(2) A feljegyzett alapítás ténye kihat arra is, aki később az ingatlanra nézve jogot szerez.</a:t>
            </a:r>
          </a:p>
          <a:p>
            <a:r>
              <a:rPr lang="hu-HU" dirty="0"/>
              <a:t>(3) Az épület felépítését követően kérhető a társasház ingatlan-nyilvántartásba történő bejegyzése. Ha a felépült épület nem felel meg az (1) bekezdés szerinti alapító okiratban foglaltaknak, a társasház ingatlan-nyilvántartási bejegyzéséhez az alapító okirat megfelelő módosítása szükséges.</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62</a:t>
            </a:fld>
            <a:endParaRPr lang="hu-HU"/>
          </a:p>
        </p:txBody>
      </p:sp>
      <p:sp>
        <p:nvSpPr>
          <p:cNvPr id="6" name="Cím 5"/>
          <p:cNvSpPr>
            <a:spLocks noGrp="1"/>
          </p:cNvSpPr>
          <p:nvPr>
            <p:ph type="title"/>
          </p:nvPr>
        </p:nvSpPr>
        <p:spPr/>
        <p:txBody>
          <a:bodyPr/>
          <a:lstStyle/>
          <a:p>
            <a:r>
              <a:rPr lang="hu-HU" dirty="0" smtClean="0"/>
              <a:t>A társasház alapítása</a:t>
            </a:r>
            <a:endParaRPr lang="hu-HU" dirty="0"/>
          </a:p>
        </p:txBody>
      </p:sp>
    </p:spTree>
    <p:extLst>
      <p:ext uri="{BB962C8B-B14F-4D97-AF65-F5344CB8AC3E}">
        <p14:creationId xmlns:p14="http://schemas.microsoft.com/office/powerpoint/2010/main" val="91780115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92500" lnSpcReduction="20000"/>
          </a:bodyPr>
          <a:lstStyle/>
          <a:p>
            <a:r>
              <a:rPr lang="hu-HU" dirty="0"/>
              <a:t>8. § (1) A közös tulajdonnak társasháztulajdonná való átalakítását bármelyik tulajdonostárs kérelmére a bíróság is elrendelheti. Az alapító okiratot ilyenkor a bírósági határozat pótolja.</a:t>
            </a:r>
          </a:p>
          <a:p>
            <a:r>
              <a:rPr lang="hu-HU" dirty="0"/>
              <a:t>(2) Több épületből álló társasház esetén az egy vagy több épületben levő lakások tulajdonosainak - tulajdoni hányad szerinti - többsége kérheti a bíróságtól önálló társasház alapítását, ha az nem sérti a megmaradó társasház tulajdonosainak méltányos érdekét.</a:t>
            </a:r>
          </a:p>
          <a:p>
            <a:r>
              <a:rPr lang="hu-HU" dirty="0"/>
              <a:t>(3) A keresetlevélhez mellékelni kell az alapító okirat, illetőleg az alapító okiratok tervezetét és a szükséges hatósági engedélyt.</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63</a:t>
            </a:fld>
            <a:endParaRPr lang="hu-HU"/>
          </a:p>
        </p:txBody>
      </p:sp>
      <p:sp>
        <p:nvSpPr>
          <p:cNvPr id="6" name="Cím 5"/>
          <p:cNvSpPr>
            <a:spLocks noGrp="1"/>
          </p:cNvSpPr>
          <p:nvPr>
            <p:ph type="title"/>
          </p:nvPr>
        </p:nvSpPr>
        <p:spPr/>
        <p:txBody>
          <a:bodyPr/>
          <a:lstStyle/>
          <a:p>
            <a:r>
              <a:rPr lang="hu-HU" dirty="0" smtClean="0"/>
              <a:t>Közös tulajdonból társasház</a:t>
            </a:r>
            <a:endParaRPr lang="hu-HU" dirty="0"/>
          </a:p>
        </p:txBody>
      </p:sp>
    </p:spTree>
    <p:extLst>
      <p:ext uri="{BB962C8B-B14F-4D97-AF65-F5344CB8AC3E}">
        <p14:creationId xmlns:p14="http://schemas.microsoft.com/office/powerpoint/2010/main" val="338756687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85000" lnSpcReduction="20000"/>
          </a:bodyPr>
          <a:lstStyle/>
          <a:p>
            <a:r>
              <a:rPr lang="hu-HU" dirty="0"/>
              <a:t>9. § Az alapító okiratban meg kell határozni:  </a:t>
            </a:r>
          </a:p>
          <a:p>
            <a:r>
              <a:rPr lang="hu-HU" dirty="0"/>
              <a:t>a) </a:t>
            </a:r>
            <a:r>
              <a:rPr lang="hu-HU" dirty="0" err="1"/>
              <a:t>a</a:t>
            </a:r>
            <a:r>
              <a:rPr lang="hu-HU" dirty="0"/>
              <a:t> külön tulajdonba kerülő lakásokat, nem lakás céljára szolgáló helyiségeket,</a:t>
            </a:r>
          </a:p>
          <a:p>
            <a:r>
              <a:rPr lang="hu-HU" dirty="0"/>
              <a:t>b) a közös tulajdonban álló épületrészekből és a földrészletből az egyes tulajdonostársakat megillető - a külön tulajdonba kerülő lakáshoz tartozó - tulajdoni hányadot és ezek meghatározásának módját,</a:t>
            </a:r>
          </a:p>
          <a:p>
            <a:r>
              <a:rPr lang="hu-HU" dirty="0"/>
              <a:t>c) a közös tulajdonba kerülő épületrészek felsorolását,</a:t>
            </a:r>
          </a:p>
          <a:p>
            <a:r>
              <a:rPr lang="hu-HU" dirty="0"/>
              <a:t>d) az ingatlan-nyilvántartás szabályai által megkívánt egyéb adatot, jogot és tényt,</a:t>
            </a:r>
          </a:p>
          <a:p>
            <a:r>
              <a:rPr lang="hu-HU" dirty="0"/>
              <a:t>e) a közösség közös nevét, amely egyéb megjelölés hiányában a társasház címe, a társasház megjelöléssel együtt</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64</a:t>
            </a:fld>
            <a:endParaRPr lang="hu-HU"/>
          </a:p>
        </p:txBody>
      </p:sp>
      <p:sp>
        <p:nvSpPr>
          <p:cNvPr id="6" name="Cím 5"/>
          <p:cNvSpPr>
            <a:spLocks noGrp="1"/>
          </p:cNvSpPr>
          <p:nvPr>
            <p:ph type="title"/>
          </p:nvPr>
        </p:nvSpPr>
        <p:spPr/>
        <p:txBody>
          <a:bodyPr/>
          <a:lstStyle/>
          <a:p>
            <a:r>
              <a:rPr lang="hu-HU" dirty="0" smtClean="0"/>
              <a:t>Alapító Okirat</a:t>
            </a:r>
            <a:endParaRPr lang="hu-HU" dirty="0"/>
          </a:p>
        </p:txBody>
      </p:sp>
    </p:spTree>
    <p:extLst>
      <p:ext uri="{BB962C8B-B14F-4D97-AF65-F5344CB8AC3E}">
        <p14:creationId xmlns:p14="http://schemas.microsoft.com/office/powerpoint/2010/main" val="82967926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40000" lnSpcReduction="20000"/>
          </a:bodyPr>
          <a:lstStyle/>
          <a:p>
            <a:r>
              <a:rPr lang="hu-HU" dirty="0"/>
              <a:t>10. § *  (1) Az alapító okirat módosításához - ha e törvény másként nem rendelkezik - valamennyi tulajdonostárs hozzájárulása szükséges; a változást be kell jelenteni az ingatlanügyi hatóságnak.  </a:t>
            </a:r>
          </a:p>
          <a:p>
            <a:r>
              <a:rPr lang="hu-HU" dirty="0"/>
              <a:t>(2) Az 1. § (2) bekezdésében meghatározott ingatlanrész és vagyontárgy kivételével az alapító okirat felhatalmazást adhat arra, hogy a közös tulajdonnal kapcsolatos elidegenítés jogát a közösség gyakorolja, ha az ingatlanrész önálló ingatlanként kialakítható, vagy amellyel a meglevő külön tulajdon tárgya bővíthető. Ebben az esetben a közgyűlés az összes tulajdoni hányad legalább kétharmados többségével rendelkező tulajdonostársak igenlő szavazatával dönthet az elidegenítésről. A határozatban rendelkezni kell a külön tulajdonhoz tartozó közös tulajdoni hányadok megállapításáról. A közgyűlés határozata az ingatlan-nyilvántartásba bejegyzésre alkalmas okirat.</a:t>
            </a:r>
          </a:p>
          <a:p>
            <a:r>
              <a:rPr lang="hu-HU" dirty="0"/>
              <a:t>(3) A közösség a közös tulajdonnal kapcsolatos - a (2) bekezdésben említett - elidegenítés jogát abban az esetben is gyakorolhatja, ha az alapító okirat módosításával a tulajdonostársak összes tulajdoni hányad szerinti legalább négyötödös többsége egyetért. Ebben az esetben a határozatban fel kell hívni a kisebbségben maradt tulajdonostársakat a közös képviselő (intézőbizottság elnöke) részére - a határozat meghozatalától számított 60 napon belül - történő írásbeli nyilatkozat megtételére arról, hogy élnek-e az e törvényben meghatározott keresetindítási jogukkal.</a:t>
            </a:r>
          </a:p>
          <a:p>
            <a:r>
              <a:rPr lang="hu-HU" dirty="0"/>
              <a:t>(4) A (3) bekezdésben említett közgyűlési határozat az ingatlan-nyilvántartásba bejegyzésre alkalmas okirat, ha az abban meghatározott határidőn belül a kisebbségben maradt tulajdonostársak írásbeli nyilatkozatot nem tesznek, vagy nyilatkozatuk szerint a keresetindítás jogával nem kívánnak élni. A határozatban rendelkezni kell a külön tulajdonhoz tartozó közös tulajdoni hányadok megállapításáról.</a:t>
            </a:r>
          </a:p>
          <a:p>
            <a:r>
              <a:rPr lang="hu-HU" dirty="0"/>
              <a:t>(5) *  A (2)-(3) bekezdések szerinti határozatot közokiratba vagy ügyvéd vagy kamarai jogtanácsos által ellenjegyzett magánokiratba kell foglalni.</a:t>
            </a:r>
          </a:p>
          <a:p>
            <a:r>
              <a:rPr lang="hu-HU" dirty="0"/>
              <a:t>(6) *  A közgyűlés határozata alapján - ha az (1)-(3) bekezdésekben meghatározott feltételek egyike sem áll fenn - bármely tulajdonostárs kérheti a bíróságtól, hogy a közös tulajdonban álló olyan épületrészre, amely önálló ingatlanként kialakítható, vagy amellyel a meglevő külön tulajdon tárgya bővíthető, megszüntesse a közös tulajdont, ha az a kisebbség méltányos érdekét nem sérti</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65</a:t>
            </a:fld>
            <a:endParaRPr lang="hu-HU"/>
          </a:p>
        </p:txBody>
      </p:sp>
      <p:sp>
        <p:nvSpPr>
          <p:cNvPr id="6" name="Cím 5"/>
          <p:cNvSpPr>
            <a:spLocks noGrp="1"/>
          </p:cNvSpPr>
          <p:nvPr>
            <p:ph type="title"/>
          </p:nvPr>
        </p:nvSpPr>
        <p:spPr/>
        <p:txBody>
          <a:bodyPr/>
          <a:lstStyle/>
          <a:p>
            <a:r>
              <a:rPr lang="hu-HU" dirty="0" smtClean="0"/>
              <a:t>Az Alapító Okirat módosítása</a:t>
            </a:r>
            <a:endParaRPr lang="hu-HU" dirty="0"/>
          </a:p>
        </p:txBody>
      </p:sp>
    </p:spTree>
    <p:extLst>
      <p:ext uri="{BB962C8B-B14F-4D97-AF65-F5344CB8AC3E}">
        <p14:creationId xmlns:p14="http://schemas.microsoft.com/office/powerpoint/2010/main" val="220545899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r>
              <a:rPr lang="hu-HU" dirty="0"/>
              <a:t>A tulajdonostársat külön tulajdona tekintetében megilleti a birtoklás, a használat, a hasznok szedése és a rendelkezés joga; a tulajdonostárs e jogait azonban nem gyakorolhatja a többi tulajdonostárs joga és törvényes érdeke </a:t>
            </a:r>
            <a:r>
              <a:rPr lang="hu-HU" dirty="0" smtClean="0"/>
              <a:t>sérelmével. </a:t>
            </a:r>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66</a:t>
            </a:fld>
            <a:endParaRPr lang="hu-HU"/>
          </a:p>
        </p:txBody>
      </p:sp>
      <p:sp>
        <p:nvSpPr>
          <p:cNvPr id="6" name="Cím 5"/>
          <p:cNvSpPr>
            <a:spLocks noGrp="1"/>
          </p:cNvSpPr>
          <p:nvPr>
            <p:ph type="title"/>
          </p:nvPr>
        </p:nvSpPr>
        <p:spPr/>
        <p:txBody>
          <a:bodyPr>
            <a:normAutofit fontScale="90000"/>
          </a:bodyPr>
          <a:lstStyle/>
          <a:p>
            <a:r>
              <a:rPr lang="hu-HU" dirty="0" smtClean="0"/>
              <a:t>Jogok és kötelezettségek a külön tulajdon kapcsán</a:t>
            </a:r>
            <a:endParaRPr lang="hu-HU" dirty="0"/>
          </a:p>
        </p:txBody>
      </p:sp>
    </p:spTree>
    <p:extLst>
      <p:ext uri="{BB962C8B-B14F-4D97-AF65-F5344CB8AC3E}">
        <p14:creationId xmlns:p14="http://schemas.microsoft.com/office/powerpoint/2010/main" val="126887582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40000" lnSpcReduction="20000"/>
          </a:bodyPr>
          <a:lstStyle/>
          <a:p>
            <a:r>
              <a:rPr lang="hu-HU" dirty="0"/>
              <a:t>23. § (1) Minden tulajdonostárs jogosult a közös tulajdon tárgyainak birtoklására és használatára, ez azonban nem sértheti a többi tulajdonostárs ezzel kapcsolatos jogát és jogos érdekét.  </a:t>
            </a:r>
          </a:p>
          <a:p>
            <a:r>
              <a:rPr lang="hu-HU" dirty="0"/>
              <a:t>(2) A közgyűlés a birtoklás, használat és hasznosítás módját meghatározhatja.</a:t>
            </a:r>
          </a:p>
          <a:p>
            <a:r>
              <a:rPr lang="hu-HU" dirty="0"/>
              <a:t>24. § *  (1) A közös tulajdonba tartozó épületrész, </a:t>
            </a:r>
            <a:r>
              <a:rPr lang="hu-HU" dirty="0" err="1"/>
              <a:t>épületberendezés</a:t>
            </a:r>
            <a:r>
              <a:rPr lang="hu-HU" dirty="0"/>
              <a:t>, nem lakás céljára szolgáló helyiség és lakás fenntartásának költsége, valamint a rendes gazdálkodás körét meghaladó kiadás (a továbbiakban együtt: közös költség) a tulajdonostársakat tulajdoni hányaduk szerint terheli, ha a szervezeti-működési szabályzat másképp nem rendelkezik.  </a:t>
            </a:r>
          </a:p>
          <a:p>
            <a:r>
              <a:rPr lang="hu-HU" dirty="0"/>
              <a:t>(2) A szervezeti-működési szabályzatban kell meghatározni:</a:t>
            </a:r>
          </a:p>
          <a:p>
            <a:r>
              <a:rPr lang="hu-HU" dirty="0"/>
              <a:t>a) </a:t>
            </a:r>
            <a:r>
              <a:rPr lang="hu-HU" dirty="0" err="1"/>
              <a:t>a</a:t>
            </a:r>
            <a:r>
              <a:rPr lang="hu-HU" dirty="0"/>
              <a:t> közös költség tulajdoni hányadtól eltérő megfizetése esetén, az érintett </a:t>
            </a:r>
            <a:r>
              <a:rPr lang="hu-HU" dirty="0" err="1"/>
              <a:t>költségnemeket</a:t>
            </a:r>
            <a:r>
              <a:rPr lang="hu-HU" dirty="0"/>
              <a:t> és a számítás módját,</a:t>
            </a:r>
          </a:p>
          <a:p>
            <a:r>
              <a:rPr lang="hu-HU" dirty="0"/>
              <a:t>b) a külön tulajdonon belül nem mérhető közüzemi és más szolgáltatások díja tekintetében az egyes szolgáltatásokra vonatkozó külön jogszabályok alapján történő elszámolás és a megfizetés szabályait,</a:t>
            </a:r>
          </a:p>
          <a:p>
            <a:r>
              <a:rPr lang="hu-HU" dirty="0"/>
              <a:t>c) *  a közösköltség-hátralék megfizetése érdekében a közös képviselőnek vagy az intézőbizottság elnökének az adós tulajdonostárs határidő megjelölésével történő felszólításával, továbbá - ha a felszólítás eredménytelen - a fizetési meghagyás kibocsátásának kezdeményezésével, illetőleg - e törvény rendelkezései szerinti felhatalmazása esetén - a jelzálogjog bejegyzése és annak törlése iránti kérelem benyújtásával kapcsolatos feladatait,</a:t>
            </a:r>
          </a:p>
          <a:p>
            <a:r>
              <a:rPr lang="hu-HU" dirty="0"/>
              <a:t>d) felújítási alap képzésének elhatározása esetén - a külön jogszabályban meghatározott legkisebb mérték figyelembevételével - a hozzájárulás mértékét, valamint az alap felhasználásának szabályait.</a:t>
            </a:r>
          </a:p>
          <a:p>
            <a:r>
              <a:rPr lang="hu-HU" dirty="0"/>
              <a:t>(3) *  A közös képviselőnek (az intézőbizottság elnökének) a (2) bekezdés c) pontjában meghatározott feladatkörében a hátralékos tulajdonostárs részére - az ismert lakóhelyére vagy levelezési címére - igazoltan, postai szolgáltató útján megküldött felszólítását a kézbesítés megkísérlésének napján kézbesítettnek kell tekinteni, ha a hátralékos tulajdonostárs az átvételt megtagadta. A másodszor megkísérelt és átvétel nélkül, „nem kereste” jelzéssel a közös képviselőhöz (az intézőbizottság elnökéhez) visszaérkezett felszólítást, a postai kézbesítés második megkísérlésének napját követő nyolcadik munkanapon kézbesítettnek kell tekinteni (kézbesítési vélelem).</a:t>
            </a:r>
          </a:p>
          <a:p>
            <a:r>
              <a:rPr lang="hu-HU" dirty="0"/>
              <a:t>(4) *  Ha az ismeretlen helyen tartózkodó hátralékos tulajdonostárs nyilvántartásba vett új l</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67</a:t>
            </a:fld>
            <a:endParaRPr lang="hu-HU"/>
          </a:p>
        </p:txBody>
      </p:sp>
      <p:sp>
        <p:nvSpPr>
          <p:cNvPr id="6" name="Cím 5"/>
          <p:cNvSpPr>
            <a:spLocks noGrp="1"/>
          </p:cNvSpPr>
          <p:nvPr>
            <p:ph type="title"/>
          </p:nvPr>
        </p:nvSpPr>
        <p:spPr/>
        <p:txBody>
          <a:bodyPr>
            <a:normAutofit fontScale="90000"/>
          </a:bodyPr>
          <a:lstStyle/>
          <a:p>
            <a:r>
              <a:rPr lang="hu-HU" dirty="0" smtClean="0"/>
              <a:t>A közös tulajdonnal kapcsolatos jogok és kötelezettségek</a:t>
            </a:r>
            <a:endParaRPr lang="hu-HU" dirty="0"/>
          </a:p>
        </p:txBody>
      </p:sp>
    </p:spTree>
    <p:extLst>
      <p:ext uri="{BB962C8B-B14F-4D97-AF65-F5344CB8AC3E}">
        <p14:creationId xmlns:p14="http://schemas.microsoft.com/office/powerpoint/2010/main" val="58158015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r>
              <a:rPr lang="hu-HU" dirty="0" smtClean="0"/>
              <a:t>Közgyűlés</a:t>
            </a:r>
          </a:p>
          <a:p>
            <a:r>
              <a:rPr lang="hu-HU" dirty="0" smtClean="0"/>
              <a:t>Közös Képviselő</a:t>
            </a:r>
          </a:p>
          <a:p>
            <a:r>
              <a:rPr lang="hu-HU" dirty="0" smtClean="0"/>
              <a:t>Számvizsgáló Bizottság</a:t>
            </a:r>
          </a:p>
          <a:p>
            <a:r>
              <a:rPr lang="hu-HU" dirty="0" smtClean="0"/>
              <a:t>Funkciók és feladatok</a:t>
            </a:r>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68</a:t>
            </a:fld>
            <a:endParaRPr lang="hu-HU"/>
          </a:p>
        </p:txBody>
      </p:sp>
      <p:sp>
        <p:nvSpPr>
          <p:cNvPr id="6" name="Cím 5"/>
          <p:cNvSpPr>
            <a:spLocks noGrp="1"/>
          </p:cNvSpPr>
          <p:nvPr>
            <p:ph type="title"/>
          </p:nvPr>
        </p:nvSpPr>
        <p:spPr/>
        <p:txBody>
          <a:bodyPr/>
          <a:lstStyle/>
          <a:p>
            <a:r>
              <a:rPr lang="hu-HU" dirty="0" smtClean="0"/>
              <a:t>A társasház szervezete</a:t>
            </a:r>
            <a:endParaRPr lang="hu-HU" dirty="0"/>
          </a:p>
        </p:txBody>
      </p:sp>
    </p:spTree>
    <p:extLst>
      <p:ext uri="{BB962C8B-B14F-4D97-AF65-F5344CB8AC3E}">
        <p14:creationId xmlns:p14="http://schemas.microsoft.com/office/powerpoint/2010/main" val="282170991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47500" lnSpcReduction="20000"/>
          </a:bodyPr>
          <a:lstStyle/>
          <a:p>
            <a:r>
              <a:rPr lang="hu-HU" dirty="0"/>
              <a:t>  (1) A közgyűlés kizárólagos hatáskörében határoz:  </a:t>
            </a:r>
          </a:p>
          <a:p>
            <a:r>
              <a:rPr lang="hu-HU" dirty="0"/>
              <a:t>a) az alapító okirat módosításáról, a társasháztulajdon megszüntetéséről;</a:t>
            </a:r>
          </a:p>
          <a:p>
            <a:r>
              <a:rPr lang="hu-HU" dirty="0"/>
              <a:t>b) a közös tulajdonban álló épületrészek használatáról, hasznosításáról, fenntartásáról és a rendes gazdálkodás körét meghaladó kiadások vállalásáról;</a:t>
            </a:r>
          </a:p>
          <a:p>
            <a:r>
              <a:rPr lang="hu-HU" dirty="0"/>
              <a:t>c) a közösséget terhelő kötelezettségek vállalásáról;</a:t>
            </a:r>
          </a:p>
          <a:p>
            <a:r>
              <a:rPr lang="hu-HU" dirty="0"/>
              <a:t>d) a közös képviselőnek vagy az intézőbizottság elnökének és tagjainak, valamint a számvizsgáló bizottságnak a megválasztásáról, felmentéséről és díjazásáról;</a:t>
            </a:r>
          </a:p>
          <a:p>
            <a:r>
              <a:rPr lang="hu-HU" dirty="0"/>
              <a:t>e) a közösség éves költségvetésének és elszámolásának, a számviteli szabályok szerinti beszámolójának elfogadásáról, valamint a közös képviselő vagy az intézőbizottság részére a jóváhagyás megadásáról;</a:t>
            </a:r>
          </a:p>
          <a:p>
            <a:r>
              <a:rPr lang="hu-HU" dirty="0"/>
              <a:t>f) a közös képviselő (az intézőbizottság elnöke, tagja), illetőleg a számvizsgáló bizottság elnöke, tagja (az ellenőrzési feladatot ellátó tulajdonostárs) ellen kártérítési per indításáról, illetőleg büntetőfeljelentés megtételéről;</a:t>
            </a:r>
          </a:p>
          <a:p>
            <a:r>
              <a:rPr lang="hu-HU" dirty="0"/>
              <a:t>g) polgári jogi vita esetén permegelőző közvetítői eljárás kezdeményezéséről;</a:t>
            </a:r>
          </a:p>
          <a:p>
            <a:r>
              <a:rPr lang="hu-HU" dirty="0"/>
              <a:t>h) minden olyan ügyben, amelyet a szervezeti-működési szabályzat nem utal a közös képviselő vagy az intézőbizottság, illetőleg a számvizsgáló bizottság hatáskörébe.</a:t>
            </a:r>
          </a:p>
          <a:p>
            <a:r>
              <a:rPr lang="hu-HU" dirty="0"/>
              <a:t>(2) A közgyűlés határozatának - szó szerint - tartalmaznia kell a napirendi pont tárgyát, a megszavazott döntést, továbbá a teljesítés érdekében megszavazott feltételek esetén a határozat végrehajtásának módját, illetőleg feltételeit.</a:t>
            </a:r>
          </a:p>
          <a:p>
            <a:r>
              <a:rPr lang="hu-HU" dirty="0"/>
              <a:t>(3) A közgyűlés a közös képviselőt, az intéző-, illetőleg a számvizsgáló bizottságot bármikor felmentheti. A felmentett közös képviselő - intézőbizottság esetén annak elnöke - a közgyűlés határozata alapján, az abban meghatározott feladatok végzésével és változatlan díjazás ellenében köteles az új közös képviselő (intézőbizottság) megválasztásáig, de legfeljebb felmentésétől számított kilencvenedik nap leteltéig ügyvivőként ellátni a közösség ügyeinek intézését.</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69</a:t>
            </a:fld>
            <a:endParaRPr lang="hu-HU"/>
          </a:p>
        </p:txBody>
      </p:sp>
      <p:sp>
        <p:nvSpPr>
          <p:cNvPr id="6" name="Cím 5"/>
          <p:cNvSpPr>
            <a:spLocks noGrp="1"/>
          </p:cNvSpPr>
          <p:nvPr>
            <p:ph type="title"/>
          </p:nvPr>
        </p:nvSpPr>
        <p:spPr/>
        <p:txBody>
          <a:bodyPr/>
          <a:lstStyle/>
          <a:p>
            <a:r>
              <a:rPr lang="hu-HU" dirty="0" smtClean="0"/>
              <a:t>Közgyűlés</a:t>
            </a:r>
            <a:endParaRPr lang="hu-HU" dirty="0"/>
          </a:p>
        </p:txBody>
      </p:sp>
    </p:spTree>
    <p:extLst>
      <p:ext uri="{BB962C8B-B14F-4D97-AF65-F5344CB8AC3E}">
        <p14:creationId xmlns:p14="http://schemas.microsoft.com/office/powerpoint/2010/main" val="19732235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r>
              <a:rPr lang="hu-HU" dirty="0" smtClean="0"/>
              <a:t>Lásd: Római Jog: </a:t>
            </a:r>
            <a:r>
              <a:rPr lang="hu-HU" i="1" dirty="0" err="1" smtClean="0"/>
              <a:t>In</a:t>
            </a:r>
            <a:r>
              <a:rPr lang="hu-HU" i="1" dirty="0" smtClean="0"/>
              <a:t> </a:t>
            </a:r>
            <a:r>
              <a:rPr lang="hu-HU" i="1" dirty="0" err="1" smtClean="0"/>
              <a:t>rem</a:t>
            </a:r>
            <a:r>
              <a:rPr lang="hu-HU" i="1" dirty="0" smtClean="0"/>
              <a:t>/ </a:t>
            </a:r>
            <a:r>
              <a:rPr lang="hu-HU" i="1" dirty="0" err="1" smtClean="0"/>
              <a:t>In</a:t>
            </a:r>
            <a:r>
              <a:rPr lang="hu-HU" i="1" dirty="0" smtClean="0"/>
              <a:t> </a:t>
            </a:r>
            <a:r>
              <a:rPr lang="hu-HU" i="1" dirty="0" err="1" smtClean="0"/>
              <a:t>personam</a:t>
            </a:r>
            <a:r>
              <a:rPr lang="hu-HU" i="1" dirty="0" smtClean="0"/>
              <a:t> </a:t>
            </a:r>
            <a:r>
              <a:rPr lang="hu-HU" i="1" dirty="0" err="1" smtClean="0"/>
              <a:t>actio</a:t>
            </a:r>
            <a:r>
              <a:rPr lang="hu-HU" dirty="0" smtClean="0"/>
              <a:t>;</a:t>
            </a:r>
          </a:p>
          <a:p>
            <a:r>
              <a:rPr lang="hu-HU" dirty="0" smtClean="0"/>
              <a:t>Abszolút szerkezet – relatív szerkezet;</a:t>
            </a:r>
          </a:p>
          <a:p>
            <a:r>
              <a:rPr lang="hu-HU" dirty="0" smtClean="0"/>
              <a:t>Dologi jogok </a:t>
            </a:r>
            <a:r>
              <a:rPr lang="hu-HU" i="1" dirty="0" smtClean="0"/>
              <a:t>numerus claususa</a:t>
            </a:r>
            <a:r>
              <a:rPr lang="hu-HU" dirty="0" smtClean="0"/>
              <a:t> – kötelmi jogok sokfélesége;</a:t>
            </a:r>
          </a:p>
          <a:p>
            <a:r>
              <a:rPr lang="hu-HU" dirty="0" smtClean="0"/>
              <a:t>Dologi jogok időtállósága, kötelmi jogok ideiglenessége (és ezek cáfolata);</a:t>
            </a:r>
          </a:p>
          <a:p>
            <a:r>
              <a:rPr lang="hu-HU" dirty="0" smtClean="0"/>
              <a:t>DJ: tűrésre, KJ: tevésre, helytállásra;</a:t>
            </a:r>
          </a:p>
          <a:p>
            <a:r>
              <a:rPr lang="hu-HU" dirty="0" smtClean="0"/>
              <a:t>DJ: </a:t>
            </a:r>
            <a:r>
              <a:rPr lang="hu-HU" dirty="0" err="1" smtClean="0"/>
              <a:t>Kógencia</a:t>
            </a:r>
            <a:r>
              <a:rPr lang="hu-HU" dirty="0"/>
              <a:t> </a:t>
            </a:r>
            <a:r>
              <a:rPr lang="hu-HU" dirty="0" smtClean="0"/>
              <a:t>inkább;KJ: </a:t>
            </a:r>
            <a:r>
              <a:rPr lang="hu-HU" dirty="0" err="1" smtClean="0"/>
              <a:t>Diszpozitivitás</a:t>
            </a:r>
            <a:r>
              <a:rPr lang="hu-HU" dirty="0" smtClean="0"/>
              <a:t> inkább.</a:t>
            </a:r>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7</a:t>
            </a:fld>
            <a:endParaRPr lang="hu-HU"/>
          </a:p>
        </p:txBody>
      </p:sp>
      <p:sp>
        <p:nvSpPr>
          <p:cNvPr id="6" name="Cím 5"/>
          <p:cNvSpPr>
            <a:spLocks noGrp="1"/>
          </p:cNvSpPr>
          <p:nvPr>
            <p:ph type="title"/>
          </p:nvPr>
        </p:nvSpPr>
        <p:spPr/>
        <p:txBody>
          <a:bodyPr>
            <a:normAutofit fontScale="90000"/>
          </a:bodyPr>
          <a:lstStyle/>
          <a:p>
            <a:r>
              <a:rPr lang="hu-HU" dirty="0" smtClean="0"/>
              <a:t>Dologi Jog és Kötelmi Jog vázlatos összehasonlítása</a:t>
            </a:r>
            <a:endParaRPr lang="hu-HU" dirty="0"/>
          </a:p>
        </p:txBody>
      </p:sp>
    </p:spTree>
    <p:extLst>
      <p:ext uri="{BB962C8B-B14F-4D97-AF65-F5344CB8AC3E}">
        <p14:creationId xmlns:p14="http://schemas.microsoft.com/office/powerpoint/2010/main" val="129735592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47500" lnSpcReduction="20000"/>
          </a:bodyPr>
          <a:lstStyle/>
          <a:p>
            <a:r>
              <a:rPr lang="hu-HU" dirty="0"/>
              <a:t>30. § (1) *  A közgyűlés a határozatával a legalább három hónapnak megfelelő közös költség összegének befizetésével hátralékba került tulajdonostárs külön tulajdonának és a hozzá tartozó közös tulajdoni hányadának jelzálogjoggal való megterhelését rendelheti el a hátralék megfizetésének biztosítékául.  </a:t>
            </a:r>
          </a:p>
          <a:p>
            <a:r>
              <a:rPr lang="hu-HU" dirty="0"/>
              <a:t>(2) A határozat meghozatala során a hátralékos tulajdonostárs nem élhet a szavazati jogával, az ő tulajdoni hányadát a határozatképesség megállapításakor figyelmen kívül kell hagyni.</a:t>
            </a:r>
          </a:p>
          <a:p>
            <a:r>
              <a:rPr lang="hu-HU" dirty="0"/>
              <a:t>(3) Az (1) bekezdés szerinti határozatot a hátralékos tulajdonostárs részére az e törvényben meghatározott jogorvoslat lehetőségének feltüntetésével kézbesíteni kell.</a:t>
            </a:r>
          </a:p>
          <a:p>
            <a:r>
              <a:rPr lang="hu-HU" dirty="0"/>
              <a:t>31. § A közös képviselő vagy az intézőbizottság elnöke a hátralékos tulajdonostárs külön tulajdonának és a hozzá tartozó közös tulajdoni hányadának jelzáloggal való megterhelését - a közgyűlés összehívása nélkül - akkor rendelheti el, ha erre őt a szervezeti-működési szabályzat felhatalmazza.</a:t>
            </a:r>
          </a:p>
          <a:p>
            <a:r>
              <a:rPr lang="hu-HU" dirty="0"/>
              <a:t>32. § (1) *  A jelzálogjog bejegyzésének elrendeléséről szóló közgyűlési határozatot, illetőleg a közös képviselő vagy az intézőbizottság elnöke rendelkezését közokiratba vagy ügyvéd vagy kamarai jogtanácsos által ellenjegyzett magánokiratba kell foglalni.  </a:t>
            </a:r>
          </a:p>
          <a:p>
            <a:r>
              <a:rPr lang="hu-HU" dirty="0"/>
              <a:t>(2) *  A jelzálogjog bejegyzésének elrendelése három hónapnak megfelelő hátralékonként megismételhető.</a:t>
            </a:r>
          </a:p>
          <a:p>
            <a:r>
              <a:rPr lang="hu-HU" dirty="0"/>
              <a:t>(3) *  Ha a bejegyzés alapjául szolgáló hátralékot kiegyenlítették, a közös képviselő vagy az intézőbizottság elnöke a kiegyenlítést követő nyolc napon belül köteles a jelzálog törléséhez szükséges engedélyt kiadni; az engedélyt közokiratba vagy ügyvéd vagy kamarai jogtanácsos által ellenjegyzett magánokiratba kell foglalni.</a:t>
            </a:r>
          </a:p>
          <a:p>
            <a:r>
              <a:rPr lang="hu-HU" dirty="0"/>
              <a:t>33. § (1) A közgyűlést a közös képviselő vagy az intézőbizottság elnöke hívja össze. A közgyűlésre valamennyi tulajdonostársat írásban kell meghívni, amellyel egyidejűleg a meghívó egy példányát a társasházban - jól látható helyen - ki kell függeszteni.  </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70</a:t>
            </a:fld>
            <a:endParaRPr lang="hu-HU"/>
          </a:p>
        </p:txBody>
      </p:sp>
      <p:sp>
        <p:nvSpPr>
          <p:cNvPr id="6" name="Cím 5"/>
          <p:cNvSpPr>
            <a:spLocks noGrp="1"/>
          </p:cNvSpPr>
          <p:nvPr>
            <p:ph type="title"/>
          </p:nvPr>
        </p:nvSpPr>
        <p:spPr/>
        <p:txBody>
          <a:bodyPr/>
          <a:lstStyle/>
          <a:p>
            <a:r>
              <a:rPr lang="hu-HU" dirty="0" smtClean="0"/>
              <a:t>Közös költség és jelzálogjog</a:t>
            </a:r>
            <a:endParaRPr lang="hu-HU" dirty="0"/>
          </a:p>
        </p:txBody>
      </p:sp>
    </p:spTree>
    <p:extLst>
      <p:ext uri="{BB962C8B-B14F-4D97-AF65-F5344CB8AC3E}">
        <p14:creationId xmlns:p14="http://schemas.microsoft.com/office/powerpoint/2010/main" val="105970211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55000" lnSpcReduction="20000"/>
          </a:bodyPr>
          <a:lstStyle/>
          <a:p>
            <a:r>
              <a:rPr lang="hu-HU" dirty="0"/>
              <a:t>43. § (1) A közös képviselő vagy az intézőbizottság jogkörében eljárva köteles:  </a:t>
            </a:r>
          </a:p>
          <a:p>
            <a:r>
              <a:rPr lang="hu-HU" dirty="0"/>
              <a:t>a) </a:t>
            </a:r>
            <a:r>
              <a:rPr lang="hu-HU" dirty="0" err="1"/>
              <a:t>a</a:t>
            </a:r>
            <a:r>
              <a:rPr lang="hu-HU" dirty="0"/>
              <a:t> közgyűlés határozatait előkészíteni és végrehajtani, gondoskodva arról, hogy azok megfeleljenek a jogszabályok, az alapító okirat és a szervezeti-működési szabályzat rendelkezéseinek,</a:t>
            </a:r>
          </a:p>
          <a:p>
            <a:r>
              <a:rPr lang="hu-HU" dirty="0"/>
              <a:t>b) minden szükséges intézkedést megtenni az épület fenntartásának biztosítása érdekében,</a:t>
            </a:r>
          </a:p>
          <a:p>
            <a:r>
              <a:rPr lang="hu-HU" dirty="0"/>
              <a:t>c) *  közölni és beszedni a tulajdonostársakat terhelő közös költséghez való hozzájárulás összegét, továbbá a 24. § (2) bekezdés b) pontja szerinti, külön jogszabályok alapján meghatározott szolgáltatások díját, valamint érvényesíteni a közösség ezzel kapcsolatos igényeit. Ezen igények érvényesítése iránti perben a tárgyalást - ha egyéb intézkedésre nincs szükség - legkésőbb a keresetlevélnek, fizetési meghagyásos eljárás perré alakulása esetén pedig az iratoknak a bírósághoz történő érkezésétől számított harmincadik napra kell kitűzni. A kereset más keresettel nem kapcsolható össze, keresetváltoztatásnak és szünetelésnek helye nincs.</a:t>
            </a:r>
          </a:p>
          <a:p>
            <a:r>
              <a:rPr lang="hu-HU" dirty="0"/>
              <a:t>(2) *  A közös képviselő vagy az intézőbizottság elnöke a közgyűlés határozata alapján társasház-kezelői tevékenységet is elláthat. Ebben az esetben a szerződésnek tartalmaznia kell az 52. § (2) bekezdésében meghatározott társasház-kezelői tevékenység körében ellátandó feladatokat és az e tevékenység díjazása kérdésében történő megállapodást is.</a:t>
            </a:r>
          </a:p>
          <a:p>
            <a:r>
              <a:rPr lang="hu-HU" dirty="0"/>
              <a:t>(3) *  A közös képviselő (az intézőbizottság elnöke) köteles megőrizni az ingatlanügyi hatósághoz benyújtott alapító okirat és szervezeti-működési szabályzat egy példányát.</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71</a:t>
            </a:fld>
            <a:endParaRPr lang="hu-HU"/>
          </a:p>
        </p:txBody>
      </p:sp>
      <p:sp>
        <p:nvSpPr>
          <p:cNvPr id="6" name="Cím 5"/>
          <p:cNvSpPr>
            <a:spLocks noGrp="1"/>
          </p:cNvSpPr>
          <p:nvPr>
            <p:ph type="title"/>
          </p:nvPr>
        </p:nvSpPr>
        <p:spPr/>
        <p:txBody>
          <a:bodyPr/>
          <a:lstStyle/>
          <a:p>
            <a:r>
              <a:rPr lang="hu-HU" dirty="0" smtClean="0"/>
              <a:t>Közös képviselő/Intézőbizottság</a:t>
            </a:r>
            <a:endParaRPr lang="hu-HU" dirty="0"/>
          </a:p>
        </p:txBody>
      </p:sp>
    </p:spTree>
    <p:extLst>
      <p:ext uri="{BB962C8B-B14F-4D97-AF65-F5344CB8AC3E}">
        <p14:creationId xmlns:p14="http://schemas.microsoft.com/office/powerpoint/2010/main" val="258754466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47500" lnSpcReduction="20000"/>
          </a:bodyPr>
          <a:lstStyle/>
          <a:p>
            <a:r>
              <a:rPr lang="hu-HU" dirty="0"/>
              <a:t>51. § (1) A számvizsgáló bizottság jogkörében eljárva:  </a:t>
            </a:r>
          </a:p>
          <a:p>
            <a:r>
              <a:rPr lang="hu-HU" dirty="0"/>
              <a:t>a) bármikor ellenőrizheti a közös képviselő, illetőleg az intézőbizottság ügyintézését, havonként ellenőrzi a közösség pénzforgalmát,</a:t>
            </a:r>
          </a:p>
          <a:p>
            <a:r>
              <a:rPr lang="hu-HU" dirty="0"/>
              <a:t>b) *  véleményezi a közgyűlés elé terjesztett javaslatot, így különösen a számviteli szabályok szerinti könyvvezetés és beszámoló alapján elkészített éves elszámolást és a következő évi költségvetést, valamint a szervezeti-működési szabályzat által meghatározott értékhatár felett a bemutatott számlákat,</a:t>
            </a:r>
          </a:p>
          <a:p>
            <a:r>
              <a:rPr lang="hu-HU" dirty="0"/>
              <a:t>c) javaslatot tesz a közös képviselő, illetőleg az intézőbizottság elnöke és tagjai díjazására,</a:t>
            </a:r>
          </a:p>
          <a:p>
            <a:r>
              <a:rPr lang="hu-HU" dirty="0"/>
              <a:t>d) összehívja a közgyűlést, ha a közös képviselő vagy az intézőbizottság elnöke az erre vonatkozó kötelességének nem tesz eleget.</a:t>
            </a:r>
          </a:p>
          <a:p>
            <a:r>
              <a:rPr lang="hu-HU" dirty="0"/>
              <a:t>(2) A bizottság elnöke és tagjai tekintetében a 49. § rendelkezései megfelelően irányadók.</a:t>
            </a:r>
          </a:p>
          <a:p>
            <a:r>
              <a:rPr lang="hu-HU" dirty="0"/>
              <a:t>(3) A számvizsgáló bizottság tagjai közül választja meg elnökét; döntéseit szótöbbséggel hozza meg.</a:t>
            </a:r>
          </a:p>
          <a:p>
            <a:r>
              <a:rPr lang="hu-HU" dirty="0"/>
              <a:t>(4) *  A számvizsgáló bizottsággal nem rendelkező társasház közösségének ellenőrzési jogkörét és feladatait a szervezeti-működési szabályzatban az (1) bekezdés rendelkezéseinek figyelembevételével kell megállapítani; a szabályzat előírhatja, hogy e feladatokat évente a közgyűlés határozatával felhatalmazott tulajdonostárs látja el.</a:t>
            </a:r>
          </a:p>
          <a:p>
            <a:r>
              <a:rPr lang="hu-HU" dirty="0"/>
              <a:t>(5) *  Ha az (1) bekezdés szerinti feladatok ellátása számvizsgáló bizottság vagy a (4) bekezdésben említettek szerint felhatalmazható tulajdonostárs hiánya miatt nem biztosítható, e feladatok ellátásával - a szervezeti-működési szabályzat erről szóló rendelkezése esetén - a számvitelről szóló törvény szerinti könyvviteli szolgáltatás végzésére jogosult szolgáltató vagy okleveles könyvvizsgálói képesítéssel rendelkező és a számvitelről szóló törvény szerinti nyilvántartásban szereplő (a továbbiakban: regisztrált) személy vagy olyan gazdálkodó szervezet is megbízható, amelynek van ilyen tagja vagy alkalmazottja.</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72</a:t>
            </a:fld>
            <a:endParaRPr lang="hu-HU"/>
          </a:p>
        </p:txBody>
      </p:sp>
      <p:sp>
        <p:nvSpPr>
          <p:cNvPr id="6" name="Cím 5"/>
          <p:cNvSpPr>
            <a:spLocks noGrp="1"/>
          </p:cNvSpPr>
          <p:nvPr>
            <p:ph type="title"/>
          </p:nvPr>
        </p:nvSpPr>
        <p:spPr/>
        <p:txBody>
          <a:bodyPr/>
          <a:lstStyle/>
          <a:p>
            <a:r>
              <a:rPr lang="hu-HU" dirty="0" smtClean="0"/>
              <a:t>Számvizsgáló bizottság</a:t>
            </a:r>
            <a:endParaRPr lang="hu-HU" dirty="0"/>
          </a:p>
        </p:txBody>
      </p:sp>
    </p:spTree>
    <p:extLst>
      <p:ext uri="{BB962C8B-B14F-4D97-AF65-F5344CB8AC3E}">
        <p14:creationId xmlns:p14="http://schemas.microsoft.com/office/powerpoint/2010/main" val="401350108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47500" lnSpcReduction="20000"/>
          </a:bodyPr>
          <a:lstStyle/>
          <a:p>
            <a:r>
              <a:rPr lang="hu-HU" b="1" dirty="0"/>
              <a:t>25. §</a:t>
            </a:r>
            <a:r>
              <a:rPr lang="hu-HU" b="1" baseline="30000" dirty="0">
                <a:hlinkClick r:id="rId2"/>
              </a:rPr>
              <a:t> * </a:t>
            </a:r>
            <a:r>
              <a:rPr lang="hu-HU" b="1" dirty="0"/>
              <a:t> </a:t>
            </a:r>
            <a:r>
              <a:rPr lang="hu-HU" dirty="0"/>
              <a:t>(1)</a:t>
            </a:r>
            <a:r>
              <a:rPr lang="hu-HU" baseline="30000" dirty="0">
                <a:hlinkClick r:id="rId3"/>
              </a:rPr>
              <a:t> * </a:t>
            </a:r>
            <a:r>
              <a:rPr lang="hu-HU" dirty="0"/>
              <a:t> A közös tulajdonban álló épületrészek, helyiségek és területek megfigyelését szolgáló, zárt rendszerű műszaki megoldással kiépített elektronikus megfigyelő rendszer (a továbbiakban: kamerarendszer) létesítéséről és üzemeltetéséről a közgyűlés az összes tulajdoni hányad szerinti legalább kétharmados többségével rendelkező tulajdonostársak igenlő szavazatával dönthet. Ebben az esetben a szervezeti-működési szabályzatnak tartalmaznia kell a kamerarendszer üzemeltetéséhez szükséges - a személyes adatok védelmére vonatkozó előírásokkal összhangban megállapított - adatkezelési szabályokat.</a:t>
            </a:r>
          </a:p>
          <a:p>
            <a:r>
              <a:rPr lang="hu-HU" dirty="0"/>
              <a:t>(2) A közös képviselő vagy az intézőbizottság által kötött szerződés alapján a kamerarendszer üzemeltetője a személy- és vagyonvédelmi, valamint a magánnyomozói tevékenység szabályairól szóló törvényben meghatározott személy lehet.</a:t>
            </a:r>
          </a:p>
          <a:p>
            <a:r>
              <a:rPr lang="hu-HU" dirty="0"/>
              <a:t>(3)</a:t>
            </a:r>
            <a:r>
              <a:rPr lang="hu-HU" baseline="30000" dirty="0">
                <a:hlinkClick r:id="rId4"/>
              </a:rPr>
              <a:t> * </a:t>
            </a:r>
            <a:r>
              <a:rPr lang="hu-HU" dirty="0"/>
              <a:t> A kamerarendszer által készített felvételek megismeréséről jegyzőkönyvet kell készíteni, amelynek tartalmaznia kell a rögzített felvétel azonosításához szükséges adatokat, az annak megismerésére jogosult személy nevét, továbbá az adatok megismerésének okát és idejét.</a:t>
            </a:r>
          </a:p>
          <a:p>
            <a:r>
              <a:rPr lang="hu-HU" dirty="0"/>
              <a:t>(4) A kamerarendszer nem irányulhat a külön tulajdonban álló lakás vagy nem lakás céljára szolgáló helyiség bejáratára vagy más nyílászárójára akkor sem, ha az a közös tulajdonban álló épületen, épületrészen vagy területen van elhelyezve. A kamerarendszer nem helyezhető el a közös tulajdonban és a tulajdonostársak közös használatában álló olyan helyiségben sem, amelyben a megfigyelés - a helyiség rendeltetéséből fakadóan - az emberi méltóságot sértheti (pl. öltöző, illemhely).</a:t>
            </a:r>
          </a:p>
          <a:p>
            <a:r>
              <a:rPr lang="hu-HU" dirty="0"/>
              <a:t>(5)</a:t>
            </a:r>
            <a:r>
              <a:rPr lang="hu-HU" baseline="30000" dirty="0">
                <a:hlinkClick r:id="rId5"/>
              </a:rPr>
              <a:t> * </a:t>
            </a:r>
            <a:r>
              <a:rPr lang="hu-HU" dirty="0"/>
              <a:t> A kamerarendszerrel felszerelt épületbe, épületrészbe és a kamerák által megfigyelt területre belépni, ott tartózkodni szándékozó személyeket tájékoztatni kell a személyes adatok védelmére vonatkozó előírások alapján szükséges információkról, így különösen a kamerarendszer alkalmazásának </a:t>
            </a:r>
            <a:r>
              <a:rPr lang="hu-HU" dirty="0" err="1"/>
              <a:t>tényéről</a:t>
            </a:r>
            <a:r>
              <a:rPr lang="hu-HU" dirty="0"/>
              <a:t>, az érintetteket megillető jogokról, az üzemeltető személyéről és elérhetőségeiről.</a:t>
            </a:r>
          </a:p>
          <a:p>
            <a:endParaRPr lang="hu-HU"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73</a:t>
            </a:fld>
            <a:endParaRPr lang="hu-HU"/>
          </a:p>
        </p:txBody>
      </p:sp>
      <p:sp>
        <p:nvSpPr>
          <p:cNvPr id="6" name="Cím 5"/>
          <p:cNvSpPr>
            <a:spLocks noGrp="1"/>
          </p:cNvSpPr>
          <p:nvPr>
            <p:ph type="title"/>
          </p:nvPr>
        </p:nvSpPr>
        <p:spPr/>
        <p:txBody>
          <a:bodyPr/>
          <a:lstStyle/>
          <a:p>
            <a:r>
              <a:rPr lang="hu-HU" dirty="0" smtClean="0"/>
              <a:t>Kamerarendszer a társasházban</a:t>
            </a:r>
            <a:endParaRPr lang="hu-HU" dirty="0"/>
          </a:p>
        </p:txBody>
      </p:sp>
    </p:spTree>
    <p:extLst>
      <p:ext uri="{BB962C8B-B14F-4D97-AF65-F5344CB8AC3E}">
        <p14:creationId xmlns:p14="http://schemas.microsoft.com/office/powerpoint/2010/main" val="181829593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marL="0" indent="0" algn="ctr">
              <a:buNone/>
            </a:pPr>
            <a:r>
              <a:rPr lang="hu-HU" i="1" dirty="0" smtClean="0"/>
              <a:t>Köszönöm a figyelmet!</a:t>
            </a:r>
          </a:p>
          <a:p>
            <a:pPr marL="0" indent="0" algn="ctr">
              <a:buNone/>
            </a:pPr>
            <a:endParaRPr lang="hu-HU" i="1" dirty="0"/>
          </a:p>
          <a:p>
            <a:pPr algn="ctr"/>
            <a:r>
              <a:rPr lang="hu-HU" sz="2000" b="1" dirty="0"/>
              <a:t>Dr. </a:t>
            </a:r>
            <a:r>
              <a:rPr lang="hu-HU" sz="2000" b="1" dirty="0" err="1"/>
              <a:t>habil</a:t>
            </a:r>
            <a:r>
              <a:rPr lang="hu-HU" sz="2000" b="1" dirty="0"/>
              <a:t>. Boóc Ádám, PhD.</a:t>
            </a:r>
          </a:p>
          <a:p>
            <a:pPr algn="ctr"/>
            <a:r>
              <a:rPr lang="hu-HU" sz="2000" dirty="0"/>
              <a:t>Tanszékvezető egyetemi docens</a:t>
            </a:r>
          </a:p>
          <a:p>
            <a:pPr algn="ctr"/>
            <a:r>
              <a:rPr lang="hu-HU" sz="2000" dirty="0"/>
              <a:t>E-mail: </a:t>
            </a:r>
            <a:r>
              <a:rPr lang="hu-HU" sz="2000" dirty="0" err="1">
                <a:hlinkClick r:id="rId2"/>
              </a:rPr>
              <a:t>booc.adam</a:t>
            </a:r>
            <a:r>
              <a:rPr lang="hu-HU" sz="2000" dirty="0">
                <a:hlinkClick r:id="rId2"/>
              </a:rPr>
              <a:t>@</a:t>
            </a:r>
            <a:r>
              <a:rPr lang="hu-HU" sz="2000" dirty="0" err="1">
                <a:hlinkClick r:id="rId2"/>
              </a:rPr>
              <a:t>kre.hu</a:t>
            </a:r>
            <a:r>
              <a:rPr lang="hu-HU" sz="2000" dirty="0"/>
              <a:t> </a:t>
            </a:r>
          </a:p>
          <a:p>
            <a:pPr marL="0" indent="0" algn="ctr">
              <a:buNone/>
            </a:pPr>
            <a:endParaRPr lang="hu-HU" i="1" dirty="0"/>
          </a:p>
        </p:txBody>
      </p:sp>
      <p:sp>
        <p:nvSpPr>
          <p:cNvPr id="3" name="Dátum helye 2"/>
          <p:cNvSpPr>
            <a:spLocks noGrp="1"/>
          </p:cNvSpPr>
          <p:nvPr>
            <p:ph type="dt" sz="half" idx="10"/>
          </p:nvPr>
        </p:nvSpPr>
        <p:spPr/>
        <p:txBody>
          <a:bodyPr/>
          <a:lstStyle/>
          <a:p>
            <a:fld id="{2764A7C1-F04C-43BD-9D99-75DA37979E9A}" type="datetime1">
              <a:rPr lang="hu-HU" smtClean="0"/>
              <a:t>2020. 03. 16.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BC058E6-0AFA-429D-B207-3E662702A3C6}" type="slidenum">
              <a:rPr lang="hu-HU" smtClean="0"/>
              <a:t>74</a:t>
            </a:fld>
            <a:endParaRPr lang="hu-HU"/>
          </a:p>
        </p:txBody>
      </p:sp>
      <p:sp>
        <p:nvSpPr>
          <p:cNvPr id="6" name="Cím 5"/>
          <p:cNvSpPr>
            <a:spLocks noGrp="1"/>
          </p:cNvSpPr>
          <p:nvPr>
            <p:ph type="title"/>
          </p:nvPr>
        </p:nvSpPr>
        <p:spPr/>
        <p:txBody>
          <a:bodyPr/>
          <a:lstStyle/>
          <a:p>
            <a:endParaRPr lang="hu-HU" dirty="0"/>
          </a:p>
        </p:txBody>
      </p:sp>
      <p:pic>
        <p:nvPicPr>
          <p:cNvPr id="7" name="Kép 6" descr="http://www.kre.hu/ajk/images/kre_logo.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15816" y="764704"/>
            <a:ext cx="3225165" cy="719455"/>
          </a:xfrm>
          <a:prstGeom prst="rect">
            <a:avLst/>
          </a:prstGeom>
          <a:noFill/>
          <a:ln>
            <a:noFill/>
          </a:ln>
        </p:spPr>
      </p:pic>
    </p:spTree>
    <p:extLst>
      <p:ext uri="{BB962C8B-B14F-4D97-AF65-F5344CB8AC3E}">
        <p14:creationId xmlns:p14="http://schemas.microsoft.com/office/powerpoint/2010/main" val="190505857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
            </a:r>
            <a:br>
              <a:rPr lang="hu-HU" dirty="0" smtClean="0"/>
            </a:br>
            <a:r>
              <a:rPr lang="hu-HU" dirty="0" smtClean="0"/>
              <a:t>1. A dologi jog fogalma és rendszere. A dologi jog alapelvei.</a:t>
            </a:r>
            <a:br>
              <a:rPr lang="hu-HU" dirty="0" smtClean="0"/>
            </a:br>
            <a:endParaRPr lang="hu-HU" dirty="0"/>
          </a:p>
        </p:txBody>
      </p:sp>
      <p:sp>
        <p:nvSpPr>
          <p:cNvPr id="3" name="Tartalom helye 2"/>
          <p:cNvSpPr>
            <a:spLocks noGrp="1"/>
          </p:cNvSpPr>
          <p:nvPr>
            <p:ph idx="1"/>
          </p:nvPr>
        </p:nvSpPr>
        <p:spPr/>
        <p:txBody>
          <a:bodyPr>
            <a:normAutofit lnSpcReduction="10000"/>
          </a:bodyPr>
          <a:lstStyle/>
          <a:p>
            <a:r>
              <a:rPr lang="hu-HU" dirty="0" smtClean="0"/>
              <a:t>A dologi jog tárgya: egy adott állam vagyoni berendezkedésének joga.</a:t>
            </a:r>
          </a:p>
          <a:p>
            <a:r>
              <a:rPr lang="hu-HU" dirty="0" smtClean="0"/>
              <a:t>Saját dologbeli jog – idegen dologbeli jogok</a:t>
            </a:r>
          </a:p>
          <a:p>
            <a:r>
              <a:rPr lang="hu-HU" u="sng" dirty="0" smtClean="0"/>
              <a:t>Alapelvek:</a:t>
            </a:r>
            <a:endParaRPr lang="hu-HU" dirty="0" smtClean="0"/>
          </a:p>
          <a:p>
            <a:r>
              <a:rPr lang="hu-HU" dirty="0" smtClean="0"/>
              <a:t>- zártkörűség elve;</a:t>
            </a:r>
          </a:p>
          <a:p>
            <a:r>
              <a:rPr lang="hu-HU" dirty="0" smtClean="0"/>
              <a:t>- tartalmi kötöttség elve;</a:t>
            </a:r>
          </a:p>
          <a:p>
            <a:r>
              <a:rPr lang="hu-HU" dirty="0" smtClean="0"/>
              <a:t>- abszolút hatály elve;</a:t>
            </a:r>
          </a:p>
          <a:p>
            <a:r>
              <a:rPr lang="hu-HU" dirty="0" smtClean="0"/>
              <a:t>- egyediség elve;</a:t>
            </a:r>
            <a:endParaRPr lang="hu-HU" dirty="0"/>
          </a:p>
        </p:txBody>
      </p:sp>
      <p:sp>
        <p:nvSpPr>
          <p:cNvPr id="7" name="Dátum helye 6"/>
          <p:cNvSpPr>
            <a:spLocks noGrp="1"/>
          </p:cNvSpPr>
          <p:nvPr>
            <p:ph type="dt" sz="half" idx="10"/>
          </p:nvPr>
        </p:nvSpPr>
        <p:spPr/>
        <p:txBody>
          <a:bodyPr/>
          <a:lstStyle/>
          <a:p>
            <a:fld id="{22A99547-382F-4529-91D0-119AE96B57B4}" type="datetime1">
              <a:rPr lang="hu-HU" smtClean="0"/>
              <a:pPr/>
              <a:t>2020. 03. 16.</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normAutofit/>
          </a:bodyPr>
          <a:lstStyle/>
          <a:p>
            <a:fld id="{7368E0F3-32F5-4702-A429-C3F63A67DBBC}" type="slidenum">
              <a:rPr lang="hu-HU" smtClean="0"/>
              <a:pPr/>
              <a:t>8</a:t>
            </a:fld>
            <a:endParaRPr lang="hu-HU"/>
          </a:p>
        </p:txBody>
      </p:sp>
    </p:spTree>
    <p:extLst>
      <p:ext uri="{BB962C8B-B14F-4D97-AF65-F5344CB8AC3E}">
        <p14:creationId xmlns:p14="http://schemas.microsoft.com/office/powerpoint/2010/main" val="416917085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2. A dolog fogalma, a dolgok osztályozása</a:t>
            </a:r>
            <a:endParaRPr lang="hu-HU" dirty="0"/>
          </a:p>
        </p:txBody>
      </p:sp>
      <p:sp>
        <p:nvSpPr>
          <p:cNvPr id="3" name="Tartalom helye 2"/>
          <p:cNvSpPr>
            <a:spLocks noGrp="1"/>
          </p:cNvSpPr>
          <p:nvPr>
            <p:ph idx="1"/>
          </p:nvPr>
        </p:nvSpPr>
        <p:spPr/>
        <p:txBody>
          <a:bodyPr>
            <a:normAutofit fontScale="55000" lnSpcReduction="20000"/>
          </a:bodyPr>
          <a:lstStyle/>
          <a:p>
            <a:r>
              <a:rPr lang="hu-HU" dirty="0" smtClean="0"/>
              <a:t>Dolog: minden  birtokba vehető testi tárgy. Pénz, értékpapír, dolog módjára hasznosítható erők. Állatok – természetüknek megfelelő eltérések.</a:t>
            </a:r>
          </a:p>
          <a:p>
            <a:r>
              <a:rPr lang="hu-HU" i="1" dirty="0" smtClean="0"/>
              <a:t>Dologosztályozások</a:t>
            </a:r>
            <a:endParaRPr lang="hu-HU" dirty="0" smtClean="0"/>
          </a:p>
          <a:p>
            <a:r>
              <a:rPr lang="hu-HU" dirty="0" smtClean="0"/>
              <a:t>- ingó/ingatlan;</a:t>
            </a:r>
          </a:p>
          <a:p>
            <a:r>
              <a:rPr lang="hu-HU" dirty="0" smtClean="0"/>
              <a:t>- elhasználható/elhasználhatatlan;</a:t>
            </a:r>
          </a:p>
          <a:p>
            <a:r>
              <a:rPr lang="hu-HU" dirty="0" smtClean="0"/>
              <a:t>- helyettesíthető/helyettesíthetetlen;</a:t>
            </a:r>
          </a:p>
          <a:p>
            <a:r>
              <a:rPr lang="hu-HU" dirty="0" smtClean="0"/>
              <a:t>- osztható/oszthatatlan;</a:t>
            </a:r>
          </a:p>
          <a:p>
            <a:r>
              <a:rPr lang="hu-HU" dirty="0" smtClean="0"/>
              <a:t>- értékkel bíró/érték nélküli;</a:t>
            </a:r>
          </a:p>
          <a:p>
            <a:r>
              <a:rPr lang="hu-HU" dirty="0" smtClean="0"/>
              <a:t>- egységes/összetett;</a:t>
            </a:r>
          </a:p>
          <a:p>
            <a:r>
              <a:rPr lang="hu-HU" dirty="0" smtClean="0"/>
              <a:t>- élő/élettelen;</a:t>
            </a:r>
          </a:p>
          <a:p>
            <a:r>
              <a:rPr lang="hu-HU" dirty="0" smtClean="0"/>
              <a:t>- állami tulajdon kizárólagos tárgyai;</a:t>
            </a:r>
          </a:p>
          <a:p>
            <a:r>
              <a:rPr lang="hu-HU" dirty="0" smtClean="0"/>
              <a:t>- korlátozottan forgalomképes dolgok;</a:t>
            </a:r>
          </a:p>
          <a:p>
            <a:r>
              <a:rPr lang="hu-HU" dirty="0" smtClean="0"/>
              <a:t>- forgalomképes dolgok</a:t>
            </a:r>
          </a:p>
          <a:p>
            <a:r>
              <a:rPr lang="hu-HU" dirty="0" smtClean="0"/>
              <a:t>- fődolog/mellékdolog;</a:t>
            </a:r>
          </a:p>
          <a:p>
            <a:r>
              <a:rPr lang="hu-HU" dirty="0" smtClean="0"/>
              <a:t>- alkotórész/növedék;</a:t>
            </a:r>
          </a:p>
          <a:p>
            <a:r>
              <a:rPr lang="hu-HU" dirty="0" smtClean="0"/>
              <a:t>- gyümölcs;</a:t>
            </a:r>
          </a:p>
          <a:p>
            <a:r>
              <a:rPr lang="hu-HU" dirty="0" smtClean="0"/>
              <a:t>- dologösszesség</a:t>
            </a:r>
            <a:endParaRPr lang="hu-HU" dirty="0"/>
          </a:p>
        </p:txBody>
      </p:sp>
      <p:sp>
        <p:nvSpPr>
          <p:cNvPr id="4" name="Dátum helye 3"/>
          <p:cNvSpPr>
            <a:spLocks noGrp="1"/>
          </p:cNvSpPr>
          <p:nvPr>
            <p:ph type="dt" sz="half" idx="10"/>
          </p:nvPr>
        </p:nvSpPr>
        <p:spPr/>
        <p:txBody>
          <a:bodyPr/>
          <a:lstStyle/>
          <a:p>
            <a:fld id="{1EB0ED86-07DA-4EE7-B502-896CAB426B49}" type="datetime1">
              <a:rPr lang="hu-HU" smtClean="0"/>
              <a:pPr/>
              <a:t>2020. 03. 16.</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normAutofit/>
          </a:bodyPr>
          <a:lstStyle/>
          <a:p>
            <a:fld id="{7368E0F3-32F5-4702-A429-C3F63A67DBBC}" type="slidenum">
              <a:rPr lang="hu-HU" smtClean="0"/>
              <a:pPr/>
              <a:t>9</a:t>
            </a:fld>
            <a:endParaRPr lang="hu-HU"/>
          </a:p>
        </p:txBody>
      </p:sp>
    </p:spTree>
    <p:extLst>
      <p:ext uri="{BB962C8B-B14F-4D97-AF65-F5344CB8AC3E}">
        <p14:creationId xmlns:p14="http://schemas.microsoft.com/office/powerpoint/2010/main" val="379360388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ullám">
  <a:themeElements>
    <a:clrScheme name="Hullá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Hullá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ullá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1016</TotalTime>
  <Words>2923</Words>
  <Application>Microsoft Office PowerPoint</Application>
  <PresentationFormat>Diavetítés a képernyőre (4:3 oldalarány)</PresentationFormat>
  <Paragraphs>676</Paragraphs>
  <Slides>74</Slides>
  <Notes>1</Notes>
  <HiddenSlides>0</HiddenSlides>
  <MMClips>0</MMClips>
  <ScaleCrop>false</ScaleCrop>
  <HeadingPairs>
    <vt:vector size="4" baseType="variant">
      <vt:variant>
        <vt:lpstr>Téma</vt:lpstr>
      </vt:variant>
      <vt:variant>
        <vt:i4>1</vt:i4>
      </vt:variant>
      <vt:variant>
        <vt:lpstr>Diacímek</vt:lpstr>
      </vt:variant>
      <vt:variant>
        <vt:i4>74</vt:i4>
      </vt:variant>
    </vt:vector>
  </HeadingPairs>
  <TitlesOfParts>
    <vt:vector size="75" baseType="lpstr">
      <vt:lpstr>Hullám</vt:lpstr>
      <vt:lpstr>POLGÁRI JOG II</vt:lpstr>
      <vt:lpstr>Mottó</vt:lpstr>
      <vt:lpstr>Dologi Jog</vt:lpstr>
      <vt:lpstr>Alkalmazandó jogszabály</vt:lpstr>
      <vt:lpstr>JAVASOLT SEGÉDANYAGOK</vt:lpstr>
      <vt:lpstr> Ötödik KÖNYV Dologi JOG </vt:lpstr>
      <vt:lpstr>Dologi Jog és Kötelmi Jog vázlatos összehasonlítása</vt:lpstr>
      <vt:lpstr> 1. A dologi jog fogalma és rendszere. A dologi jog alapelvei. </vt:lpstr>
      <vt:lpstr>2. A dolog fogalma, a dolgok osztályozása</vt:lpstr>
      <vt:lpstr>5:14. § [A dolog]   </vt:lpstr>
      <vt:lpstr>5:15. § [Alkotórész]   </vt:lpstr>
      <vt:lpstr>5:16. § [Tartozék]   </vt:lpstr>
      <vt:lpstr>Az ingatlanon fennálló tulajdonjog egyes kérdései</vt:lpstr>
      <vt:lpstr>A tulajdon általában</vt:lpstr>
      <vt:lpstr>A tulajdon társadalmi jelentősége</vt:lpstr>
      <vt:lpstr>A tulajdon meghatározása a BGB-ben</vt:lpstr>
      <vt:lpstr>A tulajdon meghatározása az ABGB-ben</vt:lpstr>
      <vt:lpstr>A tulajdonjog általában a magyar Ptk-ban</vt:lpstr>
      <vt:lpstr>A birtokláshoz való jog </vt:lpstr>
      <vt:lpstr> A használat és a hasznok szedésének joga </vt:lpstr>
      <vt:lpstr>Joggyakorlat</vt:lpstr>
      <vt:lpstr>Joggyakorlat</vt:lpstr>
      <vt:lpstr>2. Egyes szomszédjogok </vt:lpstr>
      <vt:lpstr>A használat különös esetei</vt:lpstr>
      <vt:lpstr>A túlépítés fogalma</vt:lpstr>
      <vt:lpstr>A rendelkezési jog – Általános szabályok </vt:lpstr>
      <vt:lpstr>Az elidegenítési és terhelési tilalom</vt:lpstr>
      <vt:lpstr>Elidegenítési és terhelési tilalom - gyakorlat</vt:lpstr>
      <vt:lpstr>A tulajdonjog védelme</vt:lpstr>
      <vt:lpstr>A tulajdonjog megszerzése</vt:lpstr>
      <vt:lpstr>Az eredeti és a származékos szerzésmód</vt:lpstr>
      <vt:lpstr>Eredeti szerzésmódok</vt:lpstr>
      <vt:lpstr>Származékos szerzésmódok</vt:lpstr>
      <vt:lpstr>Az átruházás</vt:lpstr>
      <vt:lpstr>Az átruházás – gyakorlati kérdések</vt:lpstr>
      <vt:lpstr>Tulajdonszerzés hatósági határozattal és hatósági árverés útján</vt:lpstr>
      <vt:lpstr>A kisajátítás</vt:lpstr>
      <vt:lpstr> 2007. évi CXXIII. törvény a kisajátításról </vt:lpstr>
      <vt:lpstr>Kisajátítási okok</vt:lpstr>
      <vt:lpstr>Az elbirtoklás</vt:lpstr>
      <vt:lpstr>A jogcímes elbirtoklás</vt:lpstr>
      <vt:lpstr>Az elbirtoklás</vt:lpstr>
      <vt:lpstr>Az elbirtoklás megszakadása</vt:lpstr>
      <vt:lpstr>Tulajdonszerzés terméken, terményen és szaporulaton</vt:lpstr>
      <vt:lpstr>A növedék</vt:lpstr>
      <vt:lpstr>Tulajdonszerzés gazdátlan javakon (occupatio)</vt:lpstr>
      <vt:lpstr>A vadak és a halak tulajdonjogának megszerzése</vt:lpstr>
      <vt:lpstr>A találás I.</vt:lpstr>
      <vt:lpstr>A találás II</vt:lpstr>
      <vt:lpstr>A találás III</vt:lpstr>
      <vt:lpstr>A kincstalálás (thesauri inventio)</vt:lpstr>
      <vt:lpstr>Egyéb tulajdonszerzési módok</vt:lpstr>
      <vt:lpstr>A közös tulajdon főbb szabályai I.</vt:lpstr>
      <vt:lpstr>A közös tulajdon főbb szabályai II.</vt:lpstr>
      <vt:lpstr>A közös tulajdon főbb szabályai III.</vt:lpstr>
      <vt:lpstr>A közös tulajdon megszüntetése</vt:lpstr>
      <vt:lpstr>A közös tulajdon - gyakorlat</vt:lpstr>
      <vt:lpstr>A közös tulajdon - gyakorlat</vt:lpstr>
      <vt:lpstr>A társasház</vt:lpstr>
      <vt:lpstr> 2003. évi CXXXIII. törvény a társasházakról *  </vt:lpstr>
      <vt:lpstr>Társasház</vt:lpstr>
      <vt:lpstr>A társasház alapítása</vt:lpstr>
      <vt:lpstr>Közös tulajdonból társasház</vt:lpstr>
      <vt:lpstr>Alapító Okirat</vt:lpstr>
      <vt:lpstr>Az Alapító Okirat módosítása</vt:lpstr>
      <vt:lpstr>Jogok és kötelezettségek a külön tulajdon kapcsán</vt:lpstr>
      <vt:lpstr>A közös tulajdonnal kapcsolatos jogok és kötelezettségek</vt:lpstr>
      <vt:lpstr>A társasház szervezete</vt:lpstr>
      <vt:lpstr>Közgyűlés</vt:lpstr>
      <vt:lpstr>Közös költség és jelzálogjog</vt:lpstr>
      <vt:lpstr>Közös képviselő/Intézőbizottság</vt:lpstr>
      <vt:lpstr>Számvizsgáló bizottság</vt:lpstr>
      <vt:lpstr>Kamerarendszer a társasházban</vt:lpstr>
      <vt:lpstr>PowerPoint bemutató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POLGÁRI JOG III</dc:title>
  <dc:creator>Adam Booc</dc:creator>
  <cp:lastModifiedBy>Adam Booc</cp:lastModifiedBy>
  <cp:revision>51</cp:revision>
  <dcterms:created xsi:type="dcterms:W3CDTF">2019-09-09T18:42:56Z</dcterms:created>
  <dcterms:modified xsi:type="dcterms:W3CDTF">2020-03-16T21:17:44Z</dcterms:modified>
</cp:coreProperties>
</file>